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8" r:id="rId2"/>
    <p:sldId id="257" r:id="rId3"/>
    <p:sldId id="260" r:id="rId4"/>
    <p:sldId id="262" r:id="rId5"/>
    <p:sldId id="263" r:id="rId6"/>
    <p:sldId id="266" r:id="rId7"/>
    <p:sldId id="267" r:id="rId8"/>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9E90C3"/>
    <a:srgbClr val="F9D6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831" autoAdjust="0"/>
  </p:normalViewPr>
  <p:slideViewPr>
    <p:cSldViewPr snapToGrid="0">
      <p:cViewPr varScale="1">
        <p:scale>
          <a:sx n="35" d="100"/>
          <a:sy n="35" d="100"/>
        </p:scale>
        <p:origin x="-756" y="-84"/>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37632DFD-AF39-4ECD-AC15-C2026FC9B9D5}"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2592BFD-E2DA-4A2D-91BF-A40CEBFCC321}" type="slidenum">
              <a:rPr lang="en-US"/>
              <a:pPr/>
              <a:t>‹#›</a:t>
            </a:fld>
            <a:endParaRPr lang="en-US"/>
          </a:p>
        </p:txBody>
      </p:sp>
    </p:spTree>
    <p:extLst>
      <p:ext uri="{BB962C8B-B14F-4D97-AF65-F5344CB8AC3E}">
        <p14:creationId xmlns:p14="http://schemas.microsoft.com/office/powerpoint/2010/main" val="36837838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E73B9F1-37DB-4156-97D1-69810F8CDEF5}"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68DCEDC-7C1E-4F0B-8ACB-98C44ACAC364}" type="slidenum">
              <a:rPr lang="en-GB"/>
              <a:pPr/>
              <a:t>‹#›</a:t>
            </a:fld>
            <a:endParaRPr lang="en-GB"/>
          </a:p>
        </p:txBody>
      </p:sp>
    </p:spTree>
    <p:extLst>
      <p:ext uri="{BB962C8B-B14F-4D97-AF65-F5344CB8AC3E}">
        <p14:creationId xmlns:p14="http://schemas.microsoft.com/office/powerpoint/2010/main" val="15166431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The Library catalogue provides access to all of Edge Hill University’s library Resources.</a:t>
            </a:r>
          </a:p>
          <a:p>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1</a:t>
            </a:fld>
            <a:endParaRPr lang="en-GB"/>
          </a:p>
        </p:txBody>
      </p:sp>
    </p:spTree>
    <p:extLst>
      <p:ext uri="{BB962C8B-B14F-4D97-AF65-F5344CB8AC3E}">
        <p14:creationId xmlns:p14="http://schemas.microsoft.com/office/powerpoint/2010/main" val="979950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Why would</a:t>
            </a:r>
            <a:r>
              <a:rPr lang="en-GB" baseline="0" dirty="0" smtClean="0"/>
              <a:t> students need to use the Library Catalogue? Well, we have a large amount of stock. Everything on the catalogue has been selected by tutors. So it’s  Relevant- to your course. Reliable- this means it meets academic standards, and the catalogue makes it really easy to find.</a:t>
            </a:r>
          </a:p>
          <a:p>
            <a:r>
              <a:rPr lang="en-GB" baseline="0" dirty="0" smtClean="0"/>
              <a:t>The catalogue is designed not just for you to search for </a:t>
            </a:r>
            <a:r>
              <a:rPr lang="en-GB" i="1" baseline="0" dirty="0" smtClean="0"/>
              <a:t>any </a:t>
            </a:r>
            <a:r>
              <a:rPr lang="en-GB" b="0" i="0" baseline="0" dirty="0" smtClean="0"/>
              <a:t> book but for you to search for the books selected for your course. </a:t>
            </a:r>
            <a:endParaRPr lang="en-GB" dirty="0" smtClean="0"/>
          </a:p>
          <a:p>
            <a:endParaRPr lang="en-GB" dirty="0" smtClean="0"/>
          </a:p>
          <a:p>
            <a:r>
              <a:rPr lang="en-GB" dirty="0" smtClean="0"/>
              <a:t>With</a:t>
            </a:r>
            <a:r>
              <a:rPr lang="en-GB" baseline="0" dirty="0" smtClean="0"/>
              <a:t> over 200,000 items in stock finding the books you need could be a challenge. That is why everything is carefully catalogued with it’s own number to make it easy to locate. Once you can use the library catalogue then you can easily find books on the shelves; borrow and return them.</a:t>
            </a:r>
          </a:p>
          <a:p>
            <a:r>
              <a:rPr lang="en-GB" baseline="0" dirty="0" smtClean="0"/>
              <a:t>If the books you need aren’t on the shelves then there is a reservation system. </a:t>
            </a:r>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 access the library catalogue login to the GO portal, then click the Library Catalogue link.</a:t>
            </a:r>
            <a:r>
              <a:rPr lang="en-GB" baseline="0" dirty="0" smtClean="0"/>
              <a:t> The search page will look like this.</a:t>
            </a:r>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3</a:t>
            </a:fld>
            <a:endParaRPr lang="en-GB"/>
          </a:p>
        </p:txBody>
      </p:sp>
    </p:spTree>
    <p:extLst>
      <p:ext uri="{BB962C8B-B14F-4D97-AF65-F5344CB8AC3E}">
        <p14:creationId xmlns:p14="http://schemas.microsoft.com/office/powerpoint/2010/main" val="2578599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first place to look on the catalogue should always be your reading lists.</a:t>
            </a:r>
          </a:p>
          <a:p>
            <a:r>
              <a:rPr lang="en-GB" dirty="0" smtClean="0"/>
              <a:t>Having navigated to the catalogue select module code from</a:t>
            </a:r>
            <a:r>
              <a:rPr lang="en-GB" baseline="0" dirty="0" smtClean="0"/>
              <a:t> the drop down menu at the left. Type the module code, from your module handbook, into the search box and await the results. </a:t>
            </a:r>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a:p>
            <a:r>
              <a:rPr lang="en-GB" dirty="0" smtClean="0"/>
              <a:t>Note down the numbers on the reading lists , which</a:t>
            </a:r>
            <a:r>
              <a:rPr lang="en-GB" baseline="0" dirty="0" smtClean="0"/>
              <a:t> floor in the library the book is on and check if it is available.</a:t>
            </a:r>
          </a:p>
          <a:p>
            <a:r>
              <a:rPr lang="en-GB" dirty="0" smtClean="0"/>
              <a:t>Following the numbers on the shelves the number will then be found on the individual book. </a:t>
            </a:r>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itchFamily="84" charset="0"/>
            </a:endParaRPr>
          </a:p>
        </p:txBody>
      </p:sp>
      <p:sp>
        <p:nvSpPr>
          <p:cNvPr id="4" name="Slide Number Placeholder 3"/>
          <p:cNvSpPr>
            <a:spLocks noGrp="1"/>
          </p:cNvSpPr>
          <p:nvPr>
            <p:ph type="sldNum" sz="quarter" idx="10"/>
          </p:nvPr>
        </p:nvSpPr>
        <p:spPr/>
        <p:txBody>
          <a:bodyPr/>
          <a:lstStyle/>
          <a:p>
            <a:fld id="{268DCEDC-7C1E-4F0B-8ACB-98C44ACAC364}"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Happy to help.</a:t>
            </a:r>
            <a:endParaRPr lang="en-GB" dirty="0"/>
          </a:p>
        </p:txBody>
      </p:sp>
      <p:sp>
        <p:nvSpPr>
          <p:cNvPr id="4" name="Slide Number Placeholder 3"/>
          <p:cNvSpPr>
            <a:spLocks noGrp="1"/>
          </p:cNvSpPr>
          <p:nvPr>
            <p:ph type="sldNum" sz="quarter" idx="10"/>
          </p:nvPr>
        </p:nvSpPr>
        <p:spPr/>
        <p:txBody>
          <a:bodyPr/>
          <a:lstStyle/>
          <a:p>
            <a:fld id="{268DCEDC-7C1E-4F0B-8ACB-98C44ACAC364}" type="slidenum">
              <a:rPr lang="en-GB" smtClean="0"/>
              <a:pPr/>
              <a:t>7</a:t>
            </a:fld>
            <a:endParaRPr lang="en-GB"/>
          </a:p>
        </p:txBody>
      </p:sp>
    </p:spTree>
    <p:extLst>
      <p:ext uri="{BB962C8B-B14F-4D97-AF65-F5344CB8AC3E}">
        <p14:creationId xmlns:p14="http://schemas.microsoft.com/office/powerpoint/2010/main" val="16616703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5.png"/><Relationship Id="rId5" Type="http://schemas.openxmlformats.org/officeDocument/2006/relationships/image" Target="../media/image6.tmp"/><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5.png"/><Relationship Id="rId5" Type="http://schemas.openxmlformats.org/officeDocument/2006/relationships/image" Target="../media/image7.tmp"/><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5.png"/><Relationship Id="rId5" Type="http://schemas.openxmlformats.org/officeDocument/2006/relationships/image" Target="../media/image8.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5.png"/><Relationship Id="rId5" Type="http://schemas.openxmlformats.org/officeDocument/2006/relationships/image" Target="../media/image9.tmp"/><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5.png"/><Relationship Id="rId5" Type="http://schemas.openxmlformats.org/officeDocument/2006/relationships/image" Target="../media/image10.tmp"/><Relationship Id="rId4" Type="http://schemas.openxmlformats.org/officeDocument/2006/relationships/notesSlide" Target="../notesSlides/notesSlid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sz="2800" dirty="0" smtClean="0"/>
              <a:t>How to use the Library Catalogue to find print and online resources</a:t>
            </a:r>
            <a:endParaRPr lang="en-GB" sz="2800" dirty="0"/>
          </a:p>
        </p:txBody>
      </p:sp>
      <p:sp>
        <p:nvSpPr>
          <p:cNvPr id="3" name="Title 2"/>
          <p:cNvSpPr>
            <a:spLocks noGrp="1"/>
          </p:cNvSpPr>
          <p:nvPr>
            <p:ph type="ctrTitle"/>
          </p:nvPr>
        </p:nvSpPr>
        <p:spPr/>
        <p:txBody>
          <a:bodyPr/>
          <a:lstStyle/>
          <a:p>
            <a:r>
              <a:rPr lang="en-GB" dirty="0" smtClean="0"/>
              <a:t>Library Catalogue</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36"/>
    </mc:Choice>
    <mc:Fallback xmlns="">
      <p:transition spd="slow" advTm="9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smtClean="0"/>
              <a:t>Library Catalogue</a:t>
            </a:r>
            <a:endParaRPr lang="en-GB" dirty="0"/>
          </a:p>
        </p:txBody>
      </p:sp>
      <p:sp>
        <p:nvSpPr>
          <p:cNvPr id="5" name="Content Placeholder 4"/>
          <p:cNvSpPr>
            <a:spLocks noGrp="1"/>
          </p:cNvSpPr>
          <p:nvPr>
            <p:ph idx="1"/>
          </p:nvPr>
        </p:nvSpPr>
        <p:spPr>
          <a:xfrm>
            <a:off x="423313" y="1662545"/>
            <a:ext cx="8429741" cy="4433455"/>
          </a:xfrm>
        </p:spPr>
        <p:txBody>
          <a:bodyPr/>
          <a:lstStyle/>
          <a:p>
            <a:pPr>
              <a:buNone/>
            </a:pPr>
            <a:endParaRPr lang="en-GB" sz="2800" dirty="0" smtClean="0"/>
          </a:p>
          <a:p>
            <a:endParaRPr lang="en-GB" sz="2800" dirty="0" smtClean="0"/>
          </a:p>
          <a:p>
            <a:r>
              <a:rPr lang="en-GB" sz="2800" dirty="0" smtClean="0"/>
              <a:t> Finding Books on the Catalogue</a:t>
            </a:r>
          </a:p>
          <a:p>
            <a:r>
              <a:rPr lang="en-GB" sz="2800" dirty="0" smtClean="0"/>
              <a:t> Finding Books on the shelves</a:t>
            </a:r>
          </a:p>
          <a:p>
            <a:r>
              <a:rPr lang="en-GB" sz="2800" dirty="0" smtClean="0"/>
              <a:t> Borrowing and returning</a:t>
            </a:r>
          </a:p>
          <a:p>
            <a:r>
              <a:rPr lang="en-GB" sz="2800" dirty="0" smtClean="0"/>
              <a:t> Reservations</a:t>
            </a:r>
          </a:p>
          <a:p>
            <a:pPr>
              <a:buNone/>
            </a:pPr>
            <a:endParaRPr lang="en-GB" sz="2800" dirty="0" smtClean="0"/>
          </a:p>
          <a:p>
            <a:pPr>
              <a:buNone/>
            </a:pPr>
            <a:endParaRPr lang="en-GB"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829"/>
    </mc:Choice>
    <mc:Fallback xmlns="">
      <p:transition spd="slow" advTm="50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Edge Hill University Library Catalogue - Microsoft Internet Explorer provided by Edge Hill"/>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751050" y="1989138"/>
            <a:ext cx="7564113" cy="4106862"/>
          </a:xfrm>
        </p:spPr>
      </p:pic>
      <p:sp>
        <p:nvSpPr>
          <p:cNvPr id="3" name="Title 2"/>
          <p:cNvSpPr>
            <a:spLocks noGrp="1"/>
          </p:cNvSpPr>
          <p:nvPr>
            <p:ph type="ctrTitle"/>
          </p:nvPr>
        </p:nvSpPr>
        <p:spPr/>
        <p:txBody>
          <a:bodyPr/>
          <a:lstStyle/>
          <a:p>
            <a:r>
              <a:rPr lang="en-GB" dirty="0" smtClean="0"/>
              <a:t>Library Catalogue </a:t>
            </a:r>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18"/>
    </mc:Choice>
    <mc:Fallback xmlns="">
      <p:transition spd="slow" advTm="141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400" dirty="0" smtClean="0"/>
              <a:t>Find your reading list</a:t>
            </a:r>
          </a:p>
          <a:p>
            <a:endParaRPr lang="en-GB" sz="2400" dirty="0" smtClean="0"/>
          </a:p>
          <a:p>
            <a:pPr>
              <a:buNone/>
            </a:pPr>
            <a:r>
              <a:rPr lang="en-GB" sz="2400" dirty="0" smtClean="0"/>
              <a:t>SCREEN SHOT OF SEARCH PAGE</a:t>
            </a:r>
            <a:endParaRPr lang="en-GB" sz="2400" dirty="0"/>
          </a:p>
        </p:txBody>
      </p:sp>
      <p:sp>
        <p:nvSpPr>
          <p:cNvPr id="3" name="Title 2"/>
          <p:cNvSpPr>
            <a:spLocks noGrp="1"/>
          </p:cNvSpPr>
          <p:nvPr>
            <p:ph type="ctrTitle"/>
          </p:nvPr>
        </p:nvSpPr>
        <p:spPr/>
        <p:txBody>
          <a:bodyPr/>
          <a:lstStyle/>
          <a:p>
            <a:r>
              <a:rPr lang="en-GB" dirty="0" smtClean="0"/>
              <a:t>Resources for courses</a:t>
            </a:r>
            <a:endParaRPr lang="en-GB" dirty="0"/>
          </a:p>
        </p:txBody>
      </p:sp>
      <p:pic>
        <p:nvPicPr>
          <p:cNvPr id="5" name="Picture 4" descr="Edge Hill University Library Catalogue - Microsoft Internet Explorer provided by Edge Hill"/>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946677"/>
            <a:ext cx="9144000" cy="496464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
        <p:nvSpPr>
          <p:cNvPr id="7" name="Rounded Rectangular Callout 6"/>
          <p:cNvSpPr/>
          <p:nvPr/>
        </p:nvSpPr>
        <p:spPr>
          <a:xfrm>
            <a:off x="387457" y="4056950"/>
            <a:ext cx="2045777" cy="596145"/>
          </a:xfrm>
          <a:prstGeom prst="wedgeRoundRectCallout">
            <a:avLst>
              <a:gd name="adj1" fmla="val 88198"/>
              <a:gd name="adj2" fmla="val -118344"/>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latin typeface="Arial" pitchFamily="34" charset="0"/>
                <a:cs typeface="Arial" pitchFamily="34" charset="0"/>
              </a:rPr>
              <a:t>Select ‘Module Code’</a:t>
            </a:r>
          </a:p>
        </p:txBody>
      </p:sp>
      <p:sp>
        <p:nvSpPr>
          <p:cNvPr id="8" name="Rounded Rectangular Callout 7"/>
          <p:cNvSpPr/>
          <p:nvPr/>
        </p:nvSpPr>
        <p:spPr>
          <a:xfrm>
            <a:off x="3250635" y="1811511"/>
            <a:ext cx="1910301" cy="725214"/>
          </a:xfrm>
          <a:prstGeom prst="wedgeRoundRectCallout">
            <a:avLst>
              <a:gd name="adj1" fmla="val 8498"/>
              <a:gd name="adj2" fmla="val 177498"/>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latin typeface="Arial" pitchFamily="34" charset="0"/>
                <a:cs typeface="Arial" pitchFamily="34" charset="0"/>
              </a:rPr>
              <a:t>Type in your module code</a:t>
            </a:r>
          </a:p>
        </p:txBody>
      </p:sp>
      <p:sp>
        <p:nvSpPr>
          <p:cNvPr id="9" name="Rounded Rectangular Callout 8"/>
          <p:cNvSpPr/>
          <p:nvPr/>
        </p:nvSpPr>
        <p:spPr>
          <a:xfrm>
            <a:off x="5926676" y="4201600"/>
            <a:ext cx="1846613" cy="451495"/>
          </a:xfrm>
          <a:prstGeom prst="wedgeRoundRectCallout">
            <a:avLst>
              <a:gd name="adj1" fmla="val -110904"/>
              <a:gd name="adj2" fmla="val -136478"/>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latin typeface="Arial" pitchFamily="34" charset="0"/>
                <a:cs typeface="Arial" pitchFamily="34" charset="0"/>
              </a:rPr>
              <a:t>Click ‘Submit’</a:t>
            </a:r>
          </a:p>
        </p:txBody>
      </p:sp>
    </p:spTree>
  </p:cSld>
  <p:clrMapOvr>
    <a:masterClrMapping/>
  </p:clrMapOvr>
  <mc:AlternateContent xmlns:mc="http://schemas.openxmlformats.org/markup-compatibility/2006" xmlns:p14="http://schemas.microsoft.com/office/powerpoint/2010/main">
    <mc:Choice Requires="p14">
      <p:transition spd="slow" p14:dur="2000" advTm="23624"/>
    </mc:Choice>
    <mc:Fallback xmlns="">
      <p:transition spd="slow" advTm="236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smtClean="0"/>
              <a:t>Finding the book</a:t>
            </a:r>
            <a:endParaRPr lang="en-GB" dirty="0"/>
          </a:p>
        </p:txBody>
      </p:sp>
      <p:pic>
        <p:nvPicPr>
          <p:cNvPr id="1026" name="Picture 2" descr="G:\Learning Services\Academic Support Division\Induction\Induction 2011\Induction images\Books.JPG"/>
          <p:cNvPicPr>
            <a:picLocks noGrp="1" noChangeAspect="1" noChangeArrowheads="1"/>
          </p:cNvPicPr>
          <p:nvPr>
            <p:ph idx="1"/>
          </p:nvPr>
        </p:nvPicPr>
        <p:blipFill>
          <a:blip r:embed="rId5" cstate="print"/>
          <a:srcRect/>
          <a:stretch>
            <a:fillRect/>
          </a:stretch>
        </p:blipFill>
        <p:spPr bwMode="auto">
          <a:xfrm>
            <a:off x="1452960" y="1989138"/>
            <a:ext cx="6160293" cy="4106862"/>
          </a:xfrm>
          <a:prstGeom prst="rect">
            <a:avLst/>
          </a:prstGeom>
          <a:noFill/>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638"/>
    </mc:Choice>
    <mc:Fallback xmlns="">
      <p:transition spd="slow" advTm="196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Log into My Account</a:t>
            </a:r>
          </a:p>
          <a:p>
            <a:endParaRPr lang="en-GB" dirty="0" smtClean="0"/>
          </a:p>
          <a:p>
            <a:r>
              <a:rPr lang="en-GB" dirty="0" smtClean="0"/>
              <a:t>Click on  ‘Request’</a:t>
            </a:r>
          </a:p>
          <a:p>
            <a:endParaRPr lang="en-GB" dirty="0" smtClean="0"/>
          </a:p>
          <a:p>
            <a:endParaRPr lang="en-GB" dirty="0" smtClean="0"/>
          </a:p>
          <a:p>
            <a:r>
              <a:rPr lang="en-GB" dirty="0" smtClean="0"/>
              <a:t>SCREEN SHOT </a:t>
            </a:r>
            <a:endParaRPr lang="en-GB" dirty="0"/>
          </a:p>
        </p:txBody>
      </p:sp>
      <p:sp>
        <p:nvSpPr>
          <p:cNvPr id="3" name="Title 2"/>
          <p:cNvSpPr>
            <a:spLocks noGrp="1"/>
          </p:cNvSpPr>
          <p:nvPr>
            <p:ph type="ctrTitle"/>
          </p:nvPr>
        </p:nvSpPr>
        <p:spPr/>
        <p:txBody>
          <a:bodyPr/>
          <a:lstStyle/>
          <a:p>
            <a:r>
              <a:rPr lang="en-GB" dirty="0" smtClean="0"/>
              <a:t>Log in to the Library Catalogue</a:t>
            </a:r>
            <a:endParaRPr lang="en-GB" dirty="0"/>
          </a:p>
        </p:txBody>
      </p:sp>
      <p:pic>
        <p:nvPicPr>
          <p:cNvPr id="4" name="Picture 3" descr="Edge Hill University /All Locations - Microsoft Internet Explorer provided by Edge Hill"/>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946677"/>
            <a:ext cx="9144000" cy="4964646"/>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480"/>
    </mc:Choice>
    <mc:Fallback xmlns="">
      <p:transition spd="slow" advTm="24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Learning Services | Edge Hill University - Microsoft Internet Explorer provided by Edge Hill"/>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751050" y="1989138"/>
            <a:ext cx="7564113" cy="4106862"/>
          </a:xfrm>
        </p:spPr>
      </p:pic>
      <p:sp>
        <p:nvSpPr>
          <p:cNvPr id="3" name="Title 2"/>
          <p:cNvSpPr>
            <a:spLocks noGrp="1"/>
          </p:cNvSpPr>
          <p:nvPr>
            <p:ph type="ctrTitle"/>
          </p:nvPr>
        </p:nvSpPr>
        <p:spPr/>
        <p:txBody>
          <a:bodyPr/>
          <a:lstStyle/>
          <a:p>
            <a:r>
              <a:rPr lang="en-GB" dirty="0" smtClean="0"/>
              <a:t>Learning Services</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42022019"/>
      </p:ext>
    </p:extLst>
  </p:cSld>
  <p:clrMapOvr>
    <a:masterClrMapping/>
  </p:clrMapOvr>
  <mc:AlternateContent xmlns:mc="http://schemas.openxmlformats.org/markup-compatibility/2006" xmlns:p14="http://schemas.microsoft.com/office/powerpoint/2010/main">
    <mc:Choice Requires="p14">
      <p:transition spd="slow" p14:dur="2000" advTm="21744"/>
    </mc:Choice>
    <mc:Fallback xmlns="">
      <p:transition spd="slow" advTm="21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1597</TotalTime>
  <Words>381</Words>
  <Application>Microsoft Office PowerPoint</Application>
  <PresentationFormat>On-screen Show (4:3)</PresentationFormat>
  <Paragraphs>47</Paragraphs>
  <Slides>7</Slides>
  <Notes>7</Notes>
  <HiddenSlides>0</HiddenSlides>
  <MMClips>7</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Library Catalogue</vt:lpstr>
      <vt:lpstr>Library Catalogue</vt:lpstr>
      <vt:lpstr>Library Catalogue </vt:lpstr>
      <vt:lpstr>Resources for courses</vt:lpstr>
      <vt:lpstr>Finding the book</vt:lpstr>
      <vt:lpstr>Log in to the Library Catalogue</vt:lpstr>
      <vt:lpstr>Learning Services</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76</cp:revision>
  <dcterms:created xsi:type="dcterms:W3CDTF">2011-06-16T08:34:32Z</dcterms:created>
  <dcterms:modified xsi:type="dcterms:W3CDTF">2011-08-31T12:09:33Z</dcterms:modified>
</cp:coreProperties>
</file>