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7" r:id="rId2"/>
    <p:sldId id="265" r:id="rId3"/>
    <p:sldId id="270" r:id="rId4"/>
    <p:sldId id="266" r:id="rId5"/>
    <p:sldId id="263" r:id="rId6"/>
    <p:sldId id="264" r:id="rId7"/>
    <p:sldId id="267" r:id="rId8"/>
    <p:sldId id="268" r:id="rId9"/>
    <p:sldId id="269" r:id="rId10"/>
  </p:sldIdLst>
  <p:sldSz cx="9144000" cy="6858000" type="screen4x3"/>
  <p:notesSz cx="6797675" cy="9928225"/>
  <p:custDataLst>
    <p:tags r:id="rId13"/>
  </p:custDataLst>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5DAE2"/>
    <a:srgbClr val="334D70"/>
    <a:srgbClr val="00214D"/>
    <a:srgbClr val="F9D617"/>
    <a:srgbClr val="FFFFFF"/>
    <a:srgbClr val="9E90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84289" autoAdjust="0"/>
  </p:normalViewPr>
  <p:slideViewPr>
    <p:cSldViewPr snapToGrid="0">
      <p:cViewPr varScale="1">
        <p:scale>
          <a:sx n="33" d="100"/>
          <a:sy n="33" d="100"/>
        </p:scale>
        <p:origin x="-852" y="-90"/>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934"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A0DC4D7-FD1B-4E01-940C-D22301B4699A}"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AD28447-E5E5-43E0-8B81-43D8887EA432}" type="slidenum">
              <a:rPr lang="en-US"/>
              <a:pPr/>
              <a:t>‹#›</a:t>
            </a:fld>
            <a:endParaRPr lang="en-US"/>
          </a:p>
        </p:txBody>
      </p:sp>
    </p:spTree>
    <p:extLst>
      <p:ext uri="{BB962C8B-B14F-4D97-AF65-F5344CB8AC3E}">
        <p14:creationId xmlns:p14="http://schemas.microsoft.com/office/powerpoint/2010/main" val="39883519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B4569318-60A7-4189-865F-E00AA4568ABD}"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9132E5B-108E-4D92-8AC7-346820ED84A3}" type="slidenum">
              <a:rPr lang="en-GB"/>
              <a:pPr/>
              <a:t>‹#›</a:t>
            </a:fld>
            <a:endParaRPr lang="en-GB"/>
          </a:p>
        </p:txBody>
      </p:sp>
    </p:spTree>
    <p:extLst>
      <p:ext uri="{BB962C8B-B14F-4D97-AF65-F5344CB8AC3E}">
        <p14:creationId xmlns:p14="http://schemas.microsoft.com/office/powerpoint/2010/main" val="24799363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dirty="0" smtClean="0"/>
          </a:p>
          <a:p>
            <a:r>
              <a:rPr lang="en-GB" dirty="0" smtClean="0"/>
              <a:t>A concise</a:t>
            </a:r>
            <a:r>
              <a:rPr lang="en-GB" baseline="0" dirty="0" smtClean="0"/>
              <a:t> guide to your online/virtual learning environment</a:t>
            </a:r>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Learning Edge</a:t>
            </a:r>
            <a:r>
              <a:rPr lang="en-GB" baseline="0" dirty="0" smtClean="0"/>
              <a:t> is used to contain, display and interact with your modules and teaching and learning materials in a variety of different ways.  This may be text or may be audio, video or other multimedia, web links, slideshows, presentations, forms, files plus much </a:t>
            </a:r>
            <a:r>
              <a:rPr lang="en-GB" baseline="0" dirty="0" err="1" smtClean="0"/>
              <a:t>much</a:t>
            </a:r>
            <a:r>
              <a:rPr lang="en-GB" baseline="0" dirty="0" smtClean="0"/>
              <a:t> more.  Your tutor has used a number of tools to help you interact with your study material and make it easier to access wherever you may be in the world!</a:t>
            </a:r>
            <a:r>
              <a:rPr lang="en-GB" dirty="0" smtClean="0"/>
              <a:t> A concise</a:t>
            </a:r>
            <a:r>
              <a:rPr lang="en-GB" baseline="0" dirty="0" smtClean="0"/>
              <a:t> guide to your online/virtual learning environment</a:t>
            </a:r>
            <a:endParaRPr lang="en-GB" dirty="0" smtClean="0"/>
          </a:p>
          <a:p>
            <a:endParaRPr lang="en-GB" dirty="0"/>
          </a:p>
        </p:txBody>
      </p:sp>
      <p:sp>
        <p:nvSpPr>
          <p:cNvPr id="4" name="Slide Number Placeholder 3"/>
          <p:cNvSpPr>
            <a:spLocks noGrp="1"/>
          </p:cNvSpPr>
          <p:nvPr>
            <p:ph type="sldNum" sz="quarter" idx="10"/>
          </p:nvPr>
        </p:nvSpPr>
        <p:spPr/>
        <p:txBody>
          <a:bodyPr/>
          <a:lstStyle/>
          <a:p>
            <a:fld id="{2CD49311-1F39-4720-B395-503A50F070C7}"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eShare</a:t>
            </a:r>
            <a:r>
              <a:rPr lang="en-GB" dirty="0" smtClean="0"/>
              <a:t> is a Teaching and Learning</a:t>
            </a:r>
            <a:r>
              <a:rPr lang="en-GB" baseline="0" dirty="0" smtClean="0"/>
              <a:t> repository that will continue to grow as more material is added.  Your tutors use this material to enrich your courses and help bring together their own knowledge with that of the wealth of knowledge available on the web and in other connected services (such as the library catalogue)</a:t>
            </a:r>
          </a:p>
          <a:p>
            <a:r>
              <a:rPr lang="en-GB" baseline="0" dirty="0" smtClean="0"/>
              <a:t>Turnitin helps you check your own work to ensure you have referenced correctly.  This is a good skill to master and Turnitin helps you identify mistakes when you reference.  It is not intended to catch you out!</a:t>
            </a:r>
          </a:p>
          <a:p>
            <a:r>
              <a:rPr lang="en-GB" baseline="0" dirty="0" smtClean="0"/>
              <a:t>Campus Pack is a new e-Portfolio solution for the university.  You will hear more about it if your course decides to implement e-Portfolios.</a:t>
            </a:r>
          </a:p>
          <a:p>
            <a:r>
              <a:rPr lang="en-GB" baseline="0" dirty="0" smtClean="0"/>
              <a:t>Blackboard Mobile is a new tool for this year.  It allows Blackboard to be displayed in a mobile friendly way, so you can interact and view your course whilst on-the-go.  See Learning Services for further information on how to install the app.</a:t>
            </a:r>
          </a:p>
        </p:txBody>
      </p:sp>
      <p:sp>
        <p:nvSpPr>
          <p:cNvPr id="4" name="Slide Number Placeholder 3"/>
          <p:cNvSpPr>
            <a:spLocks noGrp="1"/>
          </p:cNvSpPr>
          <p:nvPr>
            <p:ph type="sldNum" sz="quarter" idx="10"/>
          </p:nvPr>
        </p:nvSpPr>
        <p:spPr/>
        <p:txBody>
          <a:bodyPr/>
          <a:lstStyle/>
          <a:p>
            <a:fld id="{69132E5B-108E-4D92-8AC7-346820ED84A3}"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Learning Edge is accessible once you have logged into the Student</a:t>
            </a:r>
            <a:r>
              <a:rPr lang="en-GB" baseline="0" dirty="0" smtClean="0"/>
              <a:t> Go Portal.  Click on ‘Learning Edge’ in the top panel</a:t>
            </a:r>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(It may be that Learning Edge is still referred to as Blackboard, this will shortly change if so).</a:t>
            </a:r>
            <a:r>
              <a:rPr lang="en-GB" dirty="0" smtClean="0"/>
              <a:t> Learning Edge</a:t>
            </a:r>
            <a:r>
              <a:rPr lang="en-GB" baseline="0" dirty="0" smtClean="0"/>
              <a:t> is used to contain, display and interact with your modules and teaching and learning materials in a variety of different ways.  This may be text or may be audio, video or other multimedia, web links, slideshows, presentations, forms, files plus much </a:t>
            </a:r>
            <a:r>
              <a:rPr lang="en-GB" baseline="0" dirty="0" err="1" smtClean="0"/>
              <a:t>much</a:t>
            </a:r>
            <a:r>
              <a:rPr lang="en-GB" baseline="0" dirty="0" smtClean="0"/>
              <a:t> more.  Your tutor has used a number of tools to help you interact with your study material and make it easier to access wherever you may be in the world!</a:t>
            </a:r>
            <a:r>
              <a:rPr lang="en-GB" dirty="0" smtClean="0"/>
              <a:t> A concise</a:t>
            </a:r>
            <a:r>
              <a:rPr lang="en-GB" baseline="0" dirty="0" smtClean="0"/>
              <a:t> guide to your online/virtual learning environment</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If</a:t>
            </a:r>
            <a:r>
              <a:rPr lang="en-GB" baseline="0" dirty="0" smtClean="0"/>
              <a:t> you are a first year student your course will be delivered in the ‘new’ version of Blackboard – 9.1  Click on the green logo to get access to your courses</a:t>
            </a:r>
            <a:endParaRPr lang="en-GB" dirty="0"/>
          </a:p>
        </p:txBody>
      </p:sp>
      <p:sp>
        <p:nvSpPr>
          <p:cNvPr id="4" name="Slide Number Placeholder 3"/>
          <p:cNvSpPr>
            <a:spLocks noGrp="1"/>
          </p:cNvSpPr>
          <p:nvPr>
            <p:ph type="sldNum" sz="quarter" idx="10"/>
          </p:nvPr>
        </p:nvSpPr>
        <p:spPr/>
        <p:txBody>
          <a:bodyPr/>
          <a:lstStyle/>
          <a:p>
            <a:fld id="{2CD49311-1F39-4720-B395-503A50F070C7}"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If you are doing certain</a:t>
            </a:r>
            <a:r>
              <a:rPr lang="en-GB" baseline="0" dirty="0" smtClean="0"/>
              <a:t> courses, you may still have to use the ‘old’ version for now.  If so, click on ‘Blackboard CE8’ </a:t>
            </a:r>
            <a:endParaRPr lang="en-GB" dirty="0"/>
          </a:p>
        </p:txBody>
      </p:sp>
      <p:sp>
        <p:nvSpPr>
          <p:cNvPr id="4" name="Slide Number Placeholder 3"/>
          <p:cNvSpPr>
            <a:spLocks noGrp="1"/>
          </p:cNvSpPr>
          <p:nvPr>
            <p:ph type="sldNum" sz="quarter" idx="10"/>
          </p:nvPr>
        </p:nvSpPr>
        <p:spPr/>
        <p:txBody>
          <a:bodyPr/>
          <a:lstStyle/>
          <a:p>
            <a:fld id="{2CD49311-1F39-4720-B395-503A50F070C7}"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Once you have logged in you will see your courses on the right hand side of the page.  If</a:t>
            </a:r>
            <a:r>
              <a:rPr lang="en-GB" baseline="0" dirty="0" smtClean="0"/>
              <a:t> you can’t see all of your modules, it may be that your tutor isn’t quite ready for you to see them yet.  If you are concerned and believe you should see a module in the list, speak to your tutor.</a:t>
            </a:r>
          </a:p>
          <a:p>
            <a:r>
              <a:rPr lang="en-GB" baseline="0" dirty="0" smtClean="0"/>
              <a:t>Click on one of the names of your courses to enter it.</a:t>
            </a:r>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navigation menu is on the left of the page.  The content or interactive content</a:t>
            </a:r>
            <a:r>
              <a:rPr lang="en-GB" baseline="0" dirty="0" smtClean="0"/>
              <a:t> will appear on the right of the page.  Remember to make use of all the content and tools in your course areas – they are designed to help your studying and learning!</a:t>
            </a:r>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Depending on how your tutor</a:t>
            </a:r>
            <a:r>
              <a:rPr lang="en-GB" baseline="0" dirty="0" smtClean="0"/>
              <a:t> has set up your course, it may look something like this.  You may have more or less options than this though.  Discover what is available and become familiar with your course.  It can be updated at any time by your tutor with more content to help you. Check back often!</a:t>
            </a:r>
          </a:p>
          <a:p>
            <a:r>
              <a:rPr lang="en-GB" baseline="0" dirty="0" smtClean="0"/>
              <a:t>It acts just like a web page, so don’t be scared to explore, get acquainted and familiar with how to use the tools so you know what to do when required.</a:t>
            </a:r>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0FB269F0-A9F4-4CDE-BBC7-0F72A256C01E}" type="datetimeFigureOut">
              <a:rPr lang="en-GB" smtClean="0"/>
              <a:pPr/>
              <a:t>31/08/2011</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CBA9F45-3D26-4665-AC86-BE8467951EE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smtClean="0">
                <a:solidFill>
                  <a:schemeClr val="bg1"/>
                </a:solidFill>
                <a:latin typeface="Georgia" charset="0"/>
                <a:cs typeface="Georgia" charset="0"/>
              </a:rPr>
              <a:t>edgehill.ac.uk/ls</a:t>
            </a: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8"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9"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10"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 id="2147483724" r:id="rId6"/>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wav"/><Relationship Id="rId1" Type="http://schemas.microsoft.com/office/2007/relationships/media" Target="../media/media5.wav"/><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wav"/><Relationship Id="rId1" Type="http://schemas.microsoft.com/office/2007/relationships/media" Target="../media/media7.wav"/><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wav"/><Relationship Id="rId1" Type="http://schemas.microsoft.com/office/2007/relationships/media" Target="../media/media8.wav"/><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9.wav"/><Relationship Id="rId1" Type="http://schemas.microsoft.com/office/2007/relationships/media" Target="../media/media9.wav"/><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sz="2800" dirty="0" smtClean="0"/>
              <a:t>A guide to your Virtual Learning Environment (VLE)</a:t>
            </a:r>
            <a:endParaRPr lang="en-GB" sz="2800" dirty="0"/>
          </a:p>
        </p:txBody>
      </p:sp>
      <p:sp>
        <p:nvSpPr>
          <p:cNvPr id="3" name="Title 2"/>
          <p:cNvSpPr>
            <a:spLocks noGrp="1"/>
          </p:cNvSpPr>
          <p:nvPr>
            <p:ph type="ctrTitle"/>
          </p:nvPr>
        </p:nvSpPr>
        <p:spPr/>
        <p:txBody>
          <a:bodyPr/>
          <a:lstStyle/>
          <a:p>
            <a:r>
              <a:rPr lang="en-GB" dirty="0" smtClean="0"/>
              <a:t>Learning Edge</a:t>
            </a:r>
            <a:endParaRPr lang="en-GB" dirty="0"/>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750" advTm="7167"/>
    </mc:Choice>
    <mc:Fallback xmlns="">
      <p:transition spd="slow" advTm="71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Learning Edge</a:t>
            </a:r>
            <a:endParaRPr lang="en-GB" dirty="0"/>
          </a:p>
        </p:txBody>
      </p:sp>
      <p:sp>
        <p:nvSpPr>
          <p:cNvPr id="9" name="Content Placeholder 1"/>
          <p:cNvSpPr>
            <a:spLocks noGrp="1"/>
          </p:cNvSpPr>
          <p:nvPr>
            <p:ph idx="1"/>
          </p:nvPr>
        </p:nvSpPr>
        <p:spPr>
          <a:xfrm>
            <a:off x="423314" y="1714500"/>
            <a:ext cx="8219256" cy="4419600"/>
          </a:xfrm>
        </p:spPr>
        <p:txBody>
          <a:bodyPr/>
          <a:lstStyle/>
          <a:p>
            <a:pPr marL="0" indent="0">
              <a:buNone/>
            </a:pPr>
            <a:r>
              <a:rPr lang="en-GB" sz="2800" dirty="0" smtClean="0"/>
              <a:t>What is it used for?</a:t>
            </a:r>
          </a:p>
          <a:p>
            <a:pPr marL="0" indent="0">
              <a:buNone/>
            </a:pPr>
            <a:endParaRPr lang="en-GB" sz="1400" dirty="0" smtClean="0"/>
          </a:p>
          <a:p>
            <a:pPr marL="0" indent="0">
              <a:buNone/>
            </a:pPr>
            <a:r>
              <a:rPr lang="en-GB" sz="2800" dirty="0" smtClean="0"/>
              <a:t>Learning Edge is an online environment which contains a wide variety of teaching and learning material and interaction including:</a:t>
            </a:r>
            <a:endParaRPr lang="en-GB" sz="2000" dirty="0" smtClean="0"/>
          </a:p>
          <a:p>
            <a:pPr marL="0" indent="0">
              <a:buNone/>
            </a:pPr>
            <a:endParaRPr lang="en-GB" sz="1400" dirty="0" smtClean="0"/>
          </a:p>
          <a:p>
            <a:pPr marL="444500" indent="279400">
              <a:buFont typeface="Arial" pitchFamily="34" charset="0"/>
              <a:buChar char="•"/>
            </a:pPr>
            <a:r>
              <a:rPr lang="en-GB" sz="2800" dirty="0" smtClean="0"/>
              <a:t> Module information</a:t>
            </a:r>
          </a:p>
          <a:p>
            <a:pPr marL="444500" indent="279400">
              <a:buFont typeface="Arial" pitchFamily="34" charset="0"/>
              <a:buChar char="•"/>
            </a:pPr>
            <a:r>
              <a:rPr lang="en-GB" sz="2800" dirty="0" smtClean="0"/>
              <a:t> Lecture notes</a:t>
            </a:r>
          </a:p>
          <a:p>
            <a:pPr marL="444500" indent="279400">
              <a:buFont typeface="Arial" pitchFamily="34" charset="0"/>
              <a:buChar char="•"/>
            </a:pPr>
            <a:r>
              <a:rPr lang="en-GB" sz="2800" dirty="0" smtClean="0"/>
              <a:t> Online assignment submission</a:t>
            </a:r>
          </a:p>
          <a:p>
            <a:pPr marL="0" indent="0">
              <a:buNone/>
            </a:pPr>
            <a:r>
              <a:rPr lang="en-GB" sz="2800" dirty="0" smtClean="0"/>
              <a:t> </a:t>
            </a:r>
          </a:p>
          <a:p>
            <a:pPr marL="0" indent="0">
              <a:buNone/>
            </a:pPr>
            <a:endParaRPr lang="en-GB" sz="2800"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729"/>
    </mc:Choice>
    <mc:Fallback xmlns="">
      <p:transition spd="slow" advTm="32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22748" y="806847"/>
            <a:ext cx="8253707"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4400" dirty="0" smtClean="0">
                <a:latin typeface="Georgia" pitchFamily="18" charset="0"/>
                <a:ea typeface="ＭＳ Ｐゴシック" pitchFamily="84" charset="-128"/>
                <a:cs typeface="ＭＳ Ｐゴシック" pitchFamily="84" charset="-128"/>
              </a:rPr>
              <a:t>What else is in Learning Edge?</a:t>
            </a:r>
            <a:endParaRPr kumimoji="0" lang="en-GB" sz="4400" b="0" i="0" u="none" strike="noStrike" kern="1200" cap="none" spc="0" normalizeH="0" baseline="0" noProof="0" dirty="0">
              <a:ln>
                <a:noFill/>
              </a:ln>
              <a:solidFill>
                <a:schemeClr val="tx1"/>
              </a:solidFill>
              <a:effectLst/>
              <a:uLnTx/>
              <a:uFillTx/>
              <a:latin typeface="Georgia" pitchFamily="18" charset="0"/>
              <a:ea typeface="ＭＳ Ｐゴシック" pitchFamily="84" charset="-128"/>
              <a:cs typeface="ＭＳ Ｐゴシック" pitchFamily="84" charset="-128"/>
            </a:endParaRPr>
          </a:p>
        </p:txBody>
      </p:sp>
      <p:sp>
        <p:nvSpPr>
          <p:cNvPr id="8" name="Content Placeholder 2"/>
          <p:cNvSpPr txBox="1">
            <a:spLocks/>
          </p:cNvSpPr>
          <p:nvPr/>
        </p:nvSpPr>
        <p:spPr>
          <a:xfrm>
            <a:off x="548639" y="1904104"/>
            <a:ext cx="8197327" cy="3840480"/>
          </a:xfrm>
          <a:prstGeom prst="rect">
            <a:avLst/>
          </a:prstGeom>
        </p:spPr>
        <p:txBody>
          <a:bodyPr/>
          <a:lstStyle/>
          <a:p>
            <a:pPr marL="355600" marR="0" lvl="0" indent="-271463" algn="l" defTabSz="914400" rtl="0" eaLnBrk="0" fontAlgn="base" latinLnBrk="0" hangingPunct="0">
              <a:lnSpc>
                <a:spcPct val="100000"/>
              </a:lnSpc>
              <a:spcBef>
                <a:spcPct val="20000"/>
              </a:spcBef>
              <a:spcAft>
                <a:spcPct val="0"/>
              </a:spcAft>
              <a:buClrTx/>
              <a:buSzTx/>
              <a:tabLst/>
              <a:defRPr/>
            </a:pPr>
            <a:r>
              <a:rPr lang="en-GB" sz="2800" dirty="0" smtClean="0">
                <a:latin typeface="Arial" pitchFamily="84" charset="0"/>
                <a:ea typeface="ＭＳ Ｐゴシック" pitchFamily="84" charset="-128"/>
                <a:cs typeface="ＭＳ Ｐゴシック" pitchFamily="84" charset="-128"/>
              </a:rPr>
              <a:t>Learning Edge also encompasses:</a:t>
            </a:r>
            <a:endParaRPr lang="en-GB" sz="1400" dirty="0" smtClean="0">
              <a:latin typeface="Arial" pitchFamily="84" charset="0"/>
              <a:ea typeface="ＭＳ Ｐゴシック" pitchFamily="84" charset="-128"/>
              <a:cs typeface="ＭＳ Ｐゴシック" pitchFamily="84" charset="-128"/>
            </a:endParaRPr>
          </a:p>
          <a:p>
            <a:pPr marL="355600" marR="0" lvl="0" indent="-271463" algn="l" defTabSz="914400" rtl="0" eaLnBrk="0" fontAlgn="base" latinLnBrk="0" hangingPunct="0">
              <a:lnSpc>
                <a:spcPct val="100000"/>
              </a:lnSpc>
              <a:spcBef>
                <a:spcPct val="20000"/>
              </a:spcBef>
              <a:spcAft>
                <a:spcPct val="0"/>
              </a:spcAft>
              <a:buClrTx/>
              <a:buSzTx/>
              <a:tabLst/>
              <a:defRPr/>
            </a:pPr>
            <a:endParaRPr lang="en-GB" sz="2800" dirty="0" smtClean="0">
              <a:latin typeface="Arial" pitchFamily="84" charset="0"/>
              <a:ea typeface="ＭＳ Ｐゴシック" pitchFamily="84" charset="-128"/>
              <a:cs typeface="ＭＳ Ｐゴシック" pitchFamily="84" charset="-128"/>
            </a:endParaRPr>
          </a:p>
          <a:p>
            <a:pPr marL="355600" marR="0" lvl="0" indent="-271463"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b="1" dirty="0" err="1" smtClean="0">
                <a:latin typeface="Arial" pitchFamily="84" charset="0"/>
                <a:ea typeface="ＭＳ Ｐゴシック" pitchFamily="84" charset="-128"/>
                <a:cs typeface="ＭＳ Ｐゴシック" pitchFamily="84" charset="-128"/>
              </a:rPr>
              <a:t>eShare</a:t>
            </a:r>
            <a:r>
              <a:rPr lang="en-GB" sz="2800" dirty="0" smtClean="0">
                <a:latin typeface="Arial" pitchFamily="84" charset="0"/>
                <a:ea typeface="ＭＳ Ｐゴシック" pitchFamily="84" charset="-128"/>
                <a:cs typeface="ＭＳ Ｐゴシック" pitchFamily="84" charset="-128"/>
              </a:rPr>
              <a:t> – Teaching and Learning Materials</a:t>
            </a:r>
          </a:p>
          <a:p>
            <a:pPr marL="355600" marR="0" lvl="0" indent="-271463"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b="1" dirty="0" smtClean="0">
                <a:latin typeface="Arial" pitchFamily="84" charset="0"/>
                <a:ea typeface="ＭＳ Ｐゴシック" pitchFamily="84" charset="-128"/>
                <a:cs typeface="ＭＳ Ｐゴシック" pitchFamily="84" charset="-128"/>
              </a:rPr>
              <a:t>Turnitin</a:t>
            </a:r>
            <a:r>
              <a:rPr lang="en-GB" sz="2800" dirty="0" smtClean="0">
                <a:latin typeface="Arial" pitchFamily="84" charset="0"/>
                <a:ea typeface="ＭＳ Ｐゴシック" pitchFamily="84" charset="-128"/>
                <a:cs typeface="ＭＳ Ｐゴシック" pitchFamily="84" charset="-128"/>
              </a:rPr>
              <a:t> – Plagiarism Detection</a:t>
            </a:r>
          </a:p>
          <a:p>
            <a:pPr marL="355600" marR="0" lvl="0" indent="-271463"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b="1" dirty="0" smtClean="0">
                <a:latin typeface="Arial" pitchFamily="84" charset="0"/>
                <a:ea typeface="ＭＳ Ｐゴシック" pitchFamily="84" charset="-128"/>
                <a:cs typeface="ＭＳ Ｐゴシック" pitchFamily="84" charset="-128"/>
              </a:rPr>
              <a:t>Campus Pack </a:t>
            </a:r>
            <a:r>
              <a:rPr lang="en-GB" sz="2800" dirty="0" smtClean="0">
                <a:latin typeface="Arial" pitchFamily="84" charset="0"/>
                <a:ea typeface="ＭＳ Ｐゴシック" pitchFamily="84" charset="-128"/>
                <a:cs typeface="ＭＳ Ｐゴシック" pitchFamily="84" charset="-128"/>
              </a:rPr>
              <a:t>– </a:t>
            </a:r>
            <a:r>
              <a:rPr lang="en-GB" sz="2800" dirty="0" err="1" smtClean="0">
                <a:latin typeface="Arial" pitchFamily="84" charset="0"/>
                <a:ea typeface="ＭＳ Ｐゴシック" pitchFamily="84" charset="-128"/>
                <a:cs typeface="ＭＳ Ｐゴシック" pitchFamily="84" charset="-128"/>
              </a:rPr>
              <a:t>ePortfolios</a:t>
            </a:r>
            <a:endParaRPr lang="en-GB" sz="2800" dirty="0" smtClean="0">
              <a:latin typeface="Arial" pitchFamily="84" charset="0"/>
              <a:ea typeface="ＭＳ Ｐゴシック" pitchFamily="84" charset="-128"/>
              <a:cs typeface="ＭＳ Ｐゴシック" pitchFamily="84" charset="-128"/>
            </a:endParaRPr>
          </a:p>
          <a:p>
            <a:pPr marL="355600" marR="0" lvl="0" indent="-271463"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b="1" dirty="0" smtClean="0">
                <a:latin typeface="Arial" pitchFamily="84" charset="0"/>
                <a:ea typeface="ＭＳ Ｐゴシック" pitchFamily="84" charset="-128"/>
                <a:cs typeface="ＭＳ Ｐゴシック" pitchFamily="84" charset="-128"/>
              </a:rPr>
              <a:t>Mobile</a:t>
            </a:r>
            <a:r>
              <a:rPr lang="en-GB" sz="2800" dirty="0" smtClean="0">
                <a:latin typeface="Arial" pitchFamily="84" charset="0"/>
                <a:ea typeface="ＭＳ Ｐゴシック" pitchFamily="84" charset="-128"/>
                <a:cs typeface="ＭＳ Ｐゴシック" pitchFamily="84" charset="-128"/>
              </a:rPr>
              <a:t> – access your modules on your mobile</a:t>
            </a:r>
          </a:p>
          <a:p>
            <a:pPr marL="355600" marR="0" lvl="0" indent="-271463"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b="1" dirty="0" smtClean="0">
                <a:latin typeface="Arial" pitchFamily="84" charset="0"/>
                <a:ea typeface="ＭＳ Ｐゴシック" pitchFamily="84" charset="-128"/>
                <a:cs typeface="ＭＳ Ｐゴシック" pitchFamily="84" charset="-128"/>
              </a:rPr>
              <a:t>Pebble Pad </a:t>
            </a:r>
            <a:r>
              <a:rPr lang="en-GB" sz="2800" dirty="0" smtClean="0">
                <a:latin typeface="Arial" pitchFamily="84" charset="0"/>
                <a:ea typeface="ＭＳ Ｐゴシック" pitchFamily="84" charset="-128"/>
                <a:cs typeface="ＭＳ Ｐゴシック" pitchFamily="84" charset="-128"/>
              </a:rPr>
              <a:t>– </a:t>
            </a:r>
            <a:r>
              <a:rPr lang="en-GB" sz="2800" dirty="0" err="1" smtClean="0">
                <a:latin typeface="Arial" pitchFamily="84" charset="0"/>
                <a:ea typeface="ＭＳ Ｐゴシック" pitchFamily="84" charset="-128"/>
                <a:cs typeface="ＭＳ Ｐゴシック" pitchFamily="84" charset="-128"/>
              </a:rPr>
              <a:t>ePortfolios</a:t>
            </a:r>
            <a:r>
              <a:rPr lang="en-GB" sz="2800" dirty="0" smtClean="0">
                <a:latin typeface="Arial" pitchFamily="84" charset="0"/>
                <a:ea typeface="ＭＳ Ｐゴシック" pitchFamily="84" charset="-128"/>
                <a:cs typeface="ＭＳ Ｐゴシック" pitchFamily="84" charset="-128"/>
              </a:rPr>
              <a:t> (until November 2011)</a:t>
            </a:r>
          </a:p>
          <a:p>
            <a:pPr marL="439738" marR="0" lvl="0" indent="-173038"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chemeClr val="tx1"/>
              </a:solidFill>
              <a:effectLst/>
              <a:uLnTx/>
              <a:uFillTx/>
              <a:latin typeface="Arial" pitchFamily="84" charset="0"/>
              <a:ea typeface="ＭＳ Ｐゴシック" pitchFamily="84" charset="-128"/>
              <a:cs typeface="ＭＳ Ｐゴシック" pitchFamily="84" charset="-128"/>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534"/>
    </mc:Choice>
    <mc:Fallback xmlns="">
      <p:transition spd="slow" advTm="665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How do I access Learning Edge?</a:t>
            </a:r>
            <a:endParaRPr lang="en-GB" dirty="0"/>
          </a:p>
        </p:txBody>
      </p:sp>
      <p:sp>
        <p:nvSpPr>
          <p:cNvPr id="3" name="Content Placeholder 2"/>
          <p:cNvSpPr>
            <a:spLocks noGrp="1"/>
          </p:cNvSpPr>
          <p:nvPr>
            <p:ph idx="1"/>
          </p:nvPr>
        </p:nvSpPr>
        <p:spPr>
          <a:xfrm>
            <a:off x="275896" y="4013199"/>
            <a:ext cx="8588704" cy="1536701"/>
          </a:xfrm>
        </p:spPr>
        <p:txBody>
          <a:bodyPr/>
          <a:lstStyle/>
          <a:p>
            <a:pPr marL="439738" indent="-173038">
              <a:buFont typeface="Arial" pitchFamily="34" charset="0"/>
              <a:buChar char="•"/>
            </a:pPr>
            <a:r>
              <a:rPr lang="en-GB" sz="2800" dirty="0" smtClean="0"/>
              <a:t>When you have logged in to GO, click on ‘Learning Edge in the bar across the top of the page</a:t>
            </a:r>
          </a:p>
          <a:p>
            <a:endParaRPr lang="en-GB" dirty="0"/>
          </a:p>
        </p:txBody>
      </p:sp>
      <p:grpSp>
        <p:nvGrpSpPr>
          <p:cNvPr id="11" name="Group 10"/>
          <p:cNvGrpSpPr/>
          <p:nvPr/>
        </p:nvGrpSpPr>
        <p:grpSpPr>
          <a:xfrm>
            <a:off x="571500" y="2038350"/>
            <a:ext cx="8128000" cy="1497245"/>
            <a:chOff x="571500" y="2038350"/>
            <a:chExt cx="8128000" cy="1497245"/>
          </a:xfrm>
        </p:grpSpPr>
        <p:pic>
          <p:nvPicPr>
            <p:cNvPr id="1026" name="Picture 2"/>
            <p:cNvPicPr>
              <a:picLocks noChangeAspect="1" noChangeArrowheads="1"/>
            </p:cNvPicPr>
            <p:nvPr/>
          </p:nvPicPr>
          <p:blipFill>
            <a:blip r:embed="rId5" cstate="print"/>
            <a:srcRect r="312" b="79577"/>
            <a:stretch>
              <a:fillRect/>
            </a:stretch>
          </p:blipFill>
          <p:spPr bwMode="auto">
            <a:xfrm>
              <a:off x="571500" y="2038350"/>
              <a:ext cx="8128000" cy="1289050"/>
            </a:xfrm>
            <a:prstGeom prst="rect">
              <a:avLst/>
            </a:prstGeom>
            <a:noFill/>
            <a:ln w="9525">
              <a:noFill/>
              <a:miter lim="800000"/>
              <a:headEnd/>
              <a:tailEnd/>
            </a:ln>
          </p:spPr>
        </p:pic>
        <p:sp>
          <p:nvSpPr>
            <p:cNvPr id="6" name="Rectangle 5"/>
            <p:cNvSpPr/>
            <p:nvPr/>
          </p:nvSpPr>
          <p:spPr>
            <a:xfrm>
              <a:off x="3022600" y="2489200"/>
              <a:ext cx="558800" cy="165100"/>
            </a:xfrm>
            <a:prstGeom prst="rect">
              <a:avLst/>
            </a:prstGeom>
            <a:solidFill>
              <a:srgbClr val="002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787640" y="2736850"/>
              <a:ext cx="617220" cy="113030"/>
            </a:xfrm>
            <a:prstGeom prst="rect">
              <a:avLst/>
            </a:prstGeom>
            <a:solidFill>
              <a:srgbClr val="334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2903892" y="2468880"/>
              <a:ext cx="742950" cy="203133"/>
            </a:xfrm>
            <a:prstGeom prst="rect">
              <a:avLst/>
            </a:prstGeom>
            <a:noFill/>
          </p:spPr>
          <p:txBody>
            <a:bodyPr wrap="square" rtlCol="0">
              <a:spAutoFit/>
            </a:bodyPr>
            <a:lstStyle/>
            <a:p>
              <a:r>
                <a:rPr lang="en-GB" sz="720" dirty="0" smtClean="0">
                  <a:solidFill>
                    <a:srgbClr val="D5DAE2"/>
                  </a:solidFill>
                  <a:latin typeface="Articulate Light" pitchFamily="2" charset="0"/>
                </a:rPr>
                <a:t>Learning Edge</a:t>
              </a:r>
              <a:endParaRPr lang="en-GB" sz="720" dirty="0">
                <a:solidFill>
                  <a:srgbClr val="D5DAE2"/>
                </a:solidFill>
                <a:latin typeface="Articulate Light" pitchFamily="2" charset="0"/>
              </a:endParaRPr>
            </a:p>
          </p:txBody>
        </p:sp>
        <p:sp>
          <p:nvSpPr>
            <p:cNvPr id="10" name="Down Arrow 9"/>
            <p:cNvSpPr/>
            <p:nvPr/>
          </p:nvSpPr>
          <p:spPr>
            <a:xfrm rot="8344389">
              <a:off x="3548007" y="2539485"/>
              <a:ext cx="251542" cy="996110"/>
            </a:xfrm>
            <a:prstGeom prst="downArrow">
              <a:avLst>
                <a:gd name="adj1" fmla="val 50000"/>
                <a:gd name="adj2" fmla="val 8948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386"/>
    </mc:Choice>
    <mc:Fallback xmlns="">
      <p:transition spd="slow" advTm="183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22748" y="806847"/>
            <a:ext cx="8253707"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Georgia" pitchFamily="18" charset="0"/>
                <a:ea typeface="ＭＳ Ｐゴシック" pitchFamily="84" charset="-128"/>
                <a:cs typeface="ＭＳ Ｐゴシック" pitchFamily="84" charset="-128"/>
              </a:rPr>
              <a:t>The ‘holding page’</a:t>
            </a:r>
            <a:endParaRPr kumimoji="0" lang="en-GB" sz="4400" b="0" i="0" u="none" strike="noStrike" kern="1200" cap="none" spc="0" normalizeH="0" baseline="0" noProof="0" dirty="0">
              <a:ln>
                <a:noFill/>
              </a:ln>
              <a:solidFill>
                <a:schemeClr val="tx1"/>
              </a:solidFill>
              <a:effectLst/>
              <a:uLnTx/>
              <a:uFillTx/>
              <a:latin typeface="Georgia" pitchFamily="18" charset="0"/>
              <a:ea typeface="ＭＳ Ｐゴシック" pitchFamily="84" charset="-128"/>
              <a:cs typeface="ＭＳ Ｐゴシック" pitchFamily="84" charset="-128"/>
            </a:endParaRPr>
          </a:p>
        </p:txBody>
      </p:sp>
      <p:sp>
        <p:nvSpPr>
          <p:cNvPr id="8" name="Content Placeholder 2"/>
          <p:cNvSpPr txBox="1">
            <a:spLocks/>
          </p:cNvSpPr>
          <p:nvPr/>
        </p:nvSpPr>
        <p:spPr>
          <a:xfrm>
            <a:off x="275896" y="4916245"/>
            <a:ext cx="8470071" cy="1182295"/>
          </a:xfrm>
          <a:prstGeom prst="rect">
            <a:avLst/>
          </a:prstGeom>
        </p:spPr>
        <p:txBody>
          <a:bodyPr/>
          <a:lstStyle/>
          <a:p>
            <a:pPr marL="439738" marR="0" lvl="0" indent="-173038" algn="l" defTabSz="914400" rtl="0" eaLnBrk="0" fontAlgn="base" latinLnBrk="0" hangingPunct="0">
              <a:lnSpc>
                <a:spcPct val="100000"/>
              </a:lnSpc>
              <a:spcBef>
                <a:spcPct val="20000"/>
              </a:spcBef>
              <a:spcAft>
                <a:spcPct val="0"/>
              </a:spcAft>
              <a:buClrTx/>
              <a:buSzTx/>
              <a:buFont typeface="Arial" pitchFamily="34" charset="0"/>
              <a:buChar char="•"/>
              <a:tabLst/>
              <a:defRPr/>
            </a:pPr>
            <a:r>
              <a:rPr kumimoji="0" lang="en-GB" sz="2800" b="0" i="0" u="none" strike="noStrike" kern="1200" cap="none" spc="0" normalizeH="0" baseline="0" noProof="0" dirty="0" smtClean="0">
                <a:ln>
                  <a:noFill/>
                </a:ln>
                <a:solidFill>
                  <a:schemeClr val="tx1"/>
                </a:solidFill>
                <a:effectLst/>
                <a:uLnTx/>
                <a:uFillTx/>
                <a:latin typeface="Arial" pitchFamily="84" charset="0"/>
                <a:ea typeface="ＭＳ Ｐゴシック" pitchFamily="84" charset="-128"/>
                <a:cs typeface="ＭＳ Ｐゴシック" pitchFamily="84" charset="-128"/>
              </a:rPr>
              <a:t>The majority of courses will be using Learning Edge Blackboard 9.1 as of September 2011</a:t>
            </a: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chemeClr val="tx1"/>
              </a:solidFill>
              <a:effectLst/>
              <a:uLnTx/>
              <a:uFillTx/>
              <a:latin typeface="Arial" pitchFamily="84" charset="0"/>
              <a:ea typeface="ＭＳ Ｐゴシック" pitchFamily="84" charset="-128"/>
              <a:cs typeface="ＭＳ Ｐゴシック" pitchFamily="84" charset="-128"/>
            </a:endParaRPr>
          </a:p>
        </p:txBody>
      </p:sp>
      <p:grpSp>
        <p:nvGrpSpPr>
          <p:cNvPr id="11" name="Group 10"/>
          <p:cNvGrpSpPr/>
          <p:nvPr/>
        </p:nvGrpSpPr>
        <p:grpSpPr>
          <a:xfrm>
            <a:off x="204952" y="1678193"/>
            <a:ext cx="8253847" cy="3067721"/>
            <a:chOff x="204952" y="1678193"/>
            <a:chExt cx="8253847" cy="3067721"/>
          </a:xfrm>
        </p:grpSpPr>
        <p:sp>
          <p:nvSpPr>
            <p:cNvPr id="4" name="TextBox 3"/>
            <p:cNvSpPr txBox="1"/>
            <p:nvPr/>
          </p:nvSpPr>
          <p:spPr>
            <a:xfrm>
              <a:off x="204952" y="2285998"/>
              <a:ext cx="5927835" cy="461665"/>
            </a:xfrm>
            <a:prstGeom prst="rect">
              <a:avLst/>
            </a:prstGeom>
            <a:noFill/>
          </p:spPr>
          <p:txBody>
            <a:bodyPr wrap="square" rtlCol="0">
              <a:spAutoFit/>
            </a:bodyPr>
            <a:lstStyle/>
            <a:p>
              <a:pPr algn="l"/>
              <a:r>
                <a:rPr lang="en-GB" dirty="0" smtClean="0"/>
                <a:t>	</a:t>
              </a:r>
              <a:endParaRPr lang="en-GB" dirty="0"/>
            </a:p>
          </p:txBody>
        </p:sp>
        <p:pic>
          <p:nvPicPr>
            <p:cNvPr id="2050" name="Picture 2"/>
            <p:cNvPicPr>
              <a:picLocks noChangeAspect="1" noChangeArrowheads="1"/>
            </p:cNvPicPr>
            <p:nvPr/>
          </p:nvPicPr>
          <p:blipFill>
            <a:blip r:embed="rId5" cstate="print">
              <a:lum contrast="-20000"/>
            </a:blip>
            <a:srcRect t="9889" r="17411" b="49038"/>
            <a:stretch>
              <a:fillRect/>
            </a:stretch>
          </p:blipFill>
          <p:spPr bwMode="auto">
            <a:xfrm>
              <a:off x="495300" y="1678193"/>
              <a:ext cx="7963499" cy="3065929"/>
            </a:xfrm>
            <a:prstGeom prst="rect">
              <a:avLst/>
            </a:prstGeom>
            <a:noFill/>
            <a:ln w="9525">
              <a:noFill/>
              <a:miter lim="800000"/>
              <a:headEnd/>
              <a:tailEnd/>
            </a:ln>
          </p:spPr>
        </p:pic>
        <p:pic>
          <p:nvPicPr>
            <p:cNvPr id="10" name="Picture 2"/>
            <p:cNvPicPr>
              <a:picLocks noChangeAspect="1" noChangeArrowheads="1"/>
            </p:cNvPicPr>
            <p:nvPr/>
          </p:nvPicPr>
          <p:blipFill>
            <a:blip r:embed="rId5" cstate="print"/>
            <a:srcRect t="9889" r="58967" b="49038"/>
            <a:stretch>
              <a:fillRect/>
            </a:stretch>
          </p:blipFill>
          <p:spPr bwMode="auto">
            <a:xfrm>
              <a:off x="497093" y="1679985"/>
              <a:ext cx="3956573" cy="3065929"/>
            </a:xfrm>
            <a:prstGeom prst="rect">
              <a:avLst/>
            </a:prstGeom>
            <a:noFill/>
            <a:ln w="28575">
              <a:solidFill>
                <a:schemeClr val="accent2"/>
              </a:solidFill>
              <a:miter lim="800000"/>
              <a:headEnd/>
              <a:tailEnd/>
            </a:ln>
          </p:spPr>
        </p:pic>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594"/>
    </mc:Choice>
    <mc:Fallback xmlns="">
      <p:transition spd="slow" advTm="255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234097" y="5627242"/>
            <a:ext cx="3168924" cy="461665"/>
          </a:xfrm>
          <a:prstGeom prst="rect">
            <a:avLst/>
          </a:prstGeom>
        </p:spPr>
        <p:txBody>
          <a:bodyPr wrap="square">
            <a:spAutoFit/>
          </a:bodyPr>
          <a:lstStyle/>
          <a:p>
            <a:endParaRPr lang="en-GB" dirty="0"/>
          </a:p>
        </p:txBody>
      </p:sp>
      <p:sp>
        <p:nvSpPr>
          <p:cNvPr id="7" name="Title 1"/>
          <p:cNvSpPr txBox="1">
            <a:spLocks/>
          </p:cNvSpPr>
          <p:nvPr/>
        </p:nvSpPr>
        <p:spPr>
          <a:xfrm>
            <a:off x="422748" y="806847"/>
            <a:ext cx="8253707"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Georgia" pitchFamily="18" charset="0"/>
                <a:ea typeface="ＭＳ Ｐゴシック" pitchFamily="84" charset="-128"/>
                <a:cs typeface="ＭＳ Ｐゴシック" pitchFamily="84" charset="-128"/>
              </a:rPr>
              <a:t>The ‘holding page’</a:t>
            </a:r>
            <a:endParaRPr kumimoji="0" lang="en-GB" sz="4400" b="0" i="0" u="none" strike="noStrike" kern="1200" cap="none" spc="0" normalizeH="0" baseline="0" noProof="0" dirty="0">
              <a:ln>
                <a:noFill/>
              </a:ln>
              <a:solidFill>
                <a:schemeClr val="tx1"/>
              </a:solidFill>
              <a:effectLst/>
              <a:uLnTx/>
              <a:uFillTx/>
              <a:latin typeface="Georgia" pitchFamily="18" charset="0"/>
              <a:ea typeface="ＭＳ Ｐゴシック" pitchFamily="84" charset="-128"/>
              <a:cs typeface="ＭＳ Ｐゴシック" pitchFamily="84" charset="-128"/>
            </a:endParaRPr>
          </a:p>
        </p:txBody>
      </p:sp>
      <p:sp>
        <p:nvSpPr>
          <p:cNvPr id="9" name="Content Placeholder 2"/>
          <p:cNvSpPr txBox="1">
            <a:spLocks/>
          </p:cNvSpPr>
          <p:nvPr/>
        </p:nvSpPr>
        <p:spPr>
          <a:xfrm>
            <a:off x="275896" y="4916245"/>
            <a:ext cx="8470071" cy="1182295"/>
          </a:xfrm>
          <a:prstGeom prst="rect">
            <a:avLst/>
          </a:prstGeom>
        </p:spPr>
        <p:txBody>
          <a:bodyPr/>
          <a:lstStyle/>
          <a:p>
            <a:pPr marL="439738" marR="0" lvl="0" indent="-173038"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dirty="0" smtClean="0">
                <a:latin typeface="Arial" pitchFamily="84" charset="0"/>
                <a:ea typeface="ＭＳ Ｐゴシック" pitchFamily="84" charset="-128"/>
                <a:cs typeface="ＭＳ Ｐゴシック" pitchFamily="84" charset="-128"/>
              </a:rPr>
              <a:t>Only a few courses will continue to use our old system </a:t>
            </a:r>
            <a:r>
              <a:rPr lang="en-GB" sz="2800" smtClean="0">
                <a:latin typeface="Arial" pitchFamily="84" charset="0"/>
                <a:ea typeface="ＭＳ Ｐゴシック" pitchFamily="84" charset="-128"/>
                <a:cs typeface="ＭＳ Ｐゴシック" pitchFamily="84" charset="-128"/>
              </a:rPr>
              <a:t>until August 2012 </a:t>
            </a:r>
            <a:r>
              <a:rPr lang="en-GB" sz="2800" dirty="0" smtClean="0">
                <a:latin typeface="Arial" pitchFamily="84" charset="0"/>
                <a:ea typeface="ＭＳ Ｐゴシック" pitchFamily="84" charset="-128"/>
                <a:cs typeface="ＭＳ Ｐゴシック" pitchFamily="84" charset="-128"/>
              </a:rPr>
              <a:t>at the latest.</a:t>
            </a:r>
            <a:endParaRPr kumimoji="0" lang="en-GB" sz="1800" b="0" i="0" u="none" strike="noStrike" kern="1200" cap="none" spc="0" normalizeH="0" baseline="0" noProof="0" dirty="0">
              <a:ln>
                <a:noFill/>
              </a:ln>
              <a:solidFill>
                <a:schemeClr val="tx1"/>
              </a:solidFill>
              <a:effectLst/>
              <a:uLnTx/>
              <a:uFillTx/>
              <a:latin typeface="Arial" pitchFamily="84" charset="0"/>
              <a:ea typeface="ＭＳ Ｐゴシック" pitchFamily="84" charset="-128"/>
              <a:cs typeface="ＭＳ Ｐゴシック" pitchFamily="84" charset="-128"/>
            </a:endParaRPr>
          </a:p>
        </p:txBody>
      </p:sp>
      <p:grpSp>
        <p:nvGrpSpPr>
          <p:cNvPr id="11" name="Group 10"/>
          <p:cNvGrpSpPr/>
          <p:nvPr/>
        </p:nvGrpSpPr>
        <p:grpSpPr>
          <a:xfrm>
            <a:off x="495300" y="1678193"/>
            <a:ext cx="7963499" cy="3067721"/>
            <a:chOff x="495300" y="1678193"/>
            <a:chExt cx="7963499" cy="3067721"/>
          </a:xfrm>
        </p:grpSpPr>
        <p:pic>
          <p:nvPicPr>
            <p:cNvPr id="8" name="Picture 2"/>
            <p:cNvPicPr>
              <a:picLocks noChangeAspect="1" noChangeArrowheads="1"/>
            </p:cNvPicPr>
            <p:nvPr/>
          </p:nvPicPr>
          <p:blipFill>
            <a:blip r:embed="rId5" cstate="print">
              <a:lum contrast="-20000"/>
            </a:blip>
            <a:srcRect t="9889" r="17411" b="49038"/>
            <a:stretch>
              <a:fillRect/>
            </a:stretch>
          </p:blipFill>
          <p:spPr bwMode="auto">
            <a:xfrm>
              <a:off x="495300" y="1678193"/>
              <a:ext cx="7963499" cy="3065929"/>
            </a:xfrm>
            <a:prstGeom prst="rect">
              <a:avLst/>
            </a:prstGeom>
            <a:noFill/>
            <a:ln w="9525">
              <a:noFill/>
              <a:miter lim="800000"/>
              <a:headEnd/>
              <a:tailEnd/>
            </a:ln>
          </p:spPr>
        </p:pic>
        <p:pic>
          <p:nvPicPr>
            <p:cNvPr id="10" name="Picture 2"/>
            <p:cNvPicPr>
              <a:picLocks noChangeAspect="1" noChangeArrowheads="1"/>
            </p:cNvPicPr>
            <p:nvPr/>
          </p:nvPicPr>
          <p:blipFill>
            <a:blip r:embed="rId5" cstate="print"/>
            <a:srcRect l="41145" t="9889" r="17576" b="49038"/>
            <a:stretch>
              <a:fillRect/>
            </a:stretch>
          </p:blipFill>
          <p:spPr bwMode="auto">
            <a:xfrm>
              <a:off x="4464424" y="1679985"/>
              <a:ext cx="3980329" cy="3065929"/>
            </a:xfrm>
            <a:prstGeom prst="rect">
              <a:avLst/>
            </a:prstGeom>
            <a:noFill/>
            <a:ln w="28575">
              <a:solidFill>
                <a:schemeClr val="accent2"/>
              </a:solidFill>
              <a:miter lim="800000"/>
              <a:headEnd/>
              <a:tailEnd/>
            </a:ln>
          </p:spPr>
        </p:pic>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51"/>
    </mc:Choice>
    <mc:Fallback xmlns="">
      <p:transition spd="slow" advTm="10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559847" y="1731979"/>
            <a:ext cx="8121575" cy="3055173"/>
            <a:chOff x="559847" y="1731979"/>
            <a:chExt cx="8121575" cy="3055173"/>
          </a:xfrm>
        </p:grpSpPr>
        <p:pic>
          <p:nvPicPr>
            <p:cNvPr id="3074" name="Picture 2"/>
            <p:cNvPicPr>
              <a:picLocks noChangeAspect="1" noChangeArrowheads="1"/>
            </p:cNvPicPr>
            <p:nvPr/>
          </p:nvPicPr>
          <p:blipFill>
            <a:blip r:embed="rId5" cstate="print"/>
            <a:srcRect t="7434" r="390" b="44162"/>
            <a:stretch>
              <a:fillRect/>
            </a:stretch>
          </p:blipFill>
          <p:spPr bwMode="auto">
            <a:xfrm>
              <a:off x="559847" y="1731979"/>
              <a:ext cx="8121575" cy="3055173"/>
            </a:xfrm>
            <a:prstGeom prst="rect">
              <a:avLst/>
            </a:prstGeom>
            <a:noFill/>
            <a:ln w="9525">
              <a:noFill/>
              <a:miter lim="800000"/>
              <a:headEnd/>
              <a:tailEnd/>
            </a:ln>
          </p:spPr>
        </p:pic>
        <p:sp>
          <p:nvSpPr>
            <p:cNvPr id="4" name="Down Arrow 3"/>
            <p:cNvSpPr/>
            <p:nvPr/>
          </p:nvSpPr>
          <p:spPr>
            <a:xfrm rot="14451689">
              <a:off x="4285092" y="3045568"/>
              <a:ext cx="306049" cy="2468075"/>
            </a:xfrm>
            <a:prstGeom prst="downArrow">
              <a:avLst>
                <a:gd name="adj1" fmla="val 50000"/>
                <a:gd name="adj2" fmla="val 8948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sp>
        <p:nvSpPr>
          <p:cNvPr id="7" name="Title 1"/>
          <p:cNvSpPr txBox="1">
            <a:spLocks/>
          </p:cNvSpPr>
          <p:nvPr/>
        </p:nvSpPr>
        <p:spPr>
          <a:xfrm>
            <a:off x="422748" y="806847"/>
            <a:ext cx="8253707"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Georgia" pitchFamily="18" charset="0"/>
                <a:ea typeface="ＭＳ Ｐゴシック" pitchFamily="84" charset="-128"/>
                <a:cs typeface="ＭＳ Ｐゴシック" pitchFamily="84" charset="-128"/>
              </a:rPr>
              <a:t>Navigating</a:t>
            </a:r>
            <a:endParaRPr kumimoji="0" lang="en-GB" sz="4400" b="0" i="0" u="none" strike="noStrike" kern="1200" cap="none" spc="0" normalizeH="0" baseline="0" noProof="0" dirty="0">
              <a:ln>
                <a:noFill/>
              </a:ln>
              <a:solidFill>
                <a:schemeClr val="tx1"/>
              </a:solidFill>
              <a:effectLst/>
              <a:uLnTx/>
              <a:uFillTx/>
              <a:latin typeface="Georgia" pitchFamily="18" charset="0"/>
              <a:ea typeface="ＭＳ Ｐゴシック" pitchFamily="84" charset="-128"/>
              <a:cs typeface="ＭＳ Ｐゴシック" pitchFamily="84" charset="-128"/>
            </a:endParaRPr>
          </a:p>
        </p:txBody>
      </p:sp>
      <p:sp>
        <p:nvSpPr>
          <p:cNvPr id="8" name="Content Placeholder 2"/>
          <p:cNvSpPr txBox="1">
            <a:spLocks/>
          </p:cNvSpPr>
          <p:nvPr/>
        </p:nvSpPr>
        <p:spPr>
          <a:xfrm>
            <a:off x="275896" y="4916245"/>
            <a:ext cx="8470071" cy="1182295"/>
          </a:xfrm>
          <a:prstGeom prst="rect">
            <a:avLst/>
          </a:prstGeom>
        </p:spPr>
        <p:txBody>
          <a:bodyPr/>
          <a:lstStyle/>
          <a:p>
            <a:pPr marL="439738" marR="0" lvl="0" indent="-173038"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dirty="0" smtClean="0">
                <a:latin typeface="Arial" pitchFamily="84" charset="0"/>
                <a:ea typeface="ＭＳ Ｐゴシック" pitchFamily="84" charset="-128"/>
                <a:cs typeface="ＭＳ Ｐゴシック" pitchFamily="84" charset="-128"/>
              </a:rPr>
              <a:t>From ‘My Courses’ you can enter one of the courses or modules you are enrolled on.</a:t>
            </a:r>
            <a:endParaRPr kumimoji="0" lang="en-GB" sz="2800" b="0" i="0" u="none" strike="noStrike" kern="1200" cap="none" spc="0" normalizeH="0" baseline="0" noProof="0" dirty="0" smtClean="0">
              <a:ln>
                <a:noFill/>
              </a:ln>
              <a:solidFill>
                <a:schemeClr val="tx1"/>
              </a:solidFill>
              <a:effectLst/>
              <a:uLnTx/>
              <a:uFillTx/>
              <a:latin typeface="Arial" pitchFamily="84" charset="0"/>
              <a:ea typeface="ＭＳ Ｐゴシック" pitchFamily="84" charset="-128"/>
              <a:cs typeface="ＭＳ Ｐゴシック" pitchFamily="84" charset="-128"/>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chemeClr val="tx1"/>
              </a:solidFill>
              <a:effectLst/>
              <a:uLnTx/>
              <a:uFillTx/>
              <a:latin typeface="Arial" pitchFamily="84" charset="0"/>
              <a:ea typeface="ＭＳ Ｐゴシック" pitchFamily="84" charset="-128"/>
              <a:cs typeface="ＭＳ Ｐゴシック" pitchFamily="84" charset="-128"/>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346"/>
    </mc:Choice>
    <mc:Fallback xmlns="">
      <p:transition spd="slow" advTm="223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22748" y="806847"/>
            <a:ext cx="8253707"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4400" dirty="0" smtClean="0">
                <a:latin typeface="Georgia" pitchFamily="18" charset="0"/>
                <a:ea typeface="ＭＳ Ｐゴシック" pitchFamily="84" charset="-128"/>
                <a:cs typeface="ＭＳ Ｐゴシック" pitchFamily="84" charset="-128"/>
              </a:rPr>
              <a:t>Modules or Courses</a:t>
            </a:r>
            <a:endParaRPr kumimoji="0" lang="en-GB" sz="4400" b="0" i="0" u="none" strike="noStrike" kern="1200" cap="none" spc="0" normalizeH="0" baseline="0" noProof="0" dirty="0">
              <a:ln>
                <a:noFill/>
              </a:ln>
              <a:solidFill>
                <a:schemeClr val="tx1"/>
              </a:solidFill>
              <a:effectLst/>
              <a:uLnTx/>
              <a:uFillTx/>
              <a:latin typeface="Georgia" pitchFamily="18" charset="0"/>
              <a:ea typeface="ＭＳ Ｐゴシック" pitchFamily="84" charset="-128"/>
              <a:cs typeface="ＭＳ Ｐゴシック" pitchFamily="84" charset="-128"/>
            </a:endParaRPr>
          </a:p>
        </p:txBody>
      </p:sp>
      <p:sp>
        <p:nvSpPr>
          <p:cNvPr id="8" name="Content Placeholder 2"/>
          <p:cNvSpPr txBox="1">
            <a:spLocks/>
          </p:cNvSpPr>
          <p:nvPr/>
        </p:nvSpPr>
        <p:spPr>
          <a:xfrm>
            <a:off x="275896" y="4518213"/>
            <a:ext cx="8470071" cy="1580328"/>
          </a:xfrm>
          <a:prstGeom prst="rect">
            <a:avLst/>
          </a:prstGeom>
        </p:spPr>
        <p:txBody>
          <a:bodyPr/>
          <a:lstStyle/>
          <a:p>
            <a:pPr marL="439738" marR="0" lvl="0" indent="-173038" algn="l" defTabSz="914400" rtl="0" eaLnBrk="0" fontAlgn="base" latinLnBrk="0" hangingPunct="0">
              <a:lnSpc>
                <a:spcPct val="100000"/>
              </a:lnSpc>
              <a:spcBef>
                <a:spcPct val="20000"/>
              </a:spcBef>
              <a:spcAft>
                <a:spcPct val="0"/>
              </a:spcAft>
              <a:buClrTx/>
              <a:buSzTx/>
              <a:buFont typeface="Arial" pitchFamily="34" charset="0"/>
              <a:buChar char="•"/>
              <a:tabLst/>
              <a:defRPr/>
            </a:pPr>
            <a:r>
              <a:rPr lang="en-GB" sz="2800" dirty="0" smtClean="0">
                <a:latin typeface="Arial" pitchFamily="84" charset="0"/>
                <a:ea typeface="ＭＳ Ｐゴシック" pitchFamily="84" charset="-128"/>
                <a:cs typeface="ＭＳ Ｐゴシック" pitchFamily="84" charset="-128"/>
              </a:rPr>
              <a:t>You navigate around your courses or modules from the left hand side menu.  Depending on how your tutor wishes to teach, this menu may vary.</a:t>
            </a:r>
            <a:endParaRPr kumimoji="0" lang="en-GB" sz="1800" b="0" i="0" u="none" strike="noStrike" kern="1200" cap="none" spc="0" normalizeH="0" baseline="0" noProof="0" dirty="0">
              <a:ln>
                <a:noFill/>
              </a:ln>
              <a:solidFill>
                <a:schemeClr val="tx1"/>
              </a:solidFill>
              <a:effectLst/>
              <a:uLnTx/>
              <a:uFillTx/>
              <a:latin typeface="Arial" pitchFamily="84" charset="0"/>
              <a:ea typeface="ＭＳ Ｐゴシック" pitchFamily="84" charset="-128"/>
              <a:cs typeface="ＭＳ Ｐゴシック" pitchFamily="84" charset="-128"/>
            </a:endParaRPr>
          </a:p>
        </p:txBody>
      </p:sp>
      <p:pic>
        <p:nvPicPr>
          <p:cNvPr id="4099" name="Picture 3"/>
          <p:cNvPicPr>
            <a:picLocks noChangeAspect="1" noChangeArrowheads="1"/>
          </p:cNvPicPr>
          <p:nvPr/>
        </p:nvPicPr>
        <p:blipFill>
          <a:blip r:embed="rId5" cstate="print"/>
          <a:srcRect t="19364" r="2106" b="41436"/>
          <a:stretch>
            <a:fillRect/>
          </a:stretch>
        </p:blipFill>
        <p:spPr bwMode="auto">
          <a:xfrm>
            <a:off x="527573" y="1785769"/>
            <a:ext cx="7981726" cy="2474259"/>
          </a:xfrm>
          <a:prstGeom prst="rect">
            <a:avLst/>
          </a:prstGeom>
          <a:noFill/>
          <a:ln w="9525">
            <a:noFill/>
            <a:miter lim="800000"/>
            <a:headEnd/>
            <a:tailEnd/>
          </a:ln>
        </p:spPr>
      </p:pic>
      <p:sp>
        <p:nvSpPr>
          <p:cNvPr id="9" name="Down Arrow 8"/>
          <p:cNvSpPr/>
          <p:nvPr/>
        </p:nvSpPr>
        <p:spPr>
          <a:xfrm rot="6750456">
            <a:off x="1846292" y="2086833"/>
            <a:ext cx="306049" cy="1217354"/>
          </a:xfrm>
          <a:prstGeom prst="downArrow">
            <a:avLst>
              <a:gd name="adj1" fmla="val 50000"/>
              <a:gd name="adj2" fmla="val 8948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326"/>
    </mc:Choice>
    <mc:Fallback xmlns="">
      <p:transition spd="slow" advTm="173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22748" y="806847"/>
            <a:ext cx="8253707"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4400" dirty="0" smtClean="0">
                <a:latin typeface="Georgia" pitchFamily="18" charset="0"/>
                <a:ea typeface="ＭＳ Ｐゴシック" pitchFamily="84" charset="-128"/>
                <a:cs typeface="ＭＳ Ｐゴシック" pitchFamily="84" charset="-128"/>
              </a:rPr>
              <a:t>Modules or Courses</a:t>
            </a:r>
            <a:endParaRPr kumimoji="0" lang="en-GB" sz="4400" b="0" i="0" u="none" strike="noStrike" kern="1200" cap="none" spc="0" normalizeH="0" baseline="0" noProof="0" dirty="0">
              <a:ln>
                <a:noFill/>
              </a:ln>
              <a:solidFill>
                <a:schemeClr val="tx1"/>
              </a:solidFill>
              <a:effectLst/>
              <a:uLnTx/>
              <a:uFillTx/>
              <a:latin typeface="Georgia" pitchFamily="18" charset="0"/>
              <a:ea typeface="ＭＳ Ｐゴシック" pitchFamily="84" charset="-128"/>
              <a:cs typeface="ＭＳ Ｐゴシック" pitchFamily="84" charset="-128"/>
            </a:endParaRPr>
          </a:p>
        </p:txBody>
      </p:sp>
      <p:sp>
        <p:nvSpPr>
          <p:cNvPr id="8" name="Content Placeholder 2"/>
          <p:cNvSpPr txBox="1">
            <a:spLocks/>
          </p:cNvSpPr>
          <p:nvPr/>
        </p:nvSpPr>
        <p:spPr>
          <a:xfrm>
            <a:off x="2947595" y="1968649"/>
            <a:ext cx="5798372" cy="3829723"/>
          </a:xfrm>
          <a:prstGeom prst="rect">
            <a:avLst/>
          </a:prstGeom>
        </p:spPr>
        <p:txBody>
          <a:bodyPr/>
          <a:lstStyle/>
          <a:p>
            <a:pPr marL="85725" marR="0" lvl="0" indent="-1588" algn="l" defTabSz="914400" rtl="0" eaLnBrk="0" fontAlgn="base" latinLnBrk="0" hangingPunct="0">
              <a:lnSpc>
                <a:spcPct val="100000"/>
              </a:lnSpc>
              <a:spcBef>
                <a:spcPct val="20000"/>
              </a:spcBef>
              <a:spcAft>
                <a:spcPct val="0"/>
              </a:spcAft>
              <a:buClrTx/>
              <a:buSzTx/>
              <a:tabLst/>
              <a:defRPr/>
            </a:pPr>
            <a:r>
              <a:rPr lang="en-GB" sz="2800" dirty="0" smtClean="0">
                <a:latin typeface="Arial" pitchFamily="84" charset="0"/>
                <a:ea typeface="ＭＳ Ｐゴシック" pitchFamily="84" charset="-128"/>
                <a:cs typeface="ＭＳ Ｐゴシック" pitchFamily="84" charset="-128"/>
              </a:rPr>
              <a:t>Typical content may include:</a:t>
            </a:r>
          </a:p>
          <a:p>
            <a:pPr marL="542925" lvl="1" indent="-1588" algn="l" eaLnBrk="0" hangingPunct="0">
              <a:spcBef>
                <a:spcPct val="20000"/>
              </a:spcBef>
              <a:buFont typeface="Arial" pitchFamily="34" charset="0"/>
              <a:buChar char="•"/>
            </a:pPr>
            <a:r>
              <a:rPr lang="en-GB" sz="2800" dirty="0" smtClean="0">
                <a:latin typeface="Arial" pitchFamily="84" charset="0"/>
                <a:ea typeface="ＭＳ Ｐゴシック" pitchFamily="84" charset="-128"/>
                <a:cs typeface="ＭＳ Ｐゴシック" pitchFamily="84" charset="-128"/>
              </a:rPr>
              <a:t>Module content</a:t>
            </a:r>
          </a:p>
          <a:p>
            <a:pPr marL="542925" lvl="1" indent="-1588" algn="l" eaLnBrk="0" hangingPunct="0">
              <a:spcBef>
                <a:spcPct val="20000"/>
              </a:spcBef>
              <a:buFont typeface="Arial" pitchFamily="34" charset="0"/>
              <a:buChar char="•"/>
            </a:pPr>
            <a:r>
              <a:rPr lang="en-GB" sz="2800" dirty="0" smtClean="0">
                <a:latin typeface="Arial" pitchFamily="84" charset="0"/>
                <a:ea typeface="ＭＳ Ｐゴシック" pitchFamily="84" charset="-128"/>
                <a:cs typeface="ＭＳ Ｐゴシック" pitchFamily="84" charset="-128"/>
              </a:rPr>
              <a:t>Discussion Boards</a:t>
            </a:r>
          </a:p>
          <a:p>
            <a:pPr marL="542925" lvl="1" indent="-1588" algn="l" eaLnBrk="0" hangingPunct="0">
              <a:spcBef>
                <a:spcPct val="20000"/>
              </a:spcBef>
              <a:buFont typeface="Arial" pitchFamily="34" charset="0"/>
              <a:buChar char="•"/>
            </a:pPr>
            <a:r>
              <a:rPr lang="en-GB" sz="2800" dirty="0" smtClean="0">
                <a:latin typeface="Arial" pitchFamily="84" charset="0"/>
                <a:ea typeface="ＭＳ Ｐゴシック" pitchFamily="84" charset="-128"/>
                <a:cs typeface="ＭＳ Ｐゴシック" pitchFamily="84" charset="-128"/>
              </a:rPr>
              <a:t>Online Assessments</a:t>
            </a:r>
          </a:p>
          <a:p>
            <a:pPr marL="542925" lvl="1" indent="-1588" algn="l" eaLnBrk="0" hangingPunct="0">
              <a:spcBef>
                <a:spcPct val="20000"/>
              </a:spcBef>
              <a:buFont typeface="Arial" pitchFamily="34" charset="0"/>
              <a:buChar char="•"/>
            </a:pPr>
            <a:r>
              <a:rPr lang="en-GB" sz="2800" dirty="0" smtClean="0">
                <a:latin typeface="Arial" pitchFamily="84" charset="0"/>
                <a:ea typeface="ＭＳ Ｐゴシック" pitchFamily="84" charset="-128"/>
                <a:cs typeface="ＭＳ Ｐゴシック" pitchFamily="84" charset="-128"/>
              </a:rPr>
              <a:t>Calendar</a:t>
            </a:r>
          </a:p>
          <a:p>
            <a:pPr marL="542925" lvl="1" indent="-1588" algn="l" eaLnBrk="0" hangingPunct="0">
              <a:spcBef>
                <a:spcPct val="20000"/>
              </a:spcBef>
              <a:buFont typeface="Arial" pitchFamily="34" charset="0"/>
              <a:buChar char="•"/>
            </a:pPr>
            <a:r>
              <a:rPr lang="en-GB" sz="2800" dirty="0" smtClean="0">
                <a:latin typeface="Arial" pitchFamily="84" charset="0"/>
                <a:ea typeface="ＭＳ Ｐゴシック" pitchFamily="84" charset="-128"/>
                <a:cs typeface="ＭＳ Ｐゴシック" pitchFamily="84" charset="-128"/>
              </a:rPr>
              <a:t>Web links</a:t>
            </a:r>
          </a:p>
          <a:p>
            <a:pPr marL="439738" marR="0" lvl="0" indent="-173038"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chemeClr val="tx1"/>
              </a:solidFill>
              <a:effectLst/>
              <a:uLnTx/>
              <a:uFillTx/>
              <a:latin typeface="Arial" pitchFamily="84" charset="0"/>
              <a:ea typeface="ＭＳ Ｐゴシック" pitchFamily="84" charset="-128"/>
              <a:cs typeface="ＭＳ Ｐゴシック" pitchFamily="84" charset="-128"/>
            </a:endParaRPr>
          </a:p>
        </p:txBody>
      </p:sp>
      <p:pic>
        <p:nvPicPr>
          <p:cNvPr id="4099" name="Picture 3"/>
          <p:cNvPicPr>
            <a:picLocks noChangeAspect="1" noChangeArrowheads="1"/>
          </p:cNvPicPr>
          <p:nvPr/>
        </p:nvPicPr>
        <p:blipFill>
          <a:blip r:embed="rId5" cstate="print"/>
          <a:srcRect t="19364" r="84700" b="41436"/>
          <a:stretch>
            <a:fillRect/>
          </a:stretch>
        </p:blipFill>
        <p:spPr bwMode="auto">
          <a:xfrm>
            <a:off x="527573" y="1785769"/>
            <a:ext cx="2120646" cy="4206240"/>
          </a:xfrm>
          <a:prstGeom prst="rect">
            <a:avLst/>
          </a:prstGeom>
          <a:noFill/>
          <a:ln w="9525">
            <a:noFill/>
            <a:miter lim="800000"/>
            <a:headEnd/>
            <a:tailEnd/>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120"/>
    </mc:Choice>
    <mc:Fallback xmlns="">
      <p:transition spd="slow" advTm="35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2079</TotalTime>
  <Words>935</Words>
  <Application>Microsoft Office PowerPoint</Application>
  <PresentationFormat>On-screen Show (4:3)</PresentationFormat>
  <Paragraphs>63</Paragraphs>
  <Slides>9</Slides>
  <Notes>9</Notes>
  <HiddenSlides>0</HiddenSlides>
  <MMClips>9</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Learning Edge</vt:lpstr>
      <vt:lpstr>Learning Edge</vt:lpstr>
      <vt:lpstr>PowerPoint Presentation</vt:lpstr>
      <vt:lpstr>How do I access Learning Edge?</vt:lpstr>
      <vt:lpstr>PowerPoint Presentation</vt:lpstr>
      <vt:lpstr>PowerPoint Presentation</vt:lpstr>
      <vt:lpstr>PowerPoint Presentation</vt:lpstr>
      <vt:lpstr>PowerPoint Presentation</vt:lpstr>
      <vt:lpstr>PowerPoint Presentation</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106</cp:revision>
  <dcterms:created xsi:type="dcterms:W3CDTF">2011-06-16T08:34:32Z</dcterms:created>
  <dcterms:modified xsi:type="dcterms:W3CDTF">2011-08-31T12:03:32Z</dcterms:modified>
</cp:coreProperties>
</file>