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7" r:id="rId2"/>
    <p:sldId id="265" r:id="rId3"/>
    <p:sldId id="269" r:id="rId4"/>
    <p:sldId id="266" r:id="rId5"/>
    <p:sldId id="263" r:id="rId6"/>
    <p:sldId id="264" r:id="rId7"/>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617"/>
    <a:srgbClr val="FFFFFF"/>
    <a:srgbClr val="9E9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596" autoAdjust="0"/>
  </p:normalViewPr>
  <p:slideViewPr>
    <p:cSldViewPr snapToGrid="0">
      <p:cViewPr>
        <p:scale>
          <a:sx n="60" d="100"/>
          <a:sy n="60" d="100"/>
        </p:scale>
        <p:origin x="-78" y="-72"/>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18654220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150319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9132E5B-108E-4D92-8AC7-346820ED84A3}"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When you login  to the network you will be taken to the Go Portal. This</a:t>
            </a:r>
            <a:r>
              <a:rPr lang="en-GB" baseline="0" dirty="0" smtClean="0"/>
              <a:t> gives you access to a file storage area, your University email account, Learning Edge, the Library Catalogue and much more.</a:t>
            </a:r>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As a part of your account you are allocated a file storage area for saving your work,</a:t>
            </a:r>
            <a:r>
              <a:rPr lang="en-GB" baseline="0" dirty="0" smtClean="0"/>
              <a:t> which is secure and regularly backed up. You are given 250MB of space which you can access by clicking on the Files link at the top of the Go Portal.</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To</a:t>
            </a:r>
            <a:r>
              <a:rPr lang="en-GB" baseline="0" dirty="0" smtClean="0"/>
              <a:t> access your University email account, c</a:t>
            </a:r>
            <a:r>
              <a:rPr lang="en-GB" dirty="0" smtClean="0"/>
              <a:t>lick on the Email link at the top of the Go Portal page or in the Email panel. The</a:t>
            </a:r>
            <a:r>
              <a:rPr lang="en-GB" baseline="0" dirty="0" smtClean="0"/>
              <a:t> email system in use is Google Mail and the format of your email address is on your enrolment letter. Please check your inbox regularly as Learning Services and your tutors will use this address to contact you if necessary.</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Learning Edge</a:t>
            </a:r>
            <a:r>
              <a:rPr lang="en-GB" baseline="0" dirty="0" smtClean="0"/>
              <a:t> is the name of the University’s Virtual Learning Environment. You can access it by clicking in the Blackboard panel on the Blackboard link at the top of the Go Portal. Learning Edge gives you access to information about your modules provided by your tutors, notes from lectures, reading lists for your modules, and the facility to submit assignments online, as well as much more.</a:t>
            </a:r>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Library Catalogue can be accessed by clicking in the panel or the Library link</a:t>
            </a:r>
            <a:r>
              <a:rPr lang="en-GB" baseline="0" dirty="0" smtClean="0"/>
              <a:t> at the top of the Go Portal. Through the Library Catalogue you can access information about books which are shelved in the University library. You can also access our extensive collection of electronic resources, which includes electronic books, journals, and newspapers. You can also access the Library Catalogue from the Learning Services website, </a:t>
            </a:r>
            <a:r>
              <a:rPr lang="en-GB" baseline="0" dirty="0" err="1" smtClean="0"/>
              <a:t>edgehill.ac.uk/ls</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0FB269F0-A9F4-4CDE-BBC7-0F72A256C01E}" type="datetimeFigureOut">
              <a:rPr lang="en-GB" smtClean="0"/>
              <a:pPr/>
              <a:t>31/08/2011</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CBA9F45-3D26-4665-AC86-BE8467951EE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8"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9"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10"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 id="2147483724" r:id="rId6"/>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6.png"/><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10.png"/><Relationship Id="rId5" Type="http://schemas.openxmlformats.org/officeDocument/2006/relationships/hyperlink" Target="http://www.edgehill.ac.uk/ls" TargetMode="External"/><Relationship Id="rId4"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2800" dirty="0" smtClean="0"/>
              <a:t>A guide to the resources you can access through the GO Portal</a:t>
            </a:r>
            <a:endParaRPr lang="en-GB" sz="2800" dirty="0"/>
          </a:p>
        </p:txBody>
      </p:sp>
      <p:sp>
        <p:nvSpPr>
          <p:cNvPr id="3" name="Title 2"/>
          <p:cNvSpPr>
            <a:spLocks noGrp="1"/>
          </p:cNvSpPr>
          <p:nvPr>
            <p:ph type="ctrTitle"/>
          </p:nvPr>
        </p:nvSpPr>
        <p:spPr/>
        <p:txBody>
          <a:bodyPr/>
          <a:lstStyle/>
          <a:p>
            <a:r>
              <a:rPr lang="en-GB" dirty="0" smtClean="0"/>
              <a:t>Using the GO Portal</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The GO Portal</a:t>
            </a:r>
            <a:endParaRPr lang="en-GB" dirty="0"/>
          </a:p>
        </p:txBody>
      </p:sp>
      <p:pic>
        <p:nvPicPr>
          <p:cNvPr id="15" name="Picture 3"/>
          <p:cNvPicPr>
            <a:picLocks noGrp="1" noChangeAspect="1" noChangeArrowheads="1"/>
          </p:cNvPicPr>
          <p:nvPr>
            <p:ph type="pic" sz="quarter" idx="11"/>
          </p:nvPr>
        </p:nvPicPr>
        <p:blipFill rotWithShape="1">
          <a:blip r:embed="rId5" cstate="print"/>
          <a:srcRect t="19787" r="2179" b="5621"/>
          <a:stretch/>
        </p:blipFill>
        <p:spPr bwMode="auto">
          <a:xfrm>
            <a:off x="3342600" y="2017985"/>
            <a:ext cx="5155014" cy="2948153"/>
          </a:xfrm>
          <a:prstGeom prst="rect">
            <a:avLst/>
          </a:prstGeom>
          <a:noFill/>
          <a:ln w="9525">
            <a:noFill/>
            <a:miter lim="800000"/>
            <a:headEnd/>
            <a:tailEnd/>
          </a:ln>
        </p:spPr>
      </p:pic>
      <p:sp>
        <p:nvSpPr>
          <p:cNvPr id="16" name="Rounded Rectangular Callout 15"/>
          <p:cNvSpPr/>
          <p:nvPr/>
        </p:nvSpPr>
        <p:spPr>
          <a:xfrm>
            <a:off x="6274674" y="4713889"/>
            <a:ext cx="2065283" cy="740980"/>
          </a:xfrm>
          <a:prstGeom prst="wedgeRoundRectCallout">
            <a:avLst>
              <a:gd name="adj1" fmla="val -67008"/>
              <a:gd name="adj2" fmla="val -378790"/>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smtClean="0"/>
          </a:p>
          <a:p>
            <a:r>
              <a:rPr lang="en-GB" sz="1800" b="1" dirty="0" smtClean="0">
                <a:solidFill>
                  <a:schemeClr val="tx1"/>
                </a:solidFill>
                <a:latin typeface="Arial" pitchFamily="34" charset="0"/>
                <a:cs typeface="Arial" pitchFamily="34" charset="0"/>
              </a:rPr>
              <a:t>Your network file storage area</a:t>
            </a:r>
          </a:p>
          <a:p>
            <a:pPr algn="ctr"/>
            <a:endParaRPr lang="en-GB" dirty="0"/>
          </a:p>
        </p:txBody>
      </p:sp>
      <p:sp>
        <p:nvSpPr>
          <p:cNvPr id="17" name="Rounded Rectangular Callout 16"/>
          <p:cNvSpPr/>
          <p:nvPr/>
        </p:nvSpPr>
        <p:spPr>
          <a:xfrm>
            <a:off x="2617076" y="4729655"/>
            <a:ext cx="2396358" cy="725214"/>
          </a:xfrm>
          <a:prstGeom prst="wedgeRoundRectCallout">
            <a:avLst>
              <a:gd name="adj1" fmla="val 73246"/>
              <a:gd name="adj2" fmla="val -385326"/>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dirty="0" smtClean="0">
                <a:solidFill>
                  <a:schemeClr val="tx1"/>
                </a:solidFill>
                <a:latin typeface="Arial" pitchFamily="34" charset="0"/>
                <a:cs typeface="Arial" pitchFamily="34" charset="0"/>
              </a:rPr>
              <a:t>Learning Edge</a:t>
            </a:r>
          </a:p>
        </p:txBody>
      </p:sp>
      <p:sp>
        <p:nvSpPr>
          <p:cNvPr id="18" name="Rounded Rectangular Callout 17"/>
          <p:cNvSpPr/>
          <p:nvPr/>
        </p:nvSpPr>
        <p:spPr>
          <a:xfrm>
            <a:off x="614856" y="3547241"/>
            <a:ext cx="2301766" cy="740979"/>
          </a:xfrm>
          <a:prstGeom prst="wedgeRoundRectCallout">
            <a:avLst>
              <a:gd name="adj1" fmla="val 149040"/>
              <a:gd name="adj2" fmla="val -231117"/>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dirty="0" smtClean="0">
                <a:solidFill>
                  <a:schemeClr val="tx1"/>
                </a:solidFill>
                <a:latin typeface="Arial" pitchFamily="34" charset="0"/>
                <a:cs typeface="Arial" pitchFamily="34" charset="0"/>
              </a:rPr>
              <a:t>Library Catalogue</a:t>
            </a:r>
          </a:p>
        </p:txBody>
      </p:sp>
      <p:sp>
        <p:nvSpPr>
          <p:cNvPr id="19" name="Rounded Rectangular Callout 18"/>
          <p:cNvSpPr/>
          <p:nvPr/>
        </p:nvSpPr>
        <p:spPr>
          <a:xfrm>
            <a:off x="441435" y="1529250"/>
            <a:ext cx="2301766" cy="725214"/>
          </a:xfrm>
          <a:prstGeom prst="wedgeRoundRectCallout">
            <a:avLst>
              <a:gd name="adj1" fmla="val 136684"/>
              <a:gd name="adj2" fmla="val 38588"/>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dirty="0" smtClean="0">
                <a:solidFill>
                  <a:schemeClr val="tx1"/>
                </a:solidFill>
                <a:latin typeface="Arial" pitchFamily="34" charset="0"/>
                <a:cs typeface="Arial" pitchFamily="34" charset="0"/>
              </a:rPr>
              <a:t>Your University email account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350"/>
    </mc:Choice>
    <mc:Fallback xmlns="">
      <p:transition spd="slow" advTm="16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File Storage Area</a:t>
            </a:r>
            <a:endParaRPr lang="en-GB" dirty="0"/>
          </a:p>
        </p:txBody>
      </p:sp>
      <p:sp>
        <p:nvSpPr>
          <p:cNvPr id="3" name="Content Placeholder 2"/>
          <p:cNvSpPr>
            <a:spLocks noGrp="1"/>
          </p:cNvSpPr>
          <p:nvPr>
            <p:ph idx="1"/>
          </p:nvPr>
        </p:nvSpPr>
        <p:spPr>
          <a:xfrm>
            <a:off x="275896" y="1930271"/>
            <a:ext cx="3507827" cy="3508832"/>
          </a:xfrm>
        </p:spPr>
        <p:txBody>
          <a:bodyPr/>
          <a:lstStyle/>
          <a:p>
            <a:pPr>
              <a:buFont typeface="Arial" pitchFamily="34" charset="0"/>
              <a:buChar char="•"/>
            </a:pPr>
            <a:endParaRPr lang="en-GB" sz="2400" dirty="0" smtClean="0"/>
          </a:p>
          <a:p>
            <a:pPr marL="173038" indent="-173038">
              <a:buFont typeface="Arial" pitchFamily="34" charset="0"/>
              <a:buChar char="•"/>
            </a:pPr>
            <a:r>
              <a:rPr lang="en-GB" sz="2800" dirty="0" smtClean="0"/>
              <a:t>You have 250MB of network space to store your work</a:t>
            </a:r>
          </a:p>
          <a:p>
            <a:endParaRPr lang="en-GB" sz="2800" dirty="0" smtClean="0"/>
          </a:p>
          <a:p>
            <a:pPr marL="173038" indent="-173038">
              <a:buFont typeface="Arial" pitchFamily="34" charset="0"/>
              <a:buChar char="•"/>
            </a:pPr>
            <a:r>
              <a:rPr lang="en-GB" sz="2800" dirty="0" smtClean="0"/>
              <a:t>This is space is secure and regularly backed up</a:t>
            </a:r>
          </a:p>
          <a:p>
            <a:endParaRPr lang="en-GB" dirty="0"/>
          </a:p>
        </p:txBody>
      </p:sp>
      <p:pic>
        <p:nvPicPr>
          <p:cNvPr id="2052"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242" b="29952"/>
          <a:stretch/>
        </p:blipFill>
        <p:spPr bwMode="auto">
          <a:xfrm>
            <a:off x="4050285" y="2713340"/>
            <a:ext cx="4959022" cy="1779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00628070"/>
      </p:ext>
    </p:extLst>
  </p:cSld>
  <p:clrMapOvr>
    <a:masterClrMapping/>
  </p:clrMapOvr>
  <mc:AlternateContent xmlns:mc="http://schemas.openxmlformats.org/markup-compatibility/2006" xmlns:p14="http://schemas.microsoft.com/office/powerpoint/2010/main">
    <mc:Choice Requires="p14">
      <p:transition spd="slow" p14:dur="2000" advTm="18307"/>
    </mc:Choice>
    <mc:Fallback xmlns="">
      <p:transition spd="slow" advTm="18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Your University Email Account</a:t>
            </a:r>
            <a:br>
              <a:rPr lang="en-GB" dirty="0" smtClean="0"/>
            </a:br>
            <a:endParaRPr lang="en-GB" dirty="0"/>
          </a:p>
        </p:txBody>
      </p:sp>
      <p:sp>
        <p:nvSpPr>
          <p:cNvPr id="3" name="Content Placeholder 2"/>
          <p:cNvSpPr>
            <a:spLocks noGrp="1"/>
          </p:cNvSpPr>
          <p:nvPr>
            <p:ph idx="1"/>
          </p:nvPr>
        </p:nvSpPr>
        <p:spPr>
          <a:xfrm>
            <a:off x="275896" y="1930271"/>
            <a:ext cx="3507827" cy="3508832"/>
          </a:xfrm>
        </p:spPr>
        <p:txBody>
          <a:bodyPr/>
          <a:lstStyle/>
          <a:p>
            <a:pPr>
              <a:buFont typeface="Arial" pitchFamily="34" charset="0"/>
              <a:buChar char="•"/>
            </a:pPr>
            <a:endParaRPr lang="en-GB" sz="2400" dirty="0" smtClean="0"/>
          </a:p>
          <a:p>
            <a:pPr marL="173038" indent="-173038">
              <a:buFont typeface="Arial" pitchFamily="34" charset="0"/>
              <a:buChar char="•"/>
            </a:pPr>
            <a:r>
              <a:rPr lang="en-GB" sz="2800" dirty="0" smtClean="0"/>
              <a:t>Your email address is on your enrolment letter</a:t>
            </a:r>
          </a:p>
          <a:p>
            <a:endParaRPr lang="en-GB" sz="2800" dirty="0" smtClean="0"/>
          </a:p>
          <a:p>
            <a:pPr marL="173038" indent="-173038">
              <a:buFont typeface="Arial" pitchFamily="34" charset="0"/>
              <a:buChar char="•"/>
            </a:pPr>
            <a:r>
              <a:rPr lang="en-GB" sz="2800" dirty="0" smtClean="0"/>
              <a:t>Check your account regularly</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pic>
        <p:nvPicPr>
          <p:cNvPr id="6"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5726" r="2443" b="3525"/>
          <a:stretch/>
        </p:blipFill>
        <p:spPr bwMode="auto">
          <a:xfrm>
            <a:off x="3951416" y="2440907"/>
            <a:ext cx="4976684" cy="2604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advTm="25526"/>
    </mc:Choice>
    <mc:Fallback xmlns="">
      <p:transition spd="slow" advTm="25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5" cstate="print"/>
          <a:srcRect t="20297" b="31299"/>
          <a:stretch>
            <a:fillRect/>
          </a:stretch>
        </p:blipFill>
        <p:spPr bwMode="auto">
          <a:xfrm>
            <a:off x="3862553" y="2349062"/>
            <a:ext cx="5085112" cy="2443655"/>
          </a:xfrm>
          <a:prstGeom prst="rect">
            <a:avLst/>
          </a:prstGeom>
          <a:noFill/>
          <a:ln w="9525">
            <a:noFill/>
            <a:miter lim="800000"/>
            <a:headEnd/>
            <a:tailEnd/>
          </a:ln>
        </p:spPr>
      </p:pic>
      <p:sp>
        <p:nvSpPr>
          <p:cNvPr id="3" name="TextBox 2"/>
          <p:cNvSpPr txBox="1"/>
          <p:nvPr/>
        </p:nvSpPr>
        <p:spPr>
          <a:xfrm>
            <a:off x="427429" y="821387"/>
            <a:ext cx="7581453" cy="1446550"/>
          </a:xfrm>
          <a:prstGeom prst="rect">
            <a:avLst/>
          </a:prstGeom>
          <a:noFill/>
        </p:spPr>
        <p:txBody>
          <a:bodyPr wrap="square" rtlCol="0">
            <a:spAutoFit/>
          </a:bodyPr>
          <a:lstStyle/>
          <a:p>
            <a:pPr algn="l"/>
            <a:r>
              <a:rPr lang="en-GB" sz="4400" dirty="0" smtClean="0">
                <a:latin typeface="Georgia" pitchFamily="18" charset="0"/>
              </a:rPr>
              <a:t>Learning Edge/Blackboard</a:t>
            </a:r>
          </a:p>
          <a:p>
            <a:pPr algn="l"/>
            <a:endParaRPr lang="en-GB" sz="4400" dirty="0">
              <a:latin typeface="Georgia" pitchFamily="18" charset="0"/>
            </a:endParaRPr>
          </a:p>
        </p:txBody>
      </p:sp>
      <p:sp>
        <p:nvSpPr>
          <p:cNvPr id="4" name="TextBox 3"/>
          <p:cNvSpPr txBox="1"/>
          <p:nvPr/>
        </p:nvSpPr>
        <p:spPr>
          <a:xfrm>
            <a:off x="204952" y="2285998"/>
            <a:ext cx="5927835" cy="3477875"/>
          </a:xfrm>
          <a:prstGeom prst="rect">
            <a:avLst/>
          </a:prstGeom>
          <a:noFill/>
        </p:spPr>
        <p:txBody>
          <a:bodyPr wrap="square" rtlCol="0">
            <a:spAutoFit/>
          </a:bodyPr>
          <a:lstStyle/>
          <a:p>
            <a:pPr marL="268288" indent="-268288" algn="l">
              <a:buFont typeface="Arial" pitchFamily="34" charset="0"/>
              <a:buChar char="•"/>
            </a:pPr>
            <a:r>
              <a:rPr lang="en-GB" sz="2800" dirty="0" smtClean="0"/>
              <a:t>Module information</a:t>
            </a:r>
          </a:p>
          <a:p>
            <a:pPr marL="268288" indent="-268288" algn="l">
              <a:buFont typeface="Arial" pitchFamily="34" charset="0"/>
              <a:buChar char="•"/>
            </a:pPr>
            <a:endParaRPr lang="en-GB" sz="2800" dirty="0" smtClean="0"/>
          </a:p>
          <a:p>
            <a:pPr marL="268288" indent="-268288" algn="l">
              <a:buFont typeface="Arial" pitchFamily="34" charset="0"/>
              <a:buChar char="•"/>
            </a:pPr>
            <a:r>
              <a:rPr lang="en-GB" sz="2800" dirty="0" smtClean="0"/>
              <a:t>Reading lists</a:t>
            </a:r>
          </a:p>
          <a:p>
            <a:pPr marL="268288" indent="-268288" algn="l">
              <a:buFont typeface="Arial" pitchFamily="34" charset="0"/>
              <a:buChar char="•"/>
            </a:pPr>
            <a:endParaRPr lang="en-GB" sz="2800" dirty="0" smtClean="0"/>
          </a:p>
          <a:p>
            <a:pPr marL="268288" indent="-268288" algn="l">
              <a:buFont typeface="Arial" pitchFamily="34" charset="0"/>
              <a:buChar char="•"/>
            </a:pPr>
            <a:r>
              <a:rPr lang="en-GB" sz="2800" dirty="0" smtClean="0"/>
              <a:t>Lecture notes</a:t>
            </a:r>
          </a:p>
          <a:p>
            <a:pPr marL="268288" indent="-268288" algn="l">
              <a:buFont typeface="Arial" pitchFamily="34" charset="0"/>
              <a:buChar char="•"/>
            </a:pPr>
            <a:endParaRPr lang="en-GB" sz="2800" dirty="0" smtClean="0"/>
          </a:p>
          <a:p>
            <a:pPr marL="268288" indent="-268288" algn="l">
              <a:buFont typeface="Arial" pitchFamily="34" charset="0"/>
              <a:buChar char="•"/>
            </a:pPr>
            <a:r>
              <a:rPr lang="en-GB" sz="2800" dirty="0" smtClean="0"/>
              <a:t>Online assignment submission</a:t>
            </a:r>
          </a:p>
          <a:p>
            <a:pPr algn="l"/>
            <a:r>
              <a:rPr lang="en-GB" dirty="0" smtClean="0"/>
              <a:t>	</a:t>
            </a:r>
            <a:endParaRPr lang="en-GB"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683"/>
    </mc:Choice>
    <mc:Fallback xmlns="">
      <p:transition spd="slow" advTm="25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9547" y="837154"/>
            <a:ext cx="7346730" cy="1323439"/>
          </a:xfrm>
          <a:prstGeom prst="rect">
            <a:avLst/>
          </a:prstGeom>
          <a:noFill/>
        </p:spPr>
        <p:txBody>
          <a:bodyPr wrap="square" rtlCol="0">
            <a:spAutoFit/>
          </a:bodyPr>
          <a:lstStyle/>
          <a:p>
            <a:pPr algn="l"/>
            <a:r>
              <a:rPr lang="en-GB" sz="4400" dirty="0" smtClean="0">
                <a:latin typeface="Georgia" pitchFamily="18" charset="0"/>
              </a:rPr>
              <a:t>The Library Catalogue</a:t>
            </a:r>
          </a:p>
          <a:p>
            <a:endParaRPr lang="en-GB" sz="3600" dirty="0"/>
          </a:p>
        </p:txBody>
      </p:sp>
      <p:sp>
        <p:nvSpPr>
          <p:cNvPr id="4" name="TextBox 3"/>
          <p:cNvSpPr txBox="1"/>
          <p:nvPr/>
        </p:nvSpPr>
        <p:spPr>
          <a:xfrm>
            <a:off x="252249" y="2412125"/>
            <a:ext cx="4623549" cy="3600986"/>
          </a:xfrm>
          <a:prstGeom prst="rect">
            <a:avLst/>
          </a:prstGeom>
          <a:noFill/>
        </p:spPr>
        <p:txBody>
          <a:bodyPr wrap="square" rtlCol="0">
            <a:spAutoFit/>
          </a:bodyPr>
          <a:lstStyle/>
          <a:p>
            <a:pPr marL="173038" indent="-173038" algn="l">
              <a:buFont typeface="Arial" pitchFamily="34" charset="0"/>
              <a:buChar char="•"/>
            </a:pPr>
            <a:r>
              <a:rPr lang="en-GB" sz="2800" dirty="0" smtClean="0"/>
              <a:t>Find the books you need</a:t>
            </a:r>
          </a:p>
          <a:p>
            <a:pPr marL="173038" indent="-173038" algn="l">
              <a:buFont typeface="Arial" pitchFamily="34" charset="0"/>
              <a:buChar char="•"/>
            </a:pPr>
            <a:endParaRPr lang="en-GB" sz="2800" dirty="0" smtClean="0"/>
          </a:p>
          <a:p>
            <a:pPr marL="173038" indent="-173038" algn="l">
              <a:buFont typeface="Arial" pitchFamily="34" charset="0"/>
              <a:buChar char="•"/>
            </a:pPr>
            <a:r>
              <a:rPr lang="en-GB" sz="2800" dirty="0" smtClean="0"/>
              <a:t>Access online resources</a:t>
            </a:r>
          </a:p>
          <a:p>
            <a:pPr marL="173038" indent="-173038" algn="l">
              <a:buFont typeface="Arial" pitchFamily="34" charset="0"/>
              <a:buChar char="•"/>
            </a:pPr>
            <a:endParaRPr lang="en-GB" sz="2800" dirty="0" smtClean="0"/>
          </a:p>
          <a:p>
            <a:pPr marL="173038" indent="-173038" algn="l">
              <a:buFont typeface="Arial" pitchFamily="34" charset="0"/>
              <a:buChar char="•"/>
            </a:pPr>
            <a:r>
              <a:rPr lang="en-GB" sz="2800" dirty="0" smtClean="0"/>
              <a:t>You can also access the Library Catalogue from: </a:t>
            </a:r>
          </a:p>
          <a:p>
            <a:pPr marL="173038" algn="l"/>
            <a:r>
              <a:rPr lang="en-GB" sz="2800" dirty="0" err="1" smtClean="0">
                <a:solidFill>
                  <a:prstClr val="black"/>
                </a:solidFill>
                <a:hlinkClick r:id="rId5"/>
              </a:rPr>
              <a:t>edgehill.ac.uk/ls</a:t>
            </a:r>
            <a:endParaRPr lang="en-GB" sz="2800" dirty="0" smtClean="0">
              <a:solidFill>
                <a:prstClr val="black"/>
              </a:solidFill>
            </a:endParaRPr>
          </a:p>
          <a:p>
            <a:pPr marL="173038" indent="-173038" algn="l">
              <a:buFont typeface="Arial" pitchFamily="34" charset="0"/>
              <a:buChar char="•"/>
            </a:pPr>
            <a:endParaRPr lang="en-GB" sz="2800" dirty="0"/>
          </a:p>
        </p:txBody>
      </p:sp>
      <p:sp>
        <p:nvSpPr>
          <p:cNvPr id="6" name="Rectangle 5"/>
          <p:cNvSpPr/>
          <p:nvPr/>
        </p:nvSpPr>
        <p:spPr>
          <a:xfrm>
            <a:off x="5234097" y="5627242"/>
            <a:ext cx="3168924" cy="461665"/>
          </a:xfrm>
          <a:prstGeom prst="rect">
            <a:avLst/>
          </a:prstGeom>
        </p:spPr>
        <p:txBody>
          <a:bodyPr wrap="square">
            <a:spAutoFit/>
          </a:bodyPr>
          <a:lstStyle/>
          <a:p>
            <a:endParaRPr lang="en-GB" dirty="0"/>
          </a:p>
        </p:txBody>
      </p:sp>
      <p:pic>
        <p:nvPicPr>
          <p:cNvPr id="2"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2408" t="23258" r="5244" b="6438"/>
          <a:stretch/>
        </p:blipFill>
        <p:spPr bwMode="auto">
          <a:xfrm>
            <a:off x="4706283" y="2522487"/>
            <a:ext cx="4224551" cy="241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525"/>
    </mc:Choice>
    <mc:Fallback xmlns="">
      <p:transition spd="slow" advTm="32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1852</TotalTime>
  <Words>416</Words>
  <Application>Microsoft Office PowerPoint</Application>
  <PresentationFormat>On-screen Show (4:3)</PresentationFormat>
  <Paragraphs>45</Paragraphs>
  <Slides>6</Slides>
  <Notes>6</Notes>
  <HiddenSlides>0</HiddenSlides>
  <MMClips>5</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Using the GO Portal</vt:lpstr>
      <vt:lpstr>The GO Portal</vt:lpstr>
      <vt:lpstr>File Storage Area</vt:lpstr>
      <vt:lpstr>Your University Email Account </vt:lpstr>
      <vt:lpstr>PowerPoint Presentation</vt:lpstr>
      <vt:lpstr>PowerPoint Presentation</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85</cp:revision>
  <dcterms:created xsi:type="dcterms:W3CDTF">2011-06-16T08:34:32Z</dcterms:created>
  <dcterms:modified xsi:type="dcterms:W3CDTF">2011-08-31T11:59:10Z</dcterms:modified>
</cp:coreProperties>
</file>