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vml" ContentType="application/vnd.openxmlformats-officedocument.vmlDrawi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72" r:id="rId2"/>
    <p:sldId id="266" r:id="rId3"/>
    <p:sldId id="267" r:id="rId4"/>
    <p:sldId id="268" r:id="rId5"/>
    <p:sldId id="271" r:id="rId6"/>
    <p:sldId id="270" r:id="rId7"/>
    <p:sldId id="269" r:id="rId8"/>
  </p:sldIdLst>
  <p:sldSz cx="9144000" cy="6858000" type="screen4x3"/>
  <p:notesSz cx="6797675" cy="992822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9E90C3"/>
    <a:srgbClr val="F9D61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7778" autoAdjust="0"/>
  </p:normalViewPr>
  <p:slideViewPr>
    <p:cSldViewPr snapToGrid="0">
      <p:cViewPr>
        <p:scale>
          <a:sx n="60" d="100"/>
          <a:sy n="60" d="100"/>
        </p:scale>
        <p:origin x="-78" y="-72"/>
      </p:cViewPr>
      <p:guideLst>
        <p:guide orient="horz" pos="1239"/>
        <p:guide pos="27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Arial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A0DC4D7-FD1B-4E01-940C-D22301B4699A}" type="datetimeFigureOut">
              <a:rPr lang="en-US"/>
              <a:pPr/>
              <a:t>8/31/2011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Arial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1AD28447-E5E5-43E0-8B81-43D8887EA43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466656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Arial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B4569318-60A7-4189-865F-E00AA4568ABD}" type="datetimeFigureOut">
              <a:rPr lang="en-GB"/>
              <a:pPr/>
              <a:t>31/08/2011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16463"/>
            <a:ext cx="5438775" cy="44672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Arial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69132E5B-108E-4D92-8AC7-346820ED84A3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933983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84" charset="0"/>
        <a:ea typeface="ＭＳ Ｐゴシック" pitchFamily="84" charset="-128"/>
        <a:cs typeface="ＭＳ Ｐゴシック" pitchFamily="84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84" charset="0"/>
        <a:ea typeface="ＭＳ Ｐゴシック" pitchFamily="8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84" charset="0"/>
        <a:ea typeface="ＭＳ Ｐゴシック" pitchFamily="8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84" charset="0"/>
        <a:ea typeface="ＭＳ Ｐゴシック" pitchFamily="8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84" charset="0"/>
        <a:ea typeface="ＭＳ Ｐゴシック" pitchFamily="8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132E5B-108E-4D92-8AC7-346820ED84A3}" type="slidenum">
              <a:rPr lang="en-GB" smtClean="0"/>
              <a:pPr/>
              <a:t>1</a:t>
            </a:fld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To login if you are off campus go to Edge Hill’s homepage at edgehill.ac.uk and click on the login link at the top</a:t>
            </a:r>
            <a:r>
              <a:rPr lang="en-GB" baseline="0" dirty="0" smtClean="0"/>
              <a:t> right hand side of the page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F6C67F-00D6-4EAE-88F3-4AB812C32365}" type="slidenum">
              <a:rPr lang="en-GB" smtClean="0"/>
              <a:pPr/>
              <a:t>2</a:t>
            </a:fld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When you enrolled on your course you will have received an enrolment</a:t>
            </a:r>
            <a:r>
              <a:rPr lang="en-GB" baseline="0" dirty="0" smtClean="0"/>
              <a:t> letter. This contains your student number, temporary password and email address. Make a note of your student number and password.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F6C67F-00D6-4EAE-88F3-4AB812C32365}" type="slidenum">
              <a:rPr lang="en-GB" smtClean="0"/>
              <a:pPr/>
              <a:t>3</a:t>
            </a:fld>
            <a:endParaRPr lang="en-GB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Enter your username</a:t>
            </a:r>
            <a:r>
              <a:rPr lang="en-GB" baseline="0" dirty="0" smtClean="0"/>
              <a:t> and password into the login box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F6C67F-00D6-4EAE-88F3-4AB812C32365}" type="slidenum">
              <a:rPr lang="en-GB" smtClean="0"/>
              <a:pPr/>
              <a:t>4</a:t>
            </a:fld>
            <a:endParaRPr lang="en-GB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You will be prompted</a:t>
            </a:r>
            <a:r>
              <a:rPr lang="en-GB" baseline="0" dirty="0" smtClean="0"/>
              <a:t> to change your password to something more memorable for you. You will then have to change your password every 90 days.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F6C67F-00D6-4EAE-88F3-4AB812C32365}" type="slidenum">
              <a:rPr lang="en-GB" smtClean="0"/>
              <a:pPr/>
              <a:t>5</a:t>
            </a:fld>
            <a:endParaRPr lang="en-GB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You will also be prompted to enter a personal email address as an alternative to your University</a:t>
            </a:r>
            <a:r>
              <a:rPr lang="en-GB" baseline="0" dirty="0" smtClean="0"/>
              <a:t> email account. Entering an alternative email address will allow you to reset your password and unlock your account if you are having problems logging in.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F6C67F-00D6-4EAE-88F3-4AB812C32365}" type="slidenum">
              <a:rPr lang="en-GB" smtClean="0"/>
              <a:pPr/>
              <a:t>6</a:t>
            </a:fld>
            <a:endParaRPr lang="en-GB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Make sure that you have read and understood the Acceptable Use Policy. This covers the use of email and the internet by</a:t>
            </a:r>
            <a:r>
              <a:rPr lang="en-GB" baseline="0" dirty="0" smtClean="0"/>
              <a:t> staff and students and you will find a copy in your </a:t>
            </a:r>
            <a:r>
              <a:rPr lang="en-GB" baseline="0" smtClean="0"/>
              <a:t>student handbook.</a:t>
            </a:r>
            <a:r>
              <a:rPr lang="en-GB" smtClean="0"/>
              <a:t>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F6C67F-00D6-4EAE-88F3-4AB812C32365}" type="slidenum">
              <a:rPr lang="en-GB" smtClean="0"/>
              <a:pPr/>
              <a:t>7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9" descr="EHU New Logo 1.ai"/>
          <p:cNvPicPr>
            <a:picLocks noChangeAspect="1"/>
          </p:cNvPicPr>
          <p:nvPr userDrawn="1"/>
        </p:nvPicPr>
        <p:blipFill>
          <a:blip r:embed="rId3" cstate="print"/>
          <a:srcRect l="37433" t="78030" r="33109" b="10963"/>
          <a:stretch>
            <a:fillRect/>
          </a:stretch>
        </p:blipFill>
        <p:spPr bwMode="auto">
          <a:xfrm>
            <a:off x="2830513" y="1143000"/>
            <a:ext cx="3482975" cy="184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0" y="3645024"/>
            <a:ext cx="9144000" cy="850106"/>
          </a:xfrm>
          <a:prstGeom prst="rect">
            <a:avLst/>
          </a:prstGeom>
        </p:spPr>
        <p:txBody>
          <a:bodyPr vert="horz"/>
          <a:lstStyle>
            <a:lvl1pPr>
              <a:defRPr sz="3600">
                <a:latin typeface="Georgia"/>
                <a:cs typeface="Georgia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1 Column Text,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EH639 fDSC_0305"/>
          <p:cNvPicPr>
            <a:picLocks noChangeAspect="1" noChangeArrowheads="1"/>
          </p:cNvPicPr>
          <p:nvPr userDrawn="1"/>
        </p:nvPicPr>
        <p:blipFill>
          <a:blip r:embed="rId2" cstate="print"/>
          <a:srcRect t="18919" b="18648"/>
          <a:stretch>
            <a:fillRect/>
          </a:stretch>
        </p:blipFill>
        <p:spPr bwMode="auto">
          <a:xfrm>
            <a:off x="-3175" y="3886200"/>
            <a:ext cx="9151938" cy="2514600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3314" y="1988840"/>
            <a:ext cx="8219256" cy="186651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422748" y="806847"/>
            <a:ext cx="8253707" cy="893961"/>
          </a:xfrm>
          <a:prstGeom prst="rect">
            <a:avLst/>
          </a:prstGeom>
        </p:spPr>
        <p:txBody>
          <a:bodyPr/>
          <a:lstStyle>
            <a:lvl1pPr algn="l">
              <a:defRPr sz="4400"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One Column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3314" y="1988840"/>
            <a:ext cx="8219256" cy="410716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422748" y="806847"/>
            <a:ext cx="8253707" cy="893961"/>
          </a:xfrm>
          <a:prstGeom prst="rect">
            <a:avLst/>
          </a:prstGeom>
        </p:spPr>
        <p:txBody>
          <a:bodyPr/>
          <a:lstStyle>
            <a:lvl1pPr algn="l">
              <a:defRPr sz="4400"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Content, 2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422748" y="806847"/>
            <a:ext cx="8253707" cy="893961"/>
          </a:xfrm>
          <a:prstGeom prst="rect">
            <a:avLst/>
          </a:prstGeom>
        </p:spPr>
        <p:txBody>
          <a:bodyPr/>
          <a:lstStyle>
            <a:lvl1pPr algn="l">
              <a:defRPr sz="4400"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 bwMode="auto">
          <a:xfrm>
            <a:off x="3429000" y="1977568"/>
            <a:ext cx="5257800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441326" y="1986644"/>
            <a:ext cx="2706688" cy="1801813"/>
          </a:xfrm>
          <a:prstGeom prst="rect">
            <a:avLst/>
          </a:prstGeom>
        </p:spPr>
        <p:txBody>
          <a:bodyPr vert="horz"/>
          <a:lstStyle/>
          <a:p>
            <a:pPr lvl="0"/>
            <a:endParaRPr lang="en-US" noProof="0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441325" y="4069445"/>
            <a:ext cx="2706688" cy="1801813"/>
          </a:xfrm>
          <a:prstGeom prst="rect">
            <a:avLst/>
          </a:prstGeom>
        </p:spPr>
        <p:txBody>
          <a:bodyPr vert="horz"/>
          <a:lstStyle/>
          <a:p>
            <a:pPr lvl="0"/>
            <a:endParaRPr lang="en-US" noProof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EH639 fDSC_0305"/>
          <p:cNvPicPr>
            <a:picLocks noChangeAspect="1" noChangeArrowheads="1"/>
          </p:cNvPicPr>
          <p:nvPr userDrawn="1"/>
        </p:nvPicPr>
        <p:blipFill>
          <a:blip r:embed="rId2" cstate="print"/>
          <a:srcRect t="18919" b="18648"/>
          <a:stretch>
            <a:fillRect/>
          </a:stretch>
        </p:blipFill>
        <p:spPr bwMode="auto">
          <a:xfrm>
            <a:off x="-3175" y="3886200"/>
            <a:ext cx="9151938" cy="2514600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8" name="Content Placeholder 2"/>
          <p:cNvSpPr>
            <a:spLocks noGrp="1"/>
          </p:cNvSpPr>
          <p:nvPr>
            <p:ph idx="10"/>
          </p:nvPr>
        </p:nvSpPr>
        <p:spPr>
          <a:xfrm>
            <a:off x="423314" y="1988840"/>
            <a:ext cx="4085186" cy="2620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9" name="Title 1"/>
          <p:cNvSpPr>
            <a:spLocks noGrp="1"/>
          </p:cNvSpPr>
          <p:nvPr>
            <p:ph type="ctrTitle"/>
          </p:nvPr>
        </p:nvSpPr>
        <p:spPr>
          <a:xfrm>
            <a:off x="422748" y="806847"/>
            <a:ext cx="8253707" cy="893961"/>
          </a:xfrm>
          <a:prstGeom prst="rect">
            <a:avLst/>
          </a:prstGeom>
        </p:spPr>
        <p:txBody>
          <a:bodyPr/>
          <a:lstStyle>
            <a:lvl1pPr algn="l">
              <a:defRPr sz="4400"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14" name="Content Placeholder 2"/>
          <p:cNvSpPr>
            <a:spLocks noGrp="1"/>
          </p:cNvSpPr>
          <p:nvPr>
            <p:ph idx="11"/>
          </p:nvPr>
        </p:nvSpPr>
        <p:spPr>
          <a:xfrm>
            <a:off x="4639714" y="1974850"/>
            <a:ext cx="4085186" cy="2620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CC517FC-5F62-4B28-A4AC-308CC53035E9}" type="datetimeFigureOut">
              <a:rPr lang="en-GB" smtClean="0"/>
              <a:pPr/>
              <a:t>31/08/2011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13AE2C4-2E52-479D-89EF-FAA353B0C14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CC517FC-5F62-4B28-A4AC-308CC53035E9}" type="datetimeFigureOut">
              <a:rPr lang="en-GB" smtClean="0"/>
              <a:pPr/>
              <a:t>31/08/2011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13AE2C4-2E52-479D-89EF-FAA353B0C14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3.pn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e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 userDrawn="1"/>
        </p:nvSpPr>
        <p:spPr bwMode="auto">
          <a:xfrm>
            <a:off x="-7938" y="6329363"/>
            <a:ext cx="9151938" cy="55245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>
            <a:outerShdw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1027" name="TextBox 13"/>
          <p:cNvSpPr txBox="1">
            <a:spLocks noChangeArrowheads="1"/>
          </p:cNvSpPr>
          <p:nvPr userDrawn="1"/>
        </p:nvSpPr>
        <p:spPr bwMode="auto">
          <a:xfrm>
            <a:off x="5695950" y="6381750"/>
            <a:ext cx="33131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r" eaLnBrk="1" hangingPunct="1">
              <a:defRPr/>
            </a:pPr>
            <a:r>
              <a:rPr lang="en-US" sz="2000" smtClean="0">
                <a:solidFill>
                  <a:schemeClr val="bg1"/>
                </a:solidFill>
                <a:latin typeface="Georgia" charset="0"/>
                <a:cs typeface="Georgia" charset="0"/>
              </a:rPr>
              <a:t>edgehill.ac.uk/ls</a:t>
            </a:r>
          </a:p>
        </p:txBody>
      </p:sp>
      <p:sp>
        <p:nvSpPr>
          <p:cNvPr id="2" name="Rectangle 1"/>
          <p:cNvSpPr>
            <a:spLocks noChangeArrowheads="1"/>
          </p:cNvSpPr>
          <p:nvPr userDrawn="1"/>
        </p:nvSpPr>
        <p:spPr bwMode="auto">
          <a:xfrm>
            <a:off x="0" y="0"/>
            <a:ext cx="9151938" cy="731838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>
            <a:outerShdw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pic>
        <p:nvPicPr>
          <p:cNvPr id="1029" name="Picture 12" descr="EHU New Logo 1.ai"/>
          <p:cNvPicPr>
            <a:picLocks noChangeAspect="1"/>
          </p:cNvPicPr>
          <p:nvPr userDrawn="1"/>
        </p:nvPicPr>
        <p:blipFill>
          <a:blip r:embed="rId9" cstate="print"/>
          <a:srcRect l="10054" t="24980" r="15359" b="63754"/>
          <a:stretch>
            <a:fillRect/>
          </a:stretch>
        </p:blipFill>
        <p:spPr bwMode="auto">
          <a:xfrm>
            <a:off x="5795963" y="115888"/>
            <a:ext cx="3213100" cy="687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Title 1"/>
          <p:cNvSpPr txBox="1">
            <a:spLocks/>
          </p:cNvSpPr>
          <p:nvPr userDrawn="1"/>
        </p:nvSpPr>
        <p:spPr>
          <a:xfrm>
            <a:off x="422275" y="806450"/>
            <a:ext cx="8253413" cy="1182688"/>
          </a:xfrm>
          <a:prstGeom prst="rect">
            <a:avLst/>
          </a:prstGeom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Georgia"/>
                <a:ea typeface="ＭＳ Ｐゴシック" pitchFamily="84" charset="-128"/>
                <a:cs typeface="Georgia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itchFamily="84" charset="0"/>
                <a:ea typeface="ＭＳ Ｐゴシック" pitchFamily="84" charset="-128"/>
                <a:cs typeface="ＭＳ Ｐゴシック" pitchFamily="84" charset="-128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itchFamily="84" charset="0"/>
                <a:ea typeface="ＭＳ Ｐゴシック" pitchFamily="84" charset="-128"/>
                <a:cs typeface="ＭＳ Ｐゴシック" pitchFamily="84" charset="-128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itchFamily="84" charset="0"/>
                <a:ea typeface="ＭＳ Ｐゴシック" pitchFamily="84" charset="-128"/>
                <a:cs typeface="ＭＳ Ｐゴシック" pitchFamily="84" charset="-128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itchFamily="84" charset="0"/>
                <a:ea typeface="ＭＳ Ｐゴシック" pitchFamily="84" charset="-128"/>
                <a:cs typeface="ＭＳ Ｐゴシック" pitchFamily="84" charset="-128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endParaRPr lang="en-GB" dirty="0"/>
          </a:p>
        </p:txBody>
      </p:sp>
      <p:pic>
        <p:nvPicPr>
          <p:cNvPr id="1031" name="Picture 17" descr="facebook.png"/>
          <p:cNvPicPr>
            <a:picLocks noChangeAspect="1"/>
          </p:cNvPicPr>
          <p:nvPr userDrawn="1"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19088" y="6488113"/>
            <a:ext cx="192087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2" name="Picture 20" descr="twitter.png"/>
          <p:cNvPicPr>
            <a:picLocks noChangeAspect="1"/>
          </p:cNvPicPr>
          <p:nvPr userDrawn="1"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46113" y="6488113"/>
            <a:ext cx="192087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19" r:id="rId3"/>
    <p:sldLayoutId id="2147483720" r:id="rId4"/>
    <p:sldLayoutId id="2147483723" r:id="rId5"/>
    <p:sldLayoutId id="2147483725" r:id="rId6"/>
    <p:sldLayoutId id="2147483726" r:id="rId7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Arial" pitchFamily="84" charset="0"/>
          <a:ea typeface="ＭＳ Ｐゴシック" pitchFamily="84" charset="-128"/>
          <a:cs typeface="ＭＳ Ｐゴシック" pitchFamily="84" charset="-128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84" charset="0"/>
          <a:ea typeface="ＭＳ Ｐゴシック" pitchFamily="84" charset="-128"/>
          <a:cs typeface="ＭＳ Ｐゴシック" pitchFamily="84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84" charset="0"/>
          <a:ea typeface="ＭＳ Ｐゴシック" pitchFamily="84" charset="-128"/>
          <a:cs typeface="ＭＳ Ｐゴシック" pitchFamily="84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84" charset="0"/>
          <a:ea typeface="ＭＳ Ｐゴシック" pitchFamily="84" charset="-128"/>
          <a:cs typeface="ＭＳ Ｐゴシック" pitchFamily="84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84" charset="0"/>
          <a:ea typeface="ＭＳ Ｐゴシック" pitchFamily="84" charset="-128"/>
          <a:cs typeface="ＭＳ Ｐゴシック" pitchFamily="84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kern="1200">
          <a:solidFill>
            <a:schemeClr val="tx1"/>
          </a:solidFill>
          <a:latin typeface="Arial" pitchFamily="84" charset="0"/>
          <a:ea typeface="ＭＳ Ｐゴシック" pitchFamily="84" charset="-128"/>
          <a:cs typeface="ＭＳ Ｐゴシック" pitchFamily="84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kern="1200">
          <a:solidFill>
            <a:schemeClr val="tx1"/>
          </a:solidFill>
          <a:latin typeface="Arial" pitchFamily="84" charset="0"/>
          <a:ea typeface="ＭＳ Ｐゴシック" pitchFamily="84" charset="-128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kern="1200">
          <a:solidFill>
            <a:schemeClr val="tx1"/>
          </a:solidFill>
          <a:latin typeface="Arial" pitchFamily="84" charset="0"/>
          <a:ea typeface="ＭＳ Ｐゴシック" pitchFamily="84" charset="-128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kern="1200">
          <a:solidFill>
            <a:schemeClr val="tx1"/>
          </a:solidFill>
          <a:latin typeface="Arial" pitchFamily="84" charset="0"/>
          <a:ea typeface="ＭＳ Ｐゴシック" pitchFamily="84" charset="-128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kern="1200">
          <a:solidFill>
            <a:schemeClr val="tx1"/>
          </a:solidFill>
          <a:latin typeface="Arial" pitchFamily="84" charset="0"/>
          <a:ea typeface="ＭＳ Ｐゴシック" pitchFamily="84" charset="-128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6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hyperlink" Target="http://www.edgehill.ac.uk/" TargetMode="External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audio" Target="../media/media2.wav"/><Relationship Id="rId7" Type="http://schemas.openxmlformats.org/officeDocument/2006/relationships/image" Target="../media/image7.emf"/><Relationship Id="rId2" Type="http://schemas.microsoft.com/office/2007/relationships/media" Target="../media/media2.wav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6" Type="http://schemas.openxmlformats.org/officeDocument/2006/relationships/image" Target="../media/image6.png"/><Relationship Id="rId5" Type="http://schemas.openxmlformats.org/officeDocument/2006/relationships/image" Target="../media/image8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6" Type="http://schemas.openxmlformats.org/officeDocument/2006/relationships/image" Target="../media/image6.png"/><Relationship Id="rId5" Type="http://schemas.openxmlformats.org/officeDocument/2006/relationships/image" Target="../media/image9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5.wav"/><Relationship Id="rId1" Type="http://schemas.microsoft.com/office/2007/relationships/media" Target="../media/media5.wav"/><Relationship Id="rId6" Type="http://schemas.openxmlformats.org/officeDocument/2006/relationships/image" Target="../media/image6.png"/><Relationship Id="rId5" Type="http://schemas.openxmlformats.org/officeDocument/2006/relationships/image" Target="../media/image10.pn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wav"/><Relationship Id="rId1" Type="http://schemas.microsoft.com/office/2007/relationships/media" Target="../media/media6.wav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sz="2800" dirty="0" smtClean="0"/>
              <a:t>How to log in to the Edge Hill Network</a:t>
            </a:r>
            <a:endParaRPr lang="en-GB" sz="2800" dirty="0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Logging in</a:t>
            </a:r>
            <a:endParaRPr lang="en-GB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print"/>
          <a:srcRect t="20297" r="2184" b="8829"/>
          <a:stretch>
            <a:fillRect/>
          </a:stretch>
        </p:blipFill>
        <p:spPr bwMode="auto">
          <a:xfrm>
            <a:off x="969914" y="2257272"/>
            <a:ext cx="7385810" cy="4013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204951" y="819260"/>
            <a:ext cx="468052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3200" dirty="0" smtClean="0">
                <a:cs typeface="Arial" pitchFamily="34" charset="0"/>
              </a:rPr>
              <a:t>If you are off campus go to </a:t>
            </a:r>
            <a:r>
              <a:rPr lang="en-GB" sz="3200" dirty="0" err="1" smtClean="0">
                <a:cs typeface="Arial" pitchFamily="34" charset="0"/>
                <a:hlinkClick r:id="rId6"/>
              </a:rPr>
              <a:t>edgehill.ac.uk</a:t>
            </a:r>
            <a:r>
              <a:rPr lang="en-GB" sz="3200" dirty="0" smtClean="0">
                <a:cs typeface="Arial" pitchFamily="34" charset="0"/>
              </a:rPr>
              <a:t>…</a:t>
            </a:r>
            <a:endParaRPr lang="en-GB" sz="3200" dirty="0">
              <a:cs typeface="Arial" pitchFamily="34" charset="0"/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 rot="5400000">
            <a:off x="7906412" y="1962811"/>
            <a:ext cx="425664" cy="189181"/>
          </a:xfrm>
          <a:prstGeom prst="straightConnector1">
            <a:avLst/>
          </a:prstGeom>
          <a:ln w="44450">
            <a:solidFill>
              <a:schemeClr val="tx1"/>
            </a:solidFill>
            <a:miter lim="800000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4966137" y="1316937"/>
            <a:ext cx="4177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…and click on ‘Login’</a:t>
            </a:r>
            <a:endParaRPr lang="en-GB" sz="3200" dirty="0"/>
          </a:p>
        </p:txBody>
      </p:sp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273"/>
    </mc:Choice>
    <mc:Fallback xmlns="">
      <p:transition spd="slow" advTm="122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Object 3"/>
          <p:cNvGraphicFramePr>
            <a:graphicFrameLocks noChangeAspect="1"/>
          </p:cNvGraphicFramePr>
          <p:nvPr/>
        </p:nvGraphicFramePr>
        <p:xfrm>
          <a:off x="1543412" y="2445916"/>
          <a:ext cx="5787554" cy="358431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" name="Acrobat Document" r:id="rId6" imgW="5639400" imgH="3502440" progId="AcroExch.Document.7">
                  <p:embed/>
                </p:oleObj>
              </mc:Choice>
              <mc:Fallback>
                <p:oleObj name="Acrobat Document" r:id="rId6" imgW="5639400" imgH="3502440" progId="AcroExch.Document.7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43412" y="2445916"/>
                        <a:ext cx="5787554" cy="3584317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425667" y="1056290"/>
            <a:ext cx="816653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3200" dirty="0" smtClean="0"/>
              <a:t>Note your </a:t>
            </a:r>
            <a:r>
              <a:rPr lang="en-GB" sz="3200" b="1" dirty="0" smtClean="0"/>
              <a:t>student number </a:t>
            </a:r>
            <a:r>
              <a:rPr lang="en-GB" sz="3200" dirty="0" smtClean="0"/>
              <a:t>and temporary </a:t>
            </a:r>
            <a:r>
              <a:rPr lang="en-GB" sz="3200" b="1" dirty="0" smtClean="0"/>
              <a:t>password</a:t>
            </a:r>
            <a:r>
              <a:rPr lang="en-GB" sz="3200" dirty="0" smtClean="0"/>
              <a:t> on your enrolment letter…</a:t>
            </a:r>
            <a:endParaRPr lang="en-GB" sz="3200" dirty="0"/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365"/>
    </mc:Choice>
    <mc:Fallback xmlns="">
      <p:transition spd="slow" advTm="143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 cstate="print"/>
          <a:srcRect l="2418" t="29911" r="67517" b="43766"/>
          <a:stretch>
            <a:fillRect/>
          </a:stretch>
        </p:blipFill>
        <p:spPr bwMode="auto">
          <a:xfrm>
            <a:off x="2128345" y="2356840"/>
            <a:ext cx="4981904" cy="327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650715" y="1343335"/>
            <a:ext cx="69009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3200" dirty="0" smtClean="0"/>
              <a:t>… and enter them in the login boxes</a:t>
            </a:r>
            <a:endParaRPr lang="en-GB" sz="3200" dirty="0"/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42"/>
    </mc:Choice>
    <mc:Fallback xmlns="">
      <p:transition spd="slow" advTm="48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5" cstate="print"/>
          <a:srcRect l="21233" t="29224" r="21005" b="16895"/>
          <a:stretch>
            <a:fillRect/>
          </a:stretch>
        </p:blipFill>
        <p:spPr bwMode="auto">
          <a:xfrm>
            <a:off x="1907272" y="2207048"/>
            <a:ext cx="5266038" cy="36841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504495" y="1280272"/>
            <a:ext cx="77566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3200" dirty="0" smtClean="0"/>
              <a:t>Change your password when prompted…</a:t>
            </a:r>
            <a:endParaRPr lang="en-GB" sz="3200" dirty="0"/>
          </a:p>
        </p:txBody>
      </p:sp>
      <p:pic>
        <p:nvPicPr>
          <p:cNvPr id="6" name="Audio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709"/>
    </mc:Choice>
    <mc:Fallback xmlns="">
      <p:transition spd="slow" advTm="97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5" cstate="print"/>
          <a:srcRect l="2079" t="25313" r="46673" b="13649"/>
          <a:stretch>
            <a:fillRect/>
          </a:stretch>
        </p:blipFill>
        <p:spPr bwMode="auto">
          <a:xfrm>
            <a:off x="2617075" y="2301766"/>
            <a:ext cx="3988676" cy="35630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1133068" y="882323"/>
            <a:ext cx="624519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3600" dirty="0" smtClean="0"/>
              <a:t>… and enter an alternative email address</a:t>
            </a:r>
            <a:endParaRPr lang="en-GB" sz="3600" dirty="0"/>
          </a:p>
        </p:txBody>
      </p:sp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753"/>
    </mc:Choice>
    <mc:Fallback xmlns="">
      <p:transition spd="slow" advTm="147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0718" y="882869"/>
            <a:ext cx="8371490" cy="5123794"/>
          </a:xfrm>
        </p:spPr>
        <p:txBody>
          <a:bodyPr/>
          <a:lstStyle/>
          <a:p>
            <a:pPr>
              <a:buNone/>
            </a:pPr>
            <a:r>
              <a:rPr lang="en-GB" dirty="0" smtClean="0"/>
              <a:t>	</a:t>
            </a:r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endParaRPr lang="en-GB" dirty="0" smtClean="0"/>
          </a:p>
          <a:p>
            <a:pPr lvl="1">
              <a:buFont typeface="Arial" pitchFamily="34" charset="0"/>
              <a:buChar char="•"/>
            </a:pPr>
            <a:r>
              <a:rPr lang="en-GB" sz="3200" dirty="0" smtClean="0"/>
              <a:t>The University has an </a:t>
            </a:r>
            <a:r>
              <a:rPr lang="en-GB" sz="3200" b="1" dirty="0" smtClean="0"/>
              <a:t>Acceptable Use Policy </a:t>
            </a:r>
            <a:r>
              <a:rPr lang="en-GB" sz="3200" dirty="0" smtClean="0"/>
              <a:t>covering use of the internet and email</a:t>
            </a:r>
            <a:endParaRPr lang="en-GB" sz="3200" b="1" dirty="0" smtClean="0"/>
          </a:p>
          <a:p>
            <a:pPr lvl="1">
              <a:buFont typeface="Arial" pitchFamily="34" charset="0"/>
              <a:buChar char="•"/>
            </a:pPr>
            <a:r>
              <a:rPr lang="en-GB" sz="3200" dirty="0" smtClean="0"/>
              <a:t>Make sure you read and understand this policy before using the Edge Hill network</a:t>
            </a:r>
          </a:p>
          <a:p>
            <a:pPr lvl="1">
              <a:buFont typeface="Arial" pitchFamily="34" charset="0"/>
              <a:buChar char="•"/>
            </a:pPr>
            <a:r>
              <a:rPr lang="en-GB" sz="3200" dirty="0" smtClean="0"/>
              <a:t>You can find the AUP in your student handbook</a:t>
            </a:r>
          </a:p>
          <a:p>
            <a:pPr lvl="1">
              <a:buNone/>
            </a:pPr>
            <a:endParaRPr lang="en-GB" sz="3600" b="1" dirty="0" smtClean="0"/>
          </a:p>
          <a:p>
            <a:pPr lvl="1">
              <a:buFont typeface="Arial" pitchFamily="34" charset="0"/>
              <a:buChar char="•"/>
            </a:pPr>
            <a:endParaRPr lang="en-GB" sz="3600" dirty="0" smtClean="0"/>
          </a:p>
          <a:p>
            <a:pPr lvl="1">
              <a:buFont typeface="Arial" pitchFamily="34" charset="0"/>
              <a:buChar char="•"/>
            </a:pPr>
            <a:endParaRPr lang="en-GB" sz="3600" dirty="0"/>
          </a:p>
        </p:txBody>
      </p:sp>
      <p:sp>
        <p:nvSpPr>
          <p:cNvPr id="4" name="Title 2"/>
          <p:cNvSpPr txBox="1">
            <a:spLocks/>
          </p:cNvSpPr>
          <p:nvPr/>
        </p:nvSpPr>
        <p:spPr>
          <a:xfrm>
            <a:off x="422748" y="806847"/>
            <a:ext cx="8253707" cy="893961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eorgia" pitchFamily="18" charset="0"/>
                <a:ea typeface="ＭＳ Ｐゴシック" pitchFamily="84" charset="-128"/>
                <a:cs typeface="ＭＳ Ｐゴシック" pitchFamily="84" charset="-128"/>
              </a:rPr>
              <a:t>Acceptable Use Policy</a:t>
            </a:r>
            <a:endParaRPr kumimoji="0" lang="en-GB" sz="44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Georgia" pitchFamily="18" charset="0"/>
              <a:ea typeface="ＭＳ Ｐゴシック" pitchFamily="84" charset="-128"/>
              <a:cs typeface="ＭＳ Ｐゴシック" pitchFamily="84" charset="-128"/>
            </a:endParaRPr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798"/>
    </mc:Choice>
    <mc:Fallback xmlns="">
      <p:transition spd="slow" advTm="127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Story.thmx</Template>
  <TotalTime>1499</TotalTime>
  <Words>252</Words>
  <Application>Microsoft Office PowerPoint</Application>
  <PresentationFormat>On-screen Show (4:3)</PresentationFormat>
  <Paragraphs>29</Paragraphs>
  <Slides>7</Slides>
  <Notes>7</Notes>
  <HiddenSlides>0</HiddenSlides>
  <MMClips>6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9" baseType="lpstr">
      <vt:lpstr>Office Theme</vt:lpstr>
      <vt:lpstr>Acrobat Document</vt:lpstr>
      <vt:lpstr>Logging in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Edge Hill University - 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Andy Butler</dc:creator>
  <cp:lastModifiedBy>Fleminga</cp:lastModifiedBy>
  <cp:revision>54</cp:revision>
  <dcterms:created xsi:type="dcterms:W3CDTF">2011-06-16T08:34:32Z</dcterms:created>
  <dcterms:modified xsi:type="dcterms:W3CDTF">2011-08-31T11:56:33Z</dcterms:modified>
</cp:coreProperties>
</file>