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99" r:id="rId2"/>
    <p:sldId id="258" r:id="rId3"/>
    <p:sldId id="362" r:id="rId4"/>
    <p:sldId id="387" r:id="rId5"/>
    <p:sldId id="363" r:id="rId6"/>
    <p:sldId id="368" r:id="rId7"/>
    <p:sldId id="396" r:id="rId8"/>
    <p:sldId id="366" r:id="rId9"/>
    <p:sldId id="367" r:id="rId10"/>
    <p:sldId id="370" r:id="rId11"/>
    <p:sldId id="372" r:id="rId12"/>
    <p:sldId id="369" r:id="rId13"/>
    <p:sldId id="373" r:id="rId14"/>
    <p:sldId id="376" r:id="rId15"/>
    <p:sldId id="378" r:id="rId16"/>
    <p:sldId id="379" r:id="rId17"/>
    <p:sldId id="392" r:id="rId18"/>
    <p:sldId id="380" r:id="rId19"/>
    <p:sldId id="382" r:id="rId20"/>
    <p:sldId id="383" r:id="rId21"/>
    <p:sldId id="391" r:id="rId22"/>
    <p:sldId id="384" r:id="rId23"/>
    <p:sldId id="393" r:id="rId24"/>
    <p:sldId id="389" r:id="rId25"/>
    <p:sldId id="390" r:id="rId26"/>
    <p:sldId id="394" r:id="rId27"/>
    <p:sldId id="395" r:id="rId28"/>
    <p:sldId id="307" r:id="rId29"/>
  </p:sldIdLst>
  <p:sldSz cx="9144000" cy="6858000" type="screen4x3"/>
  <p:notesSz cx="6797675" cy="9928225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9">
          <p15:clr>
            <a:srgbClr val="A4A3A4"/>
          </p15:clr>
        </p15:guide>
        <p15:guide id="2" pos="2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E90C3"/>
    <a:srgbClr val="F9D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5" autoAdjust="0"/>
  </p:normalViewPr>
  <p:slideViewPr>
    <p:cSldViewPr snapToGrid="0">
      <p:cViewPr varScale="1">
        <p:scale>
          <a:sx n="82" d="100"/>
          <a:sy n="82" d="100"/>
        </p:scale>
        <p:origin x="552" y="96"/>
      </p:cViewPr>
      <p:guideLst>
        <p:guide orient="horz" pos="1239"/>
        <p:guide pos="2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A6BC17C-4FBF-46A9-A068-80E578172645}" type="datetimeFigureOut">
              <a:rPr lang="en-US"/>
              <a:pPr>
                <a:defRPr/>
              </a:pPr>
              <a:t>5/17/2016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D46E1B-5B59-402D-8C13-C53E6D067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826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E587745-83FD-4C79-8B45-76ED856C1CBC}" type="datetimeFigureOut">
              <a:rPr lang="en-GB"/>
              <a:pPr>
                <a:defRPr/>
              </a:pPr>
              <a:t>17/05/2016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E749E6-B528-435C-93EE-0C8761E17B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1498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session</a:t>
            </a:r>
            <a:r>
              <a:rPr lang="en-GB" baseline="0" dirty="0" smtClean="0"/>
              <a:t> is being offered as part of Learning At Work Week.</a:t>
            </a:r>
          </a:p>
          <a:p>
            <a:r>
              <a:rPr lang="en-GB" baseline="0" dirty="0" smtClean="0"/>
              <a:t>Attendees - please feel free to tweet during the session – you can tag @</a:t>
            </a:r>
            <a:r>
              <a:rPr lang="en-GB" baseline="0" dirty="0" err="1" smtClean="0"/>
              <a:t>EHULearnService</a:t>
            </a:r>
            <a:r>
              <a:rPr lang="en-GB" baseline="0" dirty="0" smtClean="0"/>
              <a:t> and use the hashtag #</a:t>
            </a:r>
            <a:r>
              <a:rPr lang="en-GB" baseline="0" dirty="0" err="1" smtClean="0"/>
              <a:t>learningatworkweek</a:t>
            </a:r>
            <a:r>
              <a:rPr lang="en-GB" baseline="0" dirty="0" smtClean="0"/>
              <a:t>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4B8B5-E1DB-4266-8AD5-C1C834F5E80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86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E936C8-BEE7-4C4F-BF14-36CFFE6C7965}" type="slidenum">
              <a:rPr lang="en-GB" altLang="en-US" sz="1200" smtClean="0">
                <a:latin typeface="Calibri" panose="020F0502020204030204" pitchFamily="34" charset="0"/>
              </a:rPr>
              <a:pPr/>
              <a:t>2</a:t>
            </a:fld>
            <a:endParaRPr lang="en-GB" altLang="en-US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8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E749E6-B528-435C-93EE-0C8761E17B3A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153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HU New Logo 1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3" t="78030" r="33109" b="10963"/>
          <a:stretch>
            <a:fillRect/>
          </a:stretch>
        </p:blipFill>
        <p:spPr bwMode="auto">
          <a:xfrm>
            <a:off x="2830513" y="1143000"/>
            <a:ext cx="34829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3645024"/>
            <a:ext cx="9144000" cy="850106"/>
          </a:xfrm>
          <a:prstGeom prst="rect">
            <a:avLst/>
          </a:prstGeom>
        </p:spPr>
        <p:txBody>
          <a:bodyPr vert="horz"/>
          <a:lstStyle>
            <a:lvl1pPr>
              <a:defRPr sz="3600">
                <a:latin typeface="Georgia"/>
                <a:cs typeface="Georgia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83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Column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H639 fDSC_03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 b="18648"/>
          <a:stretch>
            <a:fillRect/>
          </a:stretch>
        </p:blipFill>
        <p:spPr bwMode="auto">
          <a:xfrm>
            <a:off x="-3175" y="3886200"/>
            <a:ext cx="9151938" cy="25146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14" y="1988840"/>
            <a:ext cx="8219256" cy="18665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22748" y="806847"/>
            <a:ext cx="8253707" cy="893961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5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14" y="1988840"/>
            <a:ext cx="8219256" cy="4107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22748" y="806847"/>
            <a:ext cx="8253707" cy="893961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52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22748" y="806847"/>
            <a:ext cx="8253707" cy="893961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3429000" y="1977568"/>
            <a:ext cx="5257800" cy="4525963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41326" y="1986644"/>
            <a:ext cx="2706688" cy="180181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1325" y="4069445"/>
            <a:ext cx="2706688" cy="180181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2076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H639 fDSC_03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 b="18648"/>
          <a:stretch>
            <a:fillRect/>
          </a:stretch>
        </p:blipFill>
        <p:spPr bwMode="auto">
          <a:xfrm>
            <a:off x="-3175" y="3886200"/>
            <a:ext cx="9151938" cy="25146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23314" y="1988840"/>
            <a:ext cx="4085186" cy="2620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22748" y="806847"/>
            <a:ext cx="8253707" cy="893961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4639714" y="1974850"/>
            <a:ext cx="4085186" cy="2620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35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90A974-2FEB-1847-B394-1BA487472D10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2AAEBA-CBE7-AA49-80F5-0A05840F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74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-7938" y="6329363"/>
            <a:ext cx="9151938" cy="5524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7" name="TextBox 13"/>
          <p:cNvSpPr txBox="1">
            <a:spLocks noChangeArrowheads="1"/>
          </p:cNvSpPr>
          <p:nvPr userDrawn="1"/>
        </p:nvSpPr>
        <p:spPr bwMode="auto">
          <a:xfrm>
            <a:off x="5695950" y="6381750"/>
            <a:ext cx="3313113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2000" smtClean="0">
                <a:solidFill>
                  <a:schemeClr val="bg1"/>
                </a:solidFill>
                <a:latin typeface="Georgia" charset="0"/>
                <a:cs typeface="Georgia" charset="0"/>
              </a:rPr>
              <a:t>edgehill.ac.uk/ls</a:t>
            </a:r>
          </a:p>
        </p:txBody>
      </p:sp>
      <p:sp>
        <p:nvSpPr>
          <p:cNvPr id="1028" name="Rectangle 1"/>
          <p:cNvSpPr>
            <a:spLocks noChangeArrowheads="1"/>
          </p:cNvSpPr>
          <p:nvPr userDrawn="1"/>
        </p:nvSpPr>
        <p:spPr bwMode="auto">
          <a:xfrm>
            <a:off x="0" y="0"/>
            <a:ext cx="9151938" cy="7318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29" name="Picture 12" descr="EHU New Logo 1.ai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24980" r="15359" b="63754"/>
          <a:stretch>
            <a:fillRect/>
          </a:stretch>
        </p:blipFill>
        <p:spPr bwMode="auto">
          <a:xfrm>
            <a:off x="5795963" y="115888"/>
            <a:ext cx="32131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 userDrawn="1"/>
        </p:nvSpPr>
        <p:spPr>
          <a:xfrm>
            <a:off x="422275" y="806450"/>
            <a:ext cx="8253413" cy="11826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pitchFamily="84" charset="-128"/>
                <a:cs typeface="Georgi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GB" dirty="0"/>
          </a:p>
        </p:txBody>
      </p:sp>
      <p:pic>
        <p:nvPicPr>
          <p:cNvPr id="1031" name="Picture 17" descr="facebook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488113"/>
            <a:ext cx="19208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0" descr="twitter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6488113"/>
            <a:ext cx="19208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7" r:id="rId3"/>
    <p:sldLayoutId id="2147483998" r:id="rId4"/>
    <p:sldLayoutId id="2147484001" r:id="rId5"/>
    <p:sldLayoutId id="2147484002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kelkoo.co.uk/" TargetMode="External"/><Relationship Id="rId7" Type="http://schemas.openxmlformats.org/officeDocument/2006/relationships/hyperlink" Target="https://www.google.co.uk/shopping/product/17731561820044083441?q=prestige+57050&amp;rlz=1C1GPCK_enGB578GB578&amp;biw=1920&amp;bih=995&amp;prds=hsec:online,paur:ClkAsKraX-p2_RBOGRjavyLd4XcvNWXi8RJIpLNz2KQ0ibdXq8F-dfdy6a39kTKs9j5glRRpSY9lIwWNVEj75oFT2DlpPnYGxttMBoHucKMjfDk74Z-jvTZoexIZAFPVH70F-wuF7MJPkUciI3T1zs0fQl9fQA&amp;ved=0ahUKEwiKpMOam-HMAhWqDcAKHd33BLwQ2SsIEA&amp;ei=Nxw7V8qsKqqbgAbd75PgCw" TargetMode="External"/><Relationship Id="rId2" Type="http://schemas.openxmlformats.org/officeDocument/2006/relationships/hyperlink" Target="https://www.google.co.uk/shoppin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egashopbot.com/" TargetMode="External"/><Relationship Id="rId5" Type="http://schemas.openxmlformats.org/officeDocument/2006/relationships/hyperlink" Target="http://uk.shopping.com/?ncrd=1&amp;rpu=1" TargetMode="External"/><Relationship Id="rId4" Type="http://schemas.openxmlformats.org/officeDocument/2006/relationships/hyperlink" Target="http://www.pricerunner.co.uk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hotukdeals.com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roupon.co.uk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hyperlink" Target="https://www.livingsocial.co.uk/deals/liverpoo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moneysavingexpert.com/shopping/cheap-amazon-loopholes#freeDelivery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comparethemarket.com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directline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hyperlink" Target="http://www.aviva.co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moneysavingexpert.com/cheapenergyclub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twire.com/" TargetMode="External"/><Relationship Id="rId2" Type="http://schemas.openxmlformats.org/officeDocument/2006/relationships/hyperlink" Target="https://www.airbnb.co.uk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vavoyage.co.uk/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://www.ebookers.com/" TargetMode="External"/><Relationship Id="rId2" Type="http://schemas.openxmlformats.org/officeDocument/2006/relationships/hyperlink" Target="http://www.cruise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homascook.com/" TargetMode="External"/><Relationship Id="rId5" Type="http://schemas.openxmlformats.org/officeDocument/2006/relationships/hyperlink" Target="http://www.lastminute.com/" TargetMode="External"/><Relationship Id="rId4" Type="http://schemas.openxmlformats.org/officeDocument/2006/relationships/hyperlink" Target="https://www.holidayhypermarket.co.u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skyscanner.net/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britishairways.com/en-gb/offers/late-deals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sainsburys.co.uk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hellofresh.co.uk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amazon.co.uk/dp/B005I4987E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hyperlink" Target="http://www.amazon.co.uk/dp/B005I497X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dbcallaghan@gmail.com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Ci12_ATdA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hyperlink" Target="http://www.techradar.com/news/phone-and-communications/mobile-phones/11-ways-to-use-an-old-android-phone-1117784/2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.uk/VS229HA-Widescreen-Monitor-1920x1080-DVI-D/dp/B00GGQFY5I/ref=sr_1_1?ie=UTF8&amp;qid=1463483394&amp;sr=8-1&amp;keywords=vs229h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baycrazy.com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ycrazy.com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auctionsniper.com/?who=david.callaghan" TargetMode="External"/><Relationship Id="rId5" Type="http://schemas.openxmlformats.org/officeDocument/2006/relationships/hyperlink" Target="http://www.ebay.co.uk/sch/i.html?_from=R40&amp;_sacat=0&amp;_nkw=ms10%20speakers&amp;LH_Complete=1&amp;rt=nc&amp;_trksid=p2045573.m1684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WWeek2016-designs-0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04702"/>
            <a:ext cx="9179103" cy="3462775"/>
          </a:xfrm>
          <a:prstGeom prst="rect">
            <a:avLst/>
          </a:prstGeom>
        </p:spPr>
      </p:pic>
      <p:pic>
        <p:nvPicPr>
          <p:cNvPr id="5" name="Picture 4" descr="LAWWeek2016-designs-10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8"/>
          <a:stretch/>
        </p:blipFill>
        <p:spPr>
          <a:xfrm>
            <a:off x="132692" y="189544"/>
            <a:ext cx="9144000" cy="434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246697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Google</a:t>
            </a:r>
            <a:endParaRPr lang="en-GB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hlinkClick r:id="rId3"/>
              </a:rPr>
              <a:t>Kelkoo</a:t>
            </a:r>
            <a:endParaRPr lang="en-GB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GB" altLang="en-US" dirty="0" err="1" smtClean="0">
                <a:latin typeface="Arial" panose="020B0604020202020204" pitchFamily="34" charset="0"/>
                <a:ea typeface="ＭＳ Ｐゴシック" panose="020B0600070205080204" pitchFamily="34" charset="-128"/>
                <a:hlinkClick r:id="rId4"/>
              </a:rPr>
              <a:t>PriceRunner</a:t>
            </a:r>
            <a:endParaRPr lang="en-GB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hlinkClick r:id="rId5"/>
              </a:rPr>
              <a:t>Shopping.com</a:t>
            </a:r>
            <a:endParaRPr lang="en-GB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hlinkClick r:id="rId6"/>
              </a:rPr>
              <a:t>Megashopbot.com</a:t>
            </a:r>
            <a:endParaRPr lang="en-GB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411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Metasites</a:t>
            </a:r>
          </a:p>
        </p:txBody>
      </p:sp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082" y="381836"/>
            <a:ext cx="6195099" cy="6308061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Megashopbot.com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700213"/>
            <a:ext cx="77152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59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HotUKDeals</a:t>
            </a:r>
          </a:p>
        </p:txBody>
      </p:sp>
      <p:pic>
        <p:nvPicPr>
          <p:cNvPr id="19460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1090613"/>
            <a:ext cx="5238750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700213"/>
            <a:ext cx="3949700" cy="4094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Group buying</a:t>
            </a:r>
          </a:p>
        </p:txBody>
      </p:sp>
      <p:pic>
        <p:nvPicPr>
          <p:cNvPr id="20484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701800"/>
            <a:ext cx="39560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505" y="706993"/>
            <a:ext cx="5922876" cy="5389007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21507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Forums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381125" y="5965825"/>
            <a:ext cx="63373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100" dirty="0" smtClean="0">
                <a:hlinkClick r:id="rId2"/>
              </a:rPr>
              <a:t>http://www.moneysavingexpert.com/shopping/cheap-amazon-loopholes#freeDelivery</a:t>
            </a:r>
            <a:endParaRPr lang="en-GB" altLang="en-US" sz="1100" dirty="0"/>
          </a:p>
        </p:txBody>
      </p:sp>
      <p:sp>
        <p:nvSpPr>
          <p:cNvPr id="21509" name="Content Placeholder 4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3001962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140" y="1547987"/>
            <a:ext cx="6033430" cy="398459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22531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Compare the market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Go Compare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Money Supermarket</a:t>
            </a:r>
          </a:p>
        </p:txBody>
      </p:sp>
      <p:sp>
        <p:nvSpPr>
          <p:cNvPr id="22532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Insurance / Money / Fuel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But …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259" y="1696493"/>
            <a:ext cx="4713484" cy="4016035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09" y="1700808"/>
            <a:ext cx="4708420" cy="4011720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863" y="1989138"/>
            <a:ext cx="8218487" cy="41068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dirty="0" smtClean="0"/>
              <a:t>Group Deals</a:t>
            </a:r>
          </a:p>
          <a:p>
            <a:pPr>
              <a:defRPr/>
            </a:pPr>
            <a:r>
              <a:rPr lang="en-GB" dirty="0" smtClean="0"/>
              <a:t>E.g., MSE:</a:t>
            </a:r>
            <a:endParaRPr lang="en-GB" dirty="0"/>
          </a:p>
        </p:txBody>
      </p:sp>
      <p:sp>
        <p:nvSpPr>
          <p:cNvPr id="24579" name="Title 4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1906588" cy="76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mtClean="0">
                <a:solidFill>
                  <a:srgbClr val="000000"/>
                </a:solidFill>
                <a:latin typeface="Segoe UI" panose="020B0502040204020203" pitchFamily="34" charset="0"/>
                <a:ea typeface="ＭＳ Ｐゴシック" panose="020B0600070205080204" pitchFamily="34" charset="-128"/>
              </a:rPr>
              <a:t>Engery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665" y="1099925"/>
            <a:ext cx="5283483" cy="5414437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Air BNB</a:t>
            </a:r>
            <a:endParaRPr lang="en-GB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hlinkClick r:id="rId3"/>
              </a:rPr>
              <a:t>HotWire</a:t>
            </a:r>
            <a:endParaRPr lang="en-GB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3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Holidays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851" y="718357"/>
            <a:ext cx="5137334" cy="5289153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049" y="951531"/>
            <a:ext cx="4963885" cy="4973647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863" y="1989138"/>
            <a:ext cx="8218487" cy="4106862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hlinkClick r:id="rId4"/>
              </a:rPr>
              <a:t>Holiday Hypermarket</a:t>
            </a:r>
            <a:endParaRPr lang="en-GB" dirty="0" smtClean="0"/>
          </a:p>
          <a:p>
            <a:pPr>
              <a:defRPr/>
            </a:pPr>
            <a:r>
              <a:rPr lang="en-GB" dirty="0" smtClean="0">
                <a:hlinkClick r:id="rId5"/>
              </a:rPr>
              <a:t>Last Minute</a:t>
            </a:r>
            <a:endParaRPr lang="en-GB" dirty="0" smtClean="0"/>
          </a:p>
          <a:p>
            <a:pPr>
              <a:defRPr/>
            </a:pPr>
            <a:r>
              <a:rPr lang="en-GB" dirty="0" smtClean="0">
                <a:hlinkClick r:id="rId6"/>
              </a:rPr>
              <a:t>Thomas Cook</a:t>
            </a:r>
            <a:endParaRPr lang="en-GB" dirty="0" smtClean="0"/>
          </a:p>
          <a:p>
            <a:pPr>
              <a:defRPr/>
            </a:pPr>
            <a:r>
              <a:rPr lang="en-GB" dirty="0" smtClean="0">
                <a:hlinkClick r:id="rId7"/>
              </a:rPr>
              <a:t>eBookers</a:t>
            </a:r>
            <a:endParaRPr lang="en-GB" dirty="0" smtClean="0"/>
          </a:p>
          <a:p>
            <a:pPr>
              <a:defRPr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dirty="0" smtClean="0"/>
              <a:t>Cruising:</a:t>
            </a:r>
          </a:p>
          <a:p>
            <a:pPr>
              <a:defRPr/>
            </a:pPr>
            <a:r>
              <a:rPr lang="en-GB" dirty="0" smtClean="0">
                <a:hlinkClick r:id="rId2"/>
              </a:rPr>
              <a:t>Cruise.com</a:t>
            </a:r>
            <a:endParaRPr lang="en-GB" dirty="0" smtClean="0"/>
          </a:p>
          <a:p>
            <a:pPr>
              <a:defRPr/>
            </a:pPr>
            <a:r>
              <a:rPr lang="en-GB" dirty="0">
                <a:hlinkClick r:id="rId6"/>
              </a:rPr>
              <a:t>Thomas Cook</a:t>
            </a:r>
            <a:endParaRPr lang="en-GB" dirty="0"/>
          </a:p>
          <a:p>
            <a:pPr>
              <a:defRPr/>
            </a:pPr>
            <a:r>
              <a:rPr lang="en-GB" dirty="0" smtClean="0">
                <a:hlinkClick r:id="rId8"/>
              </a:rPr>
              <a:t>VivaVoyage</a:t>
            </a:r>
            <a:endParaRPr lang="en-GB" dirty="0"/>
          </a:p>
        </p:txBody>
      </p:sp>
      <p:sp>
        <p:nvSpPr>
          <p:cNvPr id="26628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Holiday Meta 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1866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r">
              <a:buFont typeface="Arial" panose="020B0604020202020204" pitchFamily="34" charset="0"/>
              <a:buNone/>
            </a:pPr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David Callaghan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May 2016</a:t>
            </a:r>
          </a:p>
        </p:txBody>
      </p:sp>
      <p:sp>
        <p:nvSpPr>
          <p:cNvPr id="9219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“Finding Bargains Online”</a:t>
            </a:r>
            <a:br>
              <a:rPr lang="en-US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</a:br>
            <a:endParaRPr lang="en-GB" altLang="en-US" smtClean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 bwMode="auto">
          <a:xfrm>
            <a:off x="5722938" y="1989138"/>
            <a:ext cx="2919412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Brilliant tool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… but</a:t>
            </a:r>
          </a:p>
        </p:txBody>
      </p:sp>
      <p:sp>
        <p:nvSpPr>
          <p:cNvPr id="27651" name="Title 2"/>
          <p:cNvSpPr>
            <a:spLocks noGrp="1"/>
          </p:cNvSpPr>
          <p:nvPr>
            <p:ph type="ctrTitle"/>
          </p:nvPr>
        </p:nvSpPr>
        <p:spPr bwMode="auto">
          <a:xfrm>
            <a:off x="4867275" y="806450"/>
            <a:ext cx="3808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>
                <a:latin typeface="Georgia" panose="02040502050405020303" pitchFamily="18" charset="0"/>
                <a:ea typeface="ＭＳ Ｐゴシック" panose="020B0600070205080204" pitchFamily="34" charset="-128"/>
                <a:hlinkClick r:id="rId2"/>
              </a:rPr>
              <a:t>SkyScanner</a:t>
            </a:r>
            <a:endParaRPr lang="en-GB" altLang="en-US" dirty="0" smtClean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56" y="204077"/>
            <a:ext cx="5830530" cy="5975043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863" y="1989138"/>
            <a:ext cx="8218487" cy="41068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dirty="0" smtClean="0"/>
              <a:t>E.g.</a:t>
            </a:r>
          </a:p>
          <a:p>
            <a:pPr>
              <a:defRPr/>
            </a:pPr>
            <a:r>
              <a:rPr lang="en-GB" dirty="0" smtClean="0">
                <a:hlinkClick r:id="rId2"/>
              </a:rPr>
              <a:t>British Airways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28675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vs Direct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444" y="516210"/>
            <a:ext cx="5589126" cy="572765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"/>
          <p:cNvSpPr>
            <a:spLocks noGrp="1"/>
          </p:cNvSpPr>
          <p:nvPr>
            <p:ph idx="1"/>
          </p:nvPr>
        </p:nvSpPr>
        <p:spPr bwMode="auto">
          <a:xfrm>
            <a:off x="4783138" y="1989138"/>
            <a:ext cx="3859212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Lots of offers</a:t>
            </a:r>
          </a:p>
        </p:txBody>
      </p:sp>
      <p:sp>
        <p:nvSpPr>
          <p:cNvPr id="29699" name="Title 2"/>
          <p:cNvSpPr>
            <a:spLocks noGrp="1"/>
          </p:cNvSpPr>
          <p:nvPr>
            <p:ph type="ctrTitle"/>
          </p:nvPr>
        </p:nvSpPr>
        <p:spPr bwMode="auto">
          <a:xfrm>
            <a:off x="4800600" y="806450"/>
            <a:ext cx="3875088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Food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91" y="371788"/>
            <a:ext cx="5645467" cy="5548551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HelloFresh.co.uk</a:t>
            </a:r>
            <a:endParaRPr lang="en-GB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Great food</a:t>
            </a:r>
          </a:p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Fab ideas</a:t>
            </a:r>
          </a:p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 little expensive</a:t>
            </a:r>
          </a:p>
          <a:p>
            <a:r>
              <a:rPr lang="en-GB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Remember to cancel!</a:t>
            </a:r>
          </a:p>
        </p:txBody>
      </p:sp>
      <p:sp>
        <p:nvSpPr>
          <p:cNvPr id="30723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Free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594" y="619431"/>
            <a:ext cx="6094156" cy="547656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Koss</a:t>
            </a:r>
          </a:p>
        </p:txBody>
      </p:sp>
      <p:sp>
        <p:nvSpPr>
          <p:cNvPr id="31747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Warranties</a:t>
            </a:r>
          </a:p>
        </p:txBody>
      </p:sp>
      <p:pic>
        <p:nvPicPr>
          <p:cNvPr id="31748" name="Picture 2" descr="Koss Porta Pro On-Ear Stereo Headphones - On Fi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479675"/>
            <a:ext cx="345122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https://images-na.ssl-images-amazon.com/images/I/719LVnQXoWL._SL1500_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2479675"/>
            <a:ext cx="346075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863" y="1989138"/>
            <a:ext cx="8218487" cy="41068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400" dirty="0" smtClean="0"/>
              <a:t>From: "</a:t>
            </a:r>
            <a:r>
              <a:rPr lang="en-US" sz="1400" dirty="0" smtClean="0">
                <a:hlinkClick r:id="rId2"/>
              </a:rPr>
              <a:t>dbcallaghan@gmail.com</a:t>
            </a:r>
            <a:r>
              <a:rPr lang="en-US" sz="1400" dirty="0" smtClean="0"/>
              <a:t>" &lt;</a:t>
            </a:r>
            <a:r>
              <a:rPr lang="en-US" sz="1400" dirty="0" smtClean="0">
                <a:hlinkClick r:id="rId2"/>
              </a:rPr>
              <a:t>dbcallaghan@gmail.com</a:t>
            </a:r>
            <a:r>
              <a:rPr lang="en-US" sz="1400" dirty="0" smtClean="0"/>
              <a:t>&gt;</a:t>
            </a:r>
            <a:br>
              <a:rPr lang="en-US" sz="1400" dirty="0" smtClean="0"/>
            </a:br>
            <a:r>
              <a:rPr lang="en-US" sz="1400" dirty="0" smtClean="0"/>
              <a:t>Date: 11 March 2010</a:t>
            </a:r>
            <a:br>
              <a:rPr lang="en-US" sz="1400" dirty="0" smtClean="0"/>
            </a:br>
            <a:r>
              <a:rPr lang="en-US" sz="1400" dirty="0" smtClean="0"/>
              <a:t>Subject: Customer Enquiry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Reason for enquiry (header) - General</a:t>
            </a:r>
            <a:br>
              <a:rPr lang="en-US" sz="1400" dirty="0" smtClean="0"/>
            </a:br>
            <a:r>
              <a:rPr lang="en-US" sz="1400" dirty="0" smtClean="0"/>
              <a:t>Reason for enquiry (specific) - Other</a:t>
            </a:r>
            <a:br>
              <a:rPr lang="en-US" sz="1400" dirty="0" smtClean="0"/>
            </a:br>
            <a:r>
              <a:rPr lang="en-US" sz="1400" dirty="0" smtClean="0"/>
              <a:t>Comments - Hi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 bought a PSP from you around 2008 (slim &amp; lite version - it had been out a few months).  It has developed a fault that prevents it from turning on.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As the unit is around 2 years old I suggest that, under the Sale of Goods act, you should offer to replace, repair or refund.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 look forward to your response.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Kindest regards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David Callaghan</a:t>
            </a:r>
            <a:endParaRPr lang="en-GB" sz="1400" dirty="0" smtClean="0"/>
          </a:p>
          <a:p>
            <a:pPr>
              <a:defRPr/>
            </a:pPr>
            <a:endParaRPr lang="en-GB" sz="1400" dirty="0"/>
          </a:p>
        </p:txBody>
      </p:sp>
      <p:sp>
        <p:nvSpPr>
          <p:cNvPr id="32771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Sale of Goods act</a:t>
            </a:r>
          </a:p>
        </p:txBody>
      </p:sp>
      <p:sp>
        <p:nvSpPr>
          <p:cNvPr id="4" name="Oval 3"/>
          <p:cNvSpPr/>
          <p:nvPr/>
        </p:nvSpPr>
        <p:spPr>
          <a:xfrm>
            <a:off x="4549775" y="4160838"/>
            <a:ext cx="2152650" cy="696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Recent Purchases</a:t>
            </a:r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508125"/>
            <a:ext cx="2695575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1508125"/>
            <a:ext cx="2800350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1490">
            <a:off x="6991350" y="1077913"/>
            <a:ext cx="11826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859">
            <a:off x="7731125" y="3222625"/>
            <a:ext cx="109378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641975"/>
            <a:ext cx="18859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69213" y="1700808"/>
            <a:ext cx="4273356" cy="439519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Repurposing an old phone: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Security or nursery monitor</a:t>
            </a:r>
          </a:p>
          <a:p>
            <a:pPr>
              <a:buFont typeface="+mj-lt"/>
              <a:buAutoNum type="arabicPeriod"/>
            </a:pPr>
            <a:r>
              <a:rPr lang="en-GB" dirty="0" err="1" smtClean="0"/>
              <a:t>AirPlay</a:t>
            </a:r>
            <a:r>
              <a:rPr lang="en-GB" dirty="0" smtClean="0"/>
              <a:t> audio streamer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Kids toy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Smart remote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Kitchen assistant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Ultra low-powered server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Portable media player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Portable games console</a:t>
            </a:r>
          </a:p>
          <a:p>
            <a:pPr>
              <a:buFont typeface="+mj-lt"/>
              <a:buAutoNum type="arabicPeriod"/>
            </a:pPr>
            <a:r>
              <a:rPr lang="en-GB" dirty="0" smtClean="0"/>
              <a:t>Remote IP web camera</a:t>
            </a:r>
          </a:p>
          <a:p>
            <a:pPr>
              <a:buFont typeface="+mj-lt"/>
              <a:buAutoNum type="arabicPeriod"/>
            </a:pPr>
            <a:r>
              <a:rPr lang="en-GB" dirty="0" smtClean="0">
                <a:hlinkClick r:id="rId3"/>
              </a:rPr>
              <a:t>Video camera</a:t>
            </a:r>
            <a:endParaRPr lang="en-GB" dirty="0" smtClean="0"/>
          </a:p>
          <a:p>
            <a:pPr>
              <a:buFont typeface="+mj-lt"/>
              <a:buAutoNum type="arabicPeriod"/>
            </a:pPr>
            <a:r>
              <a:rPr lang="en-GB" dirty="0" smtClean="0"/>
              <a:t>Sat </a:t>
            </a:r>
            <a:r>
              <a:rPr lang="en-GB" dirty="0" err="1" smtClean="0"/>
              <a:t>nav</a:t>
            </a: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385187" y="806847"/>
            <a:ext cx="4291268" cy="893961"/>
          </a:xfrm>
        </p:spPr>
        <p:txBody>
          <a:bodyPr/>
          <a:lstStyle/>
          <a:p>
            <a:r>
              <a:rPr lang="en-GB" dirty="0" smtClean="0"/>
              <a:t>A little off topic:</a:t>
            </a:r>
            <a:endParaRPr lang="en-GB" dirty="0"/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90" y="619432"/>
            <a:ext cx="4017034" cy="5476568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688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1" b="110"/>
          <a:stretch>
            <a:fillRect/>
          </a:stretch>
        </p:blipFill>
        <p:spPr bwMode="auto">
          <a:xfrm>
            <a:off x="0" y="696913"/>
            <a:ext cx="9156700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ontent Placeholder 1"/>
          <p:cNvSpPr>
            <a:spLocks noGrp="1"/>
          </p:cNvSpPr>
          <p:nvPr>
            <p:ph idx="1"/>
          </p:nvPr>
        </p:nvSpPr>
        <p:spPr bwMode="auto">
          <a:xfrm>
            <a:off x="216693" y="1482725"/>
            <a:ext cx="7820025" cy="191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Plan – What will YOU do now?</a:t>
            </a:r>
          </a:p>
        </p:txBody>
      </p:sp>
      <p:sp>
        <p:nvSpPr>
          <p:cNvPr id="34820" name="Title 2"/>
          <p:cNvSpPr>
            <a:spLocks noGrp="1"/>
          </p:cNvSpPr>
          <p:nvPr>
            <p:ph type="ctrTitle"/>
          </p:nvPr>
        </p:nvSpPr>
        <p:spPr bwMode="auto">
          <a:xfrm>
            <a:off x="0" y="588963"/>
            <a:ext cx="8253413" cy="893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solidFill>
                  <a:schemeClr val="bg1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Take away messages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1866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Know some more places / techniques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Know who to network with about online bargains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Have had a go at a new site / technique.</a:t>
            </a:r>
          </a:p>
          <a:p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7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1866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Presentation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Discussion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Have a go …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Plenary</a:t>
            </a:r>
          </a:p>
        </p:txBody>
      </p:sp>
      <p:sp>
        <p:nvSpPr>
          <p:cNvPr id="12291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Outline of session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2275" y="1700213"/>
            <a:ext cx="4010025" cy="45529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400" b="1" dirty="0" smtClean="0"/>
              <a:t>General:</a:t>
            </a:r>
          </a:p>
          <a:p>
            <a:pPr>
              <a:defRPr/>
            </a:pPr>
            <a:r>
              <a:rPr lang="en-GB" sz="1400" dirty="0" smtClean="0"/>
              <a:t>Amazon</a:t>
            </a:r>
          </a:p>
          <a:p>
            <a:pPr>
              <a:defRPr/>
            </a:pPr>
            <a:r>
              <a:rPr lang="en-GB" sz="1400" dirty="0" smtClean="0"/>
              <a:t>eBay &amp; similar (baycrazy.com)</a:t>
            </a:r>
          </a:p>
          <a:p>
            <a:pPr lvl="1">
              <a:defRPr/>
            </a:pPr>
            <a:r>
              <a:rPr lang="en-GB" sz="1400" dirty="0" smtClean="0"/>
              <a:t>Auctionsniper.com</a:t>
            </a:r>
          </a:p>
          <a:p>
            <a:pPr>
              <a:defRPr/>
            </a:pPr>
            <a:r>
              <a:rPr lang="en-GB" sz="1400" dirty="0" err="1" smtClean="0"/>
              <a:t>HotUKDeals</a:t>
            </a:r>
            <a:endParaRPr lang="en-GB" sz="1400" dirty="0" smtClean="0"/>
          </a:p>
          <a:p>
            <a:pPr>
              <a:defRPr/>
            </a:pPr>
            <a:r>
              <a:rPr lang="en-GB" sz="1400" dirty="0" err="1" smtClean="0"/>
              <a:t>Metasites</a:t>
            </a:r>
            <a:endParaRPr lang="en-GB" sz="1400" dirty="0" smtClean="0"/>
          </a:p>
          <a:p>
            <a:pPr lvl="1">
              <a:defRPr/>
            </a:pPr>
            <a:r>
              <a:rPr lang="en-GB" sz="1400" dirty="0" smtClean="0"/>
              <a:t>Google, Kelkoo, Pricerunner, Shopping &amp; </a:t>
            </a:r>
            <a:r>
              <a:rPr lang="en-GB" sz="1400" dirty="0" err="1" smtClean="0"/>
              <a:t>Megashopbot</a:t>
            </a:r>
            <a:endParaRPr lang="en-GB" sz="1400" dirty="0" smtClean="0"/>
          </a:p>
          <a:p>
            <a:pPr lvl="1">
              <a:defRPr/>
            </a:pPr>
            <a:r>
              <a:rPr lang="en-GB" sz="1400" dirty="0" smtClean="0"/>
              <a:t>Hot UK Deals</a:t>
            </a:r>
          </a:p>
          <a:p>
            <a:pPr>
              <a:defRPr/>
            </a:pPr>
            <a:endParaRPr lang="en-GB" sz="1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400" b="1" dirty="0" smtClean="0"/>
              <a:t>Group buying</a:t>
            </a:r>
          </a:p>
          <a:p>
            <a:pPr>
              <a:defRPr/>
            </a:pPr>
            <a:r>
              <a:rPr lang="en-GB" sz="1400" dirty="0" smtClean="0"/>
              <a:t>Groupon</a:t>
            </a:r>
          </a:p>
          <a:p>
            <a:pPr>
              <a:defRPr/>
            </a:pPr>
            <a:r>
              <a:rPr lang="en-GB" sz="1400" dirty="0" smtClean="0"/>
              <a:t>LivingSocial</a:t>
            </a:r>
            <a:endParaRPr lang="en-GB" sz="1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400" b="1" dirty="0"/>
              <a:t>Forums</a:t>
            </a:r>
          </a:p>
          <a:p>
            <a:pPr>
              <a:defRPr/>
            </a:pPr>
            <a:r>
              <a:rPr lang="en-GB" sz="1400" dirty="0" smtClean="0"/>
              <a:t>www.moneysavingexpert.com</a:t>
            </a:r>
            <a:endParaRPr lang="en-GB" sz="1400" dirty="0"/>
          </a:p>
        </p:txBody>
      </p:sp>
      <p:sp>
        <p:nvSpPr>
          <p:cNvPr id="13315" name="Title 8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Topics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683125" y="1700213"/>
            <a:ext cx="4011613" cy="4552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400" b="1" dirty="0" smtClean="0"/>
              <a:t>Insurance / Money / Fuel</a:t>
            </a:r>
          </a:p>
          <a:p>
            <a:pPr>
              <a:defRPr/>
            </a:pPr>
            <a:r>
              <a:rPr lang="en-GB" sz="1400" dirty="0" smtClean="0"/>
              <a:t>Try direct too – like Direct Line</a:t>
            </a:r>
          </a:p>
          <a:p>
            <a:pPr>
              <a:defRPr/>
            </a:pPr>
            <a:endParaRPr lang="en-GB" sz="1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400" b="1" dirty="0"/>
              <a:t>Holidays</a:t>
            </a:r>
          </a:p>
          <a:p>
            <a:pPr>
              <a:defRPr/>
            </a:pPr>
            <a:r>
              <a:rPr lang="en-GB" sz="1400" dirty="0"/>
              <a:t>Air </a:t>
            </a:r>
            <a:r>
              <a:rPr lang="en-GB" sz="1400" dirty="0" smtClean="0"/>
              <a:t>BNB, HotWire,</a:t>
            </a:r>
          </a:p>
          <a:p>
            <a:pPr>
              <a:defRPr/>
            </a:pPr>
            <a:r>
              <a:rPr lang="en-GB" sz="1400" dirty="0" smtClean="0"/>
              <a:t>Meta sites vs Direct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400" b="1" dirty="0" smtClean="0"/>
              <a:t>Food</a:t>
            </a:r>
            <a:endParaRPr lang="en-GB" sz="1400" b="1" dirty="0"/>
          </a:p>
          <a:p>
            <a:pPr>
              <a:defRPr/>
            </a:pPr>
            <a:r>
              <a:rPr lang="en-GB" sz="1400" dirty="0"/>
              <a:t>Lots of offers</a:t>
            </a:r>
          </a:p>
          <a:p>
            <a:pPr>
              <a:defRPr/>
            </a:pPr>
            <a:r>
              <a:rPr lang="en-GB" sz="1400" dirty="0" smtClean="0"/>
              <a:t>Free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400" dirty="0"/>
          </a:p>
          <a:p>
            <a:pPr marL="0" indent="0">
              <a:buNone/>
              <a:defRPr/>
            </a:pPr>
            <a:r>
              <a:rPr lang="en-GB" sz="1400" b="1" dirty="0" smtClean="0"/>
              <a:t>Warranties</a:t>
            </a:r>
            <a:endParaRPr lang="en-GB" sz="1400" b="1" dirty="0"/>
          </a:p>
          <a:p>
            <a:pPr marL="0" indent="0">
              <a:buNone/>
              <a:defRPr/>
            </a:pPr>
            <a:endParaRPr lang="en-GB" sz="1400" b="1" dirty="0" smtClean="0"/>
          </a:p>
          <a:p>
            <a:pPr marL="0" indent="0">
              <a:buNone/>
              <a:defRPr/>
            </a:pPr>
            <a:r>
              <a:rPr lang="en-GB" sz="1400" b="1" dirty="0" smtClean="0"/>
              <a:t>Pricing </a:t>
            </a:r>
            <a:r>
              <a:rPr lang="en-GB" sz="1400" b="1" dirty="0"/>
              <a:t>Glitches</a:t>
            </a:r>
            <a:endParaRPr lang="en-GB" sz="1100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400" b="1" dirty="0" smtClean="0"/>
              <a:t>Sale of Goods Act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39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Amazon – often the cheapest:</a:t>
            </a: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552575"/>
            <a:ext cx="85375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88900" y="608647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900">
                <a:hlinkClick r:id="rId3"/>
              </a:rPr>
              <a:t>https://www.amazon.co.uk/VS229HA-Widescreen-Monitor-1920x1080-DVI-D/dp/B00GGQFY5I/ref=sr_1_1?ie=UTF8&amp;qid=1463483394&amp;sr=8-1&amp;keywords=vs229ha</a:t>
            </a:r>
            <a:endParaRPr lang="en-GB" altLang="en-US" sz="900"/>
          </a:p>
        </p:txBody>
      </p:sp>
      <p:sp>
        <p:nvSpPr>
          <p:cNvPr id="2" name="Oval 1"/>
          <p:cNvSpPr/>
          <p:nvPr/>
        </p:nvSpPr>
        <p:spPr>
          <a:xfrm>
            <a:off x="6903013" y="2959048"/>
            <a:ext cx="1739337" cy="865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0326" y="927253"/>
            <a:ext cx="5621652" cy="52572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2749" y="806847"/>
            <a:ext cx="2772736" cy="893961"/>
          </a:xfrm>
        </p:spPr>
        <p:txBody>
          <a:bodyPr/>
          <a:lstStyle/>
          <a:p>
            <a:r>
              <a:rPr lang="en-GB" dirty="0" smtClean="0"/>
              <a:t>Save 59p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0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 bwMode="auto">
          <a:xfrm>
            <a:off x="423863" y="1989138"/>
            <a:ext cx="8218487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Local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Misspelt</a:t>
            </a:r>
          </a:p>
          <a:p>
            <a:r>
              <a:rPr lang="en-GB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Night</a:t>
            </a:r>
          </a:p>
        </p:txBody>
      </p:sp>
      <p:sp>
        <p:nvSpPr>
          <p:cNvPr id="15363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… baycrazy.com</a:t>
            </a:r>
          </a:p>
        </p:txBody>
      </p:sp>
      <p:pic>
        <p:nvPicPr>
          <p:cNvPr id="15364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1700213"/>
            <a:ext cx="6638925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ctrTitle"/>
          </p:nvPr>
        </p:nvSpPr>
        <p:spPr bwMode="auto">
          <a:xfrm>
            <a:off x="422275" y="806450"/>
            <a:ext cx="82534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Auctionsniper.com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773" y="1510090"/>
            <a:ext cx="4798962" cy="4736838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8" name="Content Placeholder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2317"/>
            <a:ext cx="4837471" cy="436292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422275" y="6075363"/>
            <a:ext cx="85836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100" dirty="0">
                <a:hlinkClick r:id="rId5"/>
              </a:rPr>
              <a:t>http://www.ebay.co.uk/sch/i.html?_from=R40&amp;_sacat=0&amp;_nkw=ms10%20speakers&amp;LH_Complete=1&amp;rt=nc&amp;_trksid=p2045573.m1684</a:t>
            </a:r>
            <a:endParaRPr lang="en-GB" altLang="en-US" sz="1100" dirty="0"/>
          </a:p>
        </p:txBody>
      </p:sp>
      <p:sp>
        <p:nvSpPr>
          <p:cNvPr id="2" name="Rectangle 1"/>
          <p:cNvSpPr/>
          <p:nvPr/>
        </p:nvSpPr>
        <p:spPr>
          <a:xfrm>
            <a:off x="938620" y="572338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hlinkClick r:id="rId6"/>
              </a:rPr>
              <a:t>http://www.auctionsniper.com/?</a:t>
            </a:r>
            <a:r>
              <a:rPr lang="en-GB" sz="1100" dirty="0" smtClean="0">
                <a:hlinkClick r:id="rId6"/>
              </a:rPr>
              <a:t>who=david.callaghan</a:t>
            </a:r>
            <a:endParaRPr lang="en-GB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ec8d9bab45575ab28105d26b361b34542f5c5b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4276</TotalTime>
  <Words>332</Words>
  <Application>Microsoft Office PowerPoint</Application>
  <PresentationFormat>On-screen Show (4:3)</PresentationFormat>
  <Paragraphs>128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ＭＳ Ｐゴシック</vt:lpstr>
      <vt:lpstr>Arial</vt:lpstr>
      <vt:lpstr>Calibri</vt:lpstr>
      <vt:lpstr>Georgia</vt:lpstr>
      <vt:lpstr>Segoe UI</vt:lpstr>
      <vt:lpstr>Office Theme</vt:lpstr>
      <vt:lpstr>PowerPoint Presentation</vt:lpstr>
      <vt:lpstr>“Finding Bargains Online” </vt:lpstr>
      <vt:lpstr>Objectives</vt:lpstr>
      <vt:lpstr>Outline of session</vt:lpstr>
      <vt:lpstr>Topics</vt:lpstr>
      <vt:lpstr>Amazon – often the cheapest:</vt:lpstr>
      <vt:lpstr>Save 59p</vt:lpstr>
      <vt:lpstr>… baycrazy.com</vt:lpstr>
      <vt:lpstr>Auctionsniper.com</vt:lpstr>
      <vt:lpstr>Metasites</vt:lpstr>
      <vt:lpstr>Megashopbot.com</vt:lpstr>
      <vt:lpstr>HotUKDeals</vt:lpstr>
      <vt:lpstr>Group buying</vt:lpstr>
      <vt:lpstr>Forums</vt:lpstr>
      <vt:lpstr>Insurance / Money / Fuel</vt:lpstr>
      <vt:lpstr>But …</vt:lpstr>
      <vt:lpstr>Engery</vt:lpstr>
      <vt:lpstr>Holidays</vt:lpstr>
      <vt:lpstr>Holiday Meta sites</vt:lpstr>
      <vt:lpstr>SkyScanner</vt:lpstr>
      <vt:lpstr>vs Direct</vt:lpstr>
      <vt:lpstr>Food</vt:lpstr>
      <vt:lpstr>Free</vt:lpstr>
      <vt:lpstr>Warranties</vt:lpstr>
      <vt:lpstr>Sale of Goods act</vt:lpstr>
      <vt:lpstr>Recent Purchases</vt:lpstr>
      <vt:lpstr>A little off topic:</vt:lpstr>
      <vt:lpstr>Take away messages</vt:lpstr>
    </vt:vector>
  </TitlesOfParts>
  <Company>Edge Hill University 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Butler</dc:creator>
  <cp:lastModifiedBy>David Callaghan</cp:lastModifiedBy>
  <cp:revision>456</cp:revision>
  <dcterms:created xsi:type="dcterms:W3CDTF">2011-06-16T08:34:32Z</dcterms:created>
  <dcterms:modified xsi:type="dcterms:W3CDTF">2016-05-17T13:52:33Z</dcterms:modified>
</cp:coreProperties>
</file>