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53"/>
  </p:notesMasterIdLst>
  <p:sldIdLst>
    <p:sldId id="771" r:id="rId7"/>
    <p:sldId id="788" r:id="rId8"/>
    <p:sldId id="815" r:id="rId9"/>
    <p:sldId id="870" r:id="rId10"/>
    <p:sldId id="884" r:id="rId11"/>
    <p:sldId id="801" r:id="rId12"/>
    <p:sldId id="885" r:id="rId13"/>
    <p:sldId id="802" r:id="rId14"/>
    <p:sldId id="803" r:id="rId15"/>
    <p:sldId id="818" r:id="rId16"/>
    <p:sldId id="886" r:id="rId17"/>
    <p:sldId id="901" r:id="rId18"/>
    <p:sldId id="902" r:id="rId19"/>
    <p:sldId id="945" r:id="rId20"/>
    <p:sldId id="922" r:id="rId21"/>
    <p:sldId id="923" r:id="rId22"/>
    <p:sldId id="924" r:id="rId23"/>
    <p:sldId id="925" r:id="rId24"/>
    <p:sldId id="926" r:id="rId25"/>
    <p:sldId id="927" r:id="rId26"/>
    <p:sldId id="928" r:id="rId27"/>
    <p:sldId id="929" r:id="rId28"/>
    <p:sldId id="930" r:id="rId29"/>
    <p:sldId id="931" r:id="rId30"/>
    <p:sldId id="946" r:id="rId31"/>
    <p:sldId id="932" r:id="rId32"/>
    <p:sldId id="933" r:id="rId33"/>
    <p:sldId id="934" r:id="rId34"/>
    <p:sldId id="935" r:id="rId35"/>
    <p:sldId id="937" r:id="rId36"/>
    <p:sldId id="938" r:id="rId37"/>
    <p:sldId id="939" r:id="rId38"/>
    <p:sldId id="940" r:id="rId39"/>
    <p:sldId id="941" r:id="rId40"/>
    <p:sldId id="942" r:id="rId41"/>
    <p:sldId id="943" r:id="rId42"/>
    <p:sldId id="944" r:id="rId43"/>
    <p:sldId id="905" r:id="rId44"/>
    <p:sldId id="907" r:id="rId45"/>
    <p:sldId id="908" r:id="rId46"/>
    <p:sldId id="909" r:id="rId47"/>
    <p:sldId id="910" r:id="rId48"/>
    <p:sldId id="911" r:id="rId49"/>
    <p:sldId id="921" r:id="rId50"/>
    <p:sldId id="913" r:id="rId51"/>
    <p:sldId id="914" r:id="rId52"/>
  </p:sldIdLst>
  <p:sldSz cx="12192000" cy="6858000"/>
  <p:notesSz cx="6858000" cy="9144000"/>
  <p:embeddedFontLst>
    <p:embeddedFont>
      <p:font typeface="Franklin Gothic Book" panose="020B0503020102020204" pitchFamily="34" charset="0"/>
      <p:regular r:id="rId54"/>
      <p:italic r:id="rId55"/>
    </p:embeddedFont>
    <p:embeddedFont>
      <p:font typeface="Franklin Gothic Medium" panose="020B0603020102020204" pitchFamily="34" charset="0"/>
      <p:regular r:id="rId56"/>
      <p:italic r:id="rId57"/>
    </p:embeddedFont>
    <p:embeddedFont>
      <p:font typeface="Calibri Light" panose="020F0302020204030204" pitchFamily="34" charset="0"/>
      <p:regular r:id="rId58"/>
      <p:italic r:id="rId59"/>
    </p:embeddedFont>
    <p:embeddedFont>
      <p:font typeface="SimSun-ExtB" panose="02010609060101010101" pitchFamily="49" charset="-122"/>
      <p:regular r:id="rId60"/>
    </p:embeddedFont>
    <p:embeddedFont>
      <p:font typeface="华文楷体" panose="020B0604020202020204" charset="-122"/>
      <p:regular r:id="rId61"/>
    </p:embeddedFont>
    <p:embeddedFont>
      <p:font typeface="楷体_GB2312" panose="02010609060101010101" charset="-122"/>
      <p:regular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方正舒体" panose="02010600030101010101" charset="-122"/>
      <p:regular r:id="rId67"/>
    </p:embeddedFont>
    <p:embeddedFont>
      <p:font typeface="微软雅黑" panose="020B0503020204020204" pitchFamily="34" charset="-122"/>
      <p:regular r:id="rId68"/>
      <p:bold r:id="rId69"/>
    </p:embeddedFont>
    <p:embeddedFont>
      <p:font typeface="黑体" panose="02010609060101010101" pitchFamily="49" charset="-122"/>
      <p:regular r:id="rId70"/>
    </p:embeddedFont>
    <p:embeddedFont>
      <p:font typeface="Book Antiqua" panose="02040602050305030304" pitchFamily="18" charset="0"/>
      <p:regular r:id="rId71"/>
      <p:bold r:id="rId72"/>
      <p:italic r:id="rId73"/>
      <p:boldItalic r:id="rId74"/>
    </p:embeddedFont>
    <p:embeddedFont>
      <p:font typeface="Wingdings 2" panose="05020102010507070707" pitchFamily="18" charset="2"/>
      <p:regular r:id="rId75"/>
    </p:embeddedFont>
    <p:embeddedFont>
      <p:font typeface="幼圆" panose="02010600030101010101" charset="-122"/>
      <p:regular r:id="rId76"/>
    </p:embeddedFont>
    <p:embeddedFont>
      <p:font typeface="宋体" panose="02010600030101010101" pitchFamily="2" charset="-122"/>
      <p:regular r:id="rId77"/>
    </p:embeddedFont>
    <p:embeddedFont>
      <p:font typeface="宋体" panose="02010600030101010101" pitchFamily="2" charset="-122"/>
      <p:regular r:id="rId77"/>
    </p:embeddedFont>
    <p:embeddedFont>
      <p:font typeface="GB Pinyinok-D" panose="02010600030101010101" charset="-122"/>
      <p:regular r:id="rId78"/>
    </p:embeddedFont>
    <p:embeddedFont>
      <p:font typeface="华文细黑" panose="020B0604020202020204" charset="-122"/>
      <p:regular r:id="rId79"/>
    </p:embeddedFont>
  </p:embeddedFontLst>
  <p:custDataLst>
    <p:tags r:id="rId8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">
          <p15:clr>
            <a:srgbClr val="A4A3A4"/>
          </p15:clr>
        </p15:guide>
        <p15:guide id="2" pos="3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7030A0"/>
    <a:srgbClr val="CCCCFF"/>
    <a:srgbClr val="9900FF"/>
    <a:srgbClr val="9933FF"/>
    <a:srgbClr val="CC00CC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7570" autoAdjust="0"/>
  </p:normalViewPr>
  <p:slideViewPr>
    <p:cSldViewPr snapToGrid="0" snapToObjects="1">
      <p:cViewPr varScale="1">
        <p:scale>
          <a:sx n="112" d="100"/>
          <a:sy n="112" d="100"/>
        </p:scale>
        <p:origin x="522" y="120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8.fntdata"/><Relationship Id="rId82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19.fntdata"/><Relationship Id="rId80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EC0F4DA0-F9BD-40D2-BD45-F405BB392B15}" type="datetimeFigureOut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10240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686F4C7A-8E76-4388-8812-C8C9E031AA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50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A5BDDBE-2841-49C8-B906-0CC1D097B9C0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283578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88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28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71E0349-BC9F-4521-9469-04EC5914C975}" type="slidenum">
              <a:rPr lang="zh-CN" altLang="en-US" smtClean="0"/>
              <a:pPr/>
              <a:t>43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514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390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390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BC7C710-6253-4958-B29A-8B02B02375B8}" type="slidenum">
              <a:rPr lang="zh-CN" altLang="en-US" smtClean="0"/>
              <a:pPr/>
              <a:t>44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864608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493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49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01AE7ED-6689-4832-A8CE-832ACDCEA418}" type="slidenum">
              <a:rPr lang="zh-CN" altLang="en-US" smtClean="0"/>
              <a:pPr/>
              <a:t>45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530926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59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595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E20F9A0-A8A6-44D9-9495-5E5EFE1506A2}" type="slidenum">
              <a:rPr lang="zh-CN" altLang="en-US" smtClean="0"/>
              <a:pPr/>
              <a:t>46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034929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697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69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5E0088-BA75-4504-A7AC-33742E0D50AC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351144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16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16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441B53C-D4F9-4589-9C5F-DFC84C63EC37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9304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26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26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344EBB-8430-4685-A275-4961521FE6B9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438906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A8C7C77-5D61-4E61-B863-9D768ACFEECC}" type="slidenum">
              <a:rPr lang="zh-CN" altLang="en-US" smtClean="0"/>
              <a:pPr/>
              <a:t>38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88788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776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77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206E225-84A3-4340-81F1-C3029A40B84F}" type="slidenum">
              <a:rPr lang="zh-CN" altLang="en-US" smtClean="0"/>
              <a:pPr/>
              <a:t>39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268370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87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87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8213AB9-882A-4D48-BD90-F079C7C71DFE}" type="slidenum">
              <a:rPr lang="zh-CN" altLang="en-US" smtClean="0"/>
              <a:pPr/>
              <a:t>40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62911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98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98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98B09E-47C4-4370-975D-D43F11D96A30}" type="slidenum">
              <a:rPr lang="zh-CN" altLang="en-US" smtClean="0"/>
              <a:pPr/>
              <a:t>41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012065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208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A13DF27-B639-40EB-9493-B5719612D579}" type="slidenum">
              <a:rPr lang="zh-CN" altLang="en-US" smtClean="0"/>
              <a:pPr/>
              <a:t>42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810724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18306F1-A0F3-4DAB-8425-C8F715C5CE07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1CD12B4-BC39-4324-90EF-3802B452DF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1ABE44F-C7D0-490A-A428-F29F84E48E37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2E0E5E5-B727-4CBC-9B6E-CFF8A5701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30BE0B3-D9FA-436F-B4AE-29D79D29F8A6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1BC5BD2-E8FE-4A9F-85BF-A96060332F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A21971A-DDB7-40B0-9E3C-F44F5779461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E944CA7-5F73-4536-ABB9-1436F8691D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9DF540B-B4A4-47D7-8E24-9228399FEE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603B196-35FA-40FD-8950-F6258C64CA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EBE3548-9658-4135-939B-DA380883B2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6E05000-31F9-45D3-B8E2-A8F8292B6D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AE89D53-A955-49B2-AF42-E04F4844B9D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25D2BDF-B137-4771-992D-3BDD39AD9B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0C1AEFA-2F89-4699-990C-F6940242AB2A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817A773-DE13-480B-A68B-48452615AB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822E489-354E-466B-B157-C61A8A1EAB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62D8E98-E3DA-4F51-B0DF-2D6BD1B646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F2F2672-D2F9-41AA-AC81-860B320B48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437AA57-3473-40EA-9220-D4AC0F064D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52C4950-EFD3-4AED-B738-0BCD912053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82C79F5-87C4-4646-B79D-8A8A1A11CA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88A41B4-C687-4E25-939C-030DCD2DA0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CEFABD0-7BBD-4AE9-9678-FFA8B3BCAC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03BD55C-30DF-4095-9623-8D79F0ABBF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2DE185-30C9-4C2B-A142-9AB8D1D0CD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BDBCD4-B7F0-46C2-8077-17106A533FE3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8FAA730-5462-4B19-B108-4A950436B7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9277757-1918-4FA3-B55C-67F4C2EA1D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5B37C1F-3832-4A95-A6A2-65C0923E7A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2822561-73B7-4A94-9FFE-9A928C2B41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BE820FE-FED4-4487-B6ED-34E97CDC715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81D1B4-E4D0-4DDF-8764-9624C257C2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1ACA74-33BA-4E98-9EC3-77C8A01D1A8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4CD000-4BCD-4F67-BC1F-405F565F31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63954AD-351F-4F03-9BAB-0B571C00814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3B65AD1-13E6-4C29-B6A5-1B710461C5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C7BFD4-5B53-4C3F-9523-638CA09515CB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D5152FB-1F85-42EE-9602-F873052C57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92F83E5-5F30-46C5-AC9F-F28BBDC568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1263F80-5726-4B87-BD7A-B48009E617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2EA62EE-AEFF-4E28-B84C-EA7BB84B33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BDE520E-51DF-45E1-BCB6-0666353418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AB969B-7E03-4C4B-B36A-250770DC7A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A6E0CC2-BD66-46B5-B795-F0CCCD0ED328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E3B1FA9-D4EA-4159-9003-FBD9AB60BA1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524A66E-C46F-45C7-8835-A68A6ED07103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F51DB3E-A04C-4898-830E-84E1264C45F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EBEC26B-9DBB-4E22-861E-65B4308AE181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D33018F-7A01-41F0-8CC5-50BCEC2AC18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49592CD-4580-4178-A1B8-63092A205C18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1BAD303-FBED-471E-A9C2-141FD782BB3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B800A84-93ED-4163-8A6C-75511C097377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2763BD74-6FD3-4141-926B-54E40E88AC6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A8485EC-75E1-477B-B2CC-4C03AF60494C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5F986E6-63BB-4BD9-9F64-E933659CC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EB26B5C-7D61-4CA3-A2C6-6EE56B7FE8D8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119D1528-A181-49DA-8AAB-073FD9D0B4D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187CF88F-916A-48B6-8266-A2A8D3DC3E1D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F4A17AD-D366-444E-A00A-A3C1FE487E31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EFE9859-C981-4D1B-A45D-BE75272B43E6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9E01D4B-042D-4416-A92B-6A316485E4F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6DBDC94-3754-487E-B8A2-35BB5C7DB690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C614A7B-E201-4D96-9076-22477323535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F460BC8-B98F-4227-8393-DE6301490EED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3E6CD23-8EAB-4B02-9516-81E4D9B07CDC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3EA6A21-03D8-4EBE-82B1-C3B856C59A66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F86AC38-2F49-4AF6-84EA-F067CBBF67D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990EB25-F095-43B6-A44C-4826DE7E2200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50EAB5F-BBED-4A8A-8DF7-6B68112DDF4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4F187-105B-40EC-9159-0FA95D4D1C52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5AE32-CA77-4319-900A-F65ED97B90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48710-D1E0-4A72-993F-B9489A8087BC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8D4BF-C246-4C21-99FC-BF24F961DC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443-E06F-4B96-BB91-D49331319A33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7BF60-319D-4441-AFC2-C7687E94B1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503AE7D-3AFB-473F-A3C1-173BA20DD24B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F055FD5-A5EA-45F1-B7D0-859C129931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56859-D415-4702-9EEE-24B04FFDEFE7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2CC8D-CA03-4850-8AEB-C4F1A5C807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9A91B-D76F-4697-B095-87597828DB6F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9B45B-FC09-4AA8-A501-3086C58571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E3694-B7FA-4E6F-A571-62AD0BEA88C1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66453-1FA1-4DF3-9270-FCA9F8E68A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C24D9-5F8B-4D18-886D-3342FF8546ED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AD80C-F640-478F-BD18-CA97982224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E0939-A1B5-41DF-B451-FEB033D4A98F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EBFC0-915C-4F78-86A1-23FF3858E7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7DBBB-DA62-45CE-99D4-1802F7C137C9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D0776-A486-4EB9-96CE-BD16C67C4B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53D61-65D9-4EB6-8102-EB293DB2DD27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685EB-4DB3-4A3C-991E-6AF82BE761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E432F-8C60-46F5-82C3-4E98E91A128C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4A19D-E754-4CC4-BFF0-3E4E58E64D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26203E-982E-4282-8FB4-9B44DD932EB7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6F4B73E-E0AF-414D-8F7D-24AC808ADA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6DC0BB9-5BAB-4D20-8D08-DBDE58590BA6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2D379D0-5051-4125-87EE-73BC9AA508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1F50241-10B9-4DC3-9BEC-7B1A23621C9E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B597883-3903-4E7E-92D3-A72F1F9C18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8072" r:id="rId1"/>
    <p:sldLayoutId id="2147488073" r:id="rId2"/>
    <p:sldLayoutId id="2147488074" r:id="rId3"/>
    <p:sldLayoutId id="2147488075" r:id="rId4"/>
    <p:sldLayoutId id="2147488076" r:id="rId5"/>
    <p:sldLayoutId id="2147488077" r:id="rId6"/>
    <p:sldLayoutId id="2147488078" r:id="rId7"/>
    <p:sldLayoutId id="2147488079" r:id="rId8"/>
    <p:sldLayoutId id="2147488080" r:id="rId9"/>
    <p:sldLayoutId id="2147488081" r:id="rId10"/>
    <p:sldLayoutId id="2147488082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083" r:id="rId1"/>
    <p:sldLayoutId id="2147488084" r:id="rId2"/>
    <p:sldLayoutId id="2147488085" r:id="rId3"/>
    <p:sldLayoutId id="2147488086" r:id="rId4"/>
    <p:sldLayoutId id="2147488087" r:id="rId5"/>
    <p:sldLayoutId id="2147488088" r:id="rId6"/>
    <p:sldLayoutId id="2147488089" r:id="rId7"/>
    <p:sldLayoutId id="2147488090" r:id="rId8"/>
    <p:sldLayoutId id="2147488091" r:id="rId9"/>
    <p:sldLayoutId id="2147488092" r:id="rId10"/>
    <p:sldLayoutId id="214748809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094" r:id="rId1"/>
    <p:sldLayoutId id="2147488095" r:id="rId2"/>
    <p:sldLayoutId id="2147488096" r:id="rId3"/>
    <p:sldLayoutId id="2147488097" r:id="rId4"/>
    <p:sldLayoutId id="2147488098" r:id="rId5"/>
    <p:sldLayoutId id="2147488099" r:id="rId6"/>
    <p:sldLayoutId id="2147488100" r:id="rId7"/>
    <p:sldLayoutId id="2147488101" r:id="rId8"/>
    <p:sldLayoutId id="2147488102" r:id="rId9"/>
    <p:sldLayoutId id="2147488103" r:id="rId10"/>
    <p:sldLayoutId id="21474881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060" r:id="rId1"/>
    <p:sldLayoutId id="2147488105" r:id="rId2"/>
    <p:sldLayoutId id="2147488106" r:id="rId3"/>
    <p:sldLayoutId id="2147488107" r:id="rId4"/>
    <p:sldLayoutId id="2147488108" r:id="rId5"/>
    <p:sldLayoutId id="2147488109" r:id="rId6"/>
    <p:sldLayoutId id="2147488110" r:id="rId7"/>
    <p:sldLayoutId id="2147488111" r:id="rId8"/>
    <p:sldLayoutId id="2147488112" r:id="rId9"/>
    <p:sldLayoutId id="2147488113" r:id="rId10"/>
    <p:sldLayoutId id="214748811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66883D1-9409-44DA-B348-2CE9B6CBFB0A}" type="datetime1">
              <a:rPr lang="zh-CN" altLang="en-US"/>
              <a:pPr>
                <a:defRPr/>
              </a:pPr>
              <a:t>2016/1/7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7D857C8-AE45-4AE1-94C9-2A2542CC0D9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115" r:id="rId1"/>
    <p:sldLayoutId id="2147488116" r:id="rId2"/>
    <p:sldLayoutId id="2147488117" r:id="rId3"/>
    <p:sldLayoutId id="2147488118" r:id="rId4"/>
    <p:sldLayoutId id="2147488119" r:id="rId5"/>
    <p:sldLayoutId id="2147488120" r:id="rId6"/>
    <p:sldLayoutId id="2147488121" r:id="rId7"/>
    <p:sldLayoutId id="2147488122" r:id="rId8"/>
    <p:sldLayoutId id="2147488123" r:id="rId9"/>
    <p:sldLayoutId id="2147488124" r:id="rId10"/>
    <p:sldLayoutId id="2147488125" r:id="rId11"/>
    <p:sldLayoutId id="2147488126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8D6E93-1FC9-4DFD-A15A-D2E0005A366A}" type="datetime1">
              <a:rPr lang="zh-CN" altLang="en-US"/>
              <a:pPr>
                <a:defRPr/>
              </a:pPr>
              <a:t>2016/1/7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931F05-F53B-4F4E-A101-0F1C4DC849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061" r:id="rId1"/>
    <p:sldLayoutId id="2147488062" r:id="rId2"/>
    <p:sldLayoutId id="2147488063" r:id="rId3"/>
    <p:sldLayoutId id="2147488064" r:id="rId4"/>
    <p:sldLayoutId id="2147488065" r:id="rId5"/>
    <p:sldLayoutId id="2147488066" r:id="rId6"/>
    <p:sldLayoutId id="2147488067" r:id="rId7"/>
    <p:sldLayoutId id="2147488068" r:id="rId8"/>
    <p:sldLayoutId id="2147488069" r:id="rId9"/>
    <p:sldLayoutId id="2147488070" r:id="rId10"/>
    <p:sldLayoutId id="21474880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48.wmf"/><Relationship Id="rId5" Type="http://schemas.openxmlformats.org/officeDocument/2006/relationships/slide" Target="slide35.xml"/><Relationship Id="rId4" Type="http://schemas.openxmlformats.org/officeDocument/2006/relationships/slide" Target="slide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i?ct=503316480&amp;z=111381500&amp;tn=baiduimagedetail&amp;word=soccer%20ball" TargetMode="Externa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&#23567;.swf" TargetMode="External"/><Relationship Id="rId3" Type="http://schemas.openxmlformats.org/officeDocument/2006/relationships/slide" Target="slide12.xml"/><Relationship Id="rId7" Type="http://schemas.openxmlformats.org/officeDocument/2006/relationships/slide" Target="slide21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3.xml"/><Relationship Id="rId6" Type="http://schemas.openxmlformats.org/officeDocument/2006/relationships/slide" Target="slide13.xml"/><Relationship Id="rId5" Type="http://schemas.openxmlformats.org/officeDocument/2006/relationships/slide" Target="slide44.xml"/><Relationship Id="rId4" Type="http://schemas.openxmlformats.org/officeDocument/2006/relationships/slide" Target="slide43.xml"/><Relationship Id="rId9" Type="http://schemas.openxmlformats.org/officeDocument/2006/relationships/image" Target="../media/image3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slide" Target="slide38.xml"/><Relationship Id="rId7" Type="http://schemas.openxmlformats.org/officeDocument/2006/relationships/hyperlink" Target="&#20799;.swf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8.png"/><Relationship Id="rId5" Type="http://schemas.openxmlformats.org/officeDocument/2006/relationships/hyperlink" Target="&#21738;.swf" TargetMode="External"/><Relationship Id="rId10" Type="http://schemas.openxmlformats.org/officeDocument/2006/relationships/image" Target="../media/image40.gif"/><Relationship Id="rId4" Type="http://schemas.openxmlformats.org/officeDocument/2006/relationships/slide" Target="slide45.xml"/><Relationship Id="rId9" Type="http://schemas.openxmlformats.org/officeDocument/2006/relationships/hyperlink" Target="&#23376;.swf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en-US" altLang="zh-CN" sz="4000" dirty="0" err="1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Dì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jiǔ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kè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九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altLang="zh-CN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Nǐ</a:t>
            </a:r>
            <a:r>
              <a:rPr lang="en-US" altLang="zh-CN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érzi</a:t>
            </a:r>
            <a:r>
              <a:rPr lang="en-US" altLang="zh-CN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zài</a:t>
            </a:r>
            <a:r>
              <a:rPr lang="en-US" altLang="zh-CN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nǎ</a:t>
            </a:r>
            <a:r>
              <a:rPr lang="zh-CN" altLang="en-US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‘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er</a:t>
            </a:r>
            <a:r>
              <a:rPr lang="en-US" altLang="zh-CN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gōngzuò</a:t>
            </a:r>
            <a:r>
              <a:rPr lang="zh-CN" altLang="en-US" sz="36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？</a:t>
            </a:r>
            <a:endParaRPr lang="en-US" altLang="zh-CN" sz="3600" b="1" dirty="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70000"/>
              </a:lnSpc>
            </a:pPr>
            <a:r>
              <a:rPr lang="zh-CN" altLang="en-US" sz="5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你儿子在 哪儿 工作？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33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9331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057275" y="1502027"/>
            <a:ext cx="5917024" cy="475514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itchFamily="2" charset="-122"/>
              </a:rPr>
              <a:t>               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nǎr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例如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：（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1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Wingdings" pitchFamily="2" charset="2"/>
              </a:rPr>
              <a:t>）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在哪儿？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B: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          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nǎr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ɡōnɡzuò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）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A: 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 哪儿   工作？  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ɡōnɡzuò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      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:  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工作， 他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/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她是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……</a:t>
            </a:r>
            <a:endParaRPr lang="en-US" altLang="zh-CN" sz="2400" dirty="0" smtClean="0"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1000" b="1" dirty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7275" y="787400"/>
            <a:ext cx="38195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7067227" y="3970718"/>
            <a:ext cx="25780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医院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yīyuàn</a:t>
            </a:r>
            <a:r>
              <a:rPr 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商</a:t>
            </a:r>
            <a:r>
              <a:rPr lang="zh-CN" alt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店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shāngdiàn</a:t>
            </a:r>
            <a:endParaRPr lang="en-US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学</a:t>
            </a:r>
            <a:r>
              <a:rPr lang="zh-CN" alt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校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xuéxiào</a:t>
            </a:r>
            <a:r>
              <a:rPr 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endParaRPr lang="en-US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家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jiā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" name="Rectangle 2"/>
          <p:cNvSpPr/>
          <p:nvPr/>
        </p:nvSpPr>
        <p:spPr>
          <a:xfrm>
            <a:off x="7082894" y="1264422"/>
            <a:ext cx="51247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…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shàng</a:t>
            </a:r>
            <a:r>
              <a:rPr lang="zh-CN" alt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xià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上面   </a:t>
            </a:r>
            <a:r>
              <a:rPr lang="en-US" altLang="zh-CN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on           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下面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under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lǐ</a:t>
            </a:r>
            <a:r>
              <a:rPr lang="zh-CN" alt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qiánmiàn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里面  </a:t>
            </a:r>
            <a:r>
              <a:rPr lang="en-US" altLang="zh-CN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      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前面   </a:t>
            </a:r>
            <a:r>
              <a:rPr lang="en-US" altLang="zh-CN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 front of</a:t>
            </a:r>
            <a:endParaRPr lang="en-US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en-US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hòumiàn</a:t>
            </a:r>
            <a:endParaRPr lang="en-US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2400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后面    </a:t>
            </a:r>
            <a:r>
              <a:rPr lang="en-US" altLang="zh-CN" sz="2400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behind</a:t>
            </a:r>
            <a:endParaRPr lang="en-GB" sz="24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29613" y="4010031"/>
            <a:ext cx="25780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医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生</a:t>
            </a:r>
            <a:r>
              <a:rPr lang="en-US" altLang="zh-CN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y</a:t>
            </a:r>
            <a:r>
              <a:rPr lang="en-GB" altLang="zh-CN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īshēng</a:t>
            </a:r>
            <a:r>
              <a:rPr lang="en-GB" altLang="zh-CN" sz="24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学生</a:t>
            </a:r>
            <a:r>
              <a:rPr lang="en-GB" altLang="zh-CN" sz="2400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xuéshēng</a:t>
            </a: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老师 </a:t>
            </a:r>
            <a:r>
              <a:rPr lang="en-GB" altLang="zh-CN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lǎoshī</a:t>
            </a:r>
            <a:endParaRPr lang="en-US" altLang="zh-CN" sz="2400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妈妈</a:t>
            </a:r>
            <a:r>
              <a:rPr lang="en-GB" altLang="zh-CN" sz="2400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altLang="zh-CN" sz="2400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māmā</a:t>
            </a:r>
            <a:endParaRPr lang="en-GB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35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49250" y="652463"/>
            <a:ext cx="3757613" cy="0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57275" y="1071563"/>
            <a:ext cx="93011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小组活动 </a:t>
            </a:r>
            <a:r>
              <a:rPr lang="en-US" altLang="zh-CN" dirty="0">
                <a:latin typeface="+mn-ea"/>
                <a:ea typeface="+mn-ea"/>
              </a:rPr>
              <a:t>Group Work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536700" y="2138363"/>
          <a:ext cx="9292764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34"/>
                <a:gridCol w="2447227"/>
                <a:gridCol w="5577303"/>
              </a:tblGrid>
              <a:tr h="602137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朋友</a:t>
                      </a:r>
                      <a:r>
                        <a:rPr lang="en-US" altLang="zh-CN" sz="2400" b="1" dirty="0" smtClean="0"/>
                        <a:t>/</a:t>
                      </a:r>
                      <a:r>
                        <a:rPr lang="zh-CN" altLang="en-US" sz="2400" b="1" dirty="0" smtClean="0"/>
                        <a:t>同学 </a:t>
                      </a:r>
                      <a:r>
                        <a:rPr lang="en-US" altLang="zh-CN" sz="2400" b="1" dirty="0" smtClean="0"/>
                        <a:t>Friend/Classmate 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工作</a:t>
                      </a:r>
                      <a:endParaRPr lang="en-US" altLang="zh-CN" sz="2400" b="1" dirty="0" smtClean="0"/>
                    </a:p>
                    <a:p>
                      <a:pPr algn="ctr"/>
                      <a:r>
                        <a:rPr lang="zh-CN" altLang="en-US" sz="2400" b="1" dirty="0" smtClean="0"/>
                        <a:t> </a:t>
                      </a:r>
                      <a:r>
                        <a:rPr lang="en-US" altLang="zh-CN" sz="2400" b="1" dirty="0" smtClean="0"/>
                        <a:t>Job</a:t>
                      </a:r>
                      <a:endParaRPr lang="zh-CN" altLang="en-US" sz="2400" b="1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 smtClean="0"/>
                        <a:t>1</a:t>
                      </a:r>
                      <a:endParaRPr lang="zh-CN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altLang="zh-CN" sz="2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zh-CN" altLang="en-US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0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0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15" name="直接连接符 14"/>
          <p:cNvCxnSpPr/>
          <p:nvPr/>
        </p:nvCxnSpPr>
        <p:spPr>
          <a:xfrm>
            <a:off x="1536700" y="2976563"/>
            <a:ext cx="0" cy="3001962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803525" y="3006725"/>
            <a:ext cx="0" cy="300355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1536700" y="5964238"/>
            <a:ext cx="9293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3778250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运用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Application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967038" y="3055938"/>
            <a:ext cx="20447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李朋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algn="ctr"/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Lǐ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Pénɡ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zh-CN" altLang="en-US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72088" y="3059113"/>
            <a:ext cx="42878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是医生，在医院工作。</a:t>
            </a:r>
            <a:r>
              <a:rPr lang="en-US" altLang="zh-CN" sz="2800" dirty="0">
                <a:latin typeface="华文楷体" pitchFamily="2" charset="-122"/>
                <a:ea typeface="华文楷体" pitchFamily="2" charset="-122"/>
              </a:rPr>
              <a:t> </a:t>
            </a:r>
          </a:p>
          <a:p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yīshēnɡ,zài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yīyuàn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ɡōnɡzuò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. </a:t>
            </a:r>
            <a:endParaRPr lang="zh-CN" altLang="en-US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10829925" y="2976563"/>
            <a:ext cx="0" cy="3001962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256213" y="3022600"/>
            <a:ext cx="0" cy="300196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1536700" y="5470525"/>
            <a:ext cx="9293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1536700" y="4953000"/>
            <a:ext cx="9293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1536700" y="4435475"/>
            <a:ext cx="9293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1536700" y="3921125"/>
            <a:ext cx="9293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25"/>
          <p:cNvSpPr>
            <a:spLocks noChangeArrowheads="1"/>
          </p:cNvSpPr>
          <p:nvPr/>
        </p:nvSpPr>
        <p:spPr bwMode="auto">
          <a:xfrm>
            <a:off x="3382963" y="1306513"/>
            <a:ext cx="6142037" cy="6889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17" name="文本框 152"/>
          <p:cNvSpPr>
            <a:spLocks noChangeArrowheads="1"/>
          </p:cNvSpPr>
          <p:nvPr/>
        </p:nvSpPr>
        <p:spPr bwMode="auto">
          <a:xfrm>
            <a:off x="3587750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小学生</a:t>
            </a:r>
          </a:p>
        </p:txBody>
      </p:sp>
      <p:cxnSp>
        <p:nvCxnSpPr>
          <p:cNvPr id="7270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2709" name="圆角矩形 32"/>
          <p:cNvSpPr>
            <a:spLocks noChangeArrowheads="1"/>
          </p:cNvSpPr>
          <p:nvPr/>
        </p:nvSpPr>
        <p:spPr bwMode="auto">
          <a:xfrm>
            <a:off x="1866900" y="1306513"/>
            <a:ext cx="1338263" cy="528637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2710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小</a:t>
            </a:r>
          </a:p>
        </p:txBody>
      </p:sp>
      <p:sp>
        <p:nvSpPr>
          <p:cNvPr id="72711" name="文本框 107"/>
          <p:cNvSpPr>
            <a:spLocks noChangeArrowheads="1"/>
          </p:cNvSpPr>
          <p:nvPr/>
        </p:nvSpPr>
        <p:spPr bwMode="auto">
          <a:xfrm>
            <a:off x="2097088" y="3071813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椅子</a:t>
            </a:r>
          </a:p>
        </p:txBody>
      </p:sp>
      <p:sp>
        <p:nvSpPr>
          <p:cNvPr id="72712" name="文本框 110"/>
          <p:cNvSpPr>
            <a:spLocks noChangeArrowheads="1"/>
          </p:cNvSpPr>
          <p:nvPr/>
        </p:nvSpPr>
        <p:spPr bwMode="auto">
          <a:xfrm>
            <a:off x="2108200" y="47704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工作</a:t>
            </a:r>
          </a:p>
        </p:txBody>
      </p:sp>
      <p:sp>
        <p:nvSpPr>
          <p:cNvPr id="72713" name="文本框 88"/>
          <p:cNvSpPr>
            <a:spLocks noChangeArrowheads="1"/>
          </p:cNvSpPr>
          <p:nvPr/>
        </p:nvSpPr>
        <p:spPr bwMode="auto">
          <a:xfrm>
            <a:off x="2095500" y="22193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那儿</a:t>
            </a:r>
          </a:p>
        </p:txBody>
      </p:sp>
      <p:sp>
        <p:nvSpPr>
          <p:cNvPr id="72714" name="文本框 107"/>
          <p:cNvSpPr>
            <a:spLocks noChangeArrowheads="1"/>
          </p:cNvSpPr>
          <p:nvPr/>
        </p:nvSpPr>
        <p:spPr bwMode="auto">
          <a:xfrm>
            <a:off x="2066925" y="389731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下面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152"/>
          <p:cNvSpPr>
            <a:spLocks noChangeArrowheads="1"/>
          </p:cNvSpPr>
          <p:nvPr/>
        </p:nvSpPr>
        <p:spPr bwMode="auto">
          <a:xfrm>
            <a:off x="5119688" y="14208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小商店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6681788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小杯子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8213725" y="14224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小猫</a:t>
            </a:r>
          </a:p>
        </p:txBody>
      </p:sp>
      <p:sp>
        <p:nvSpPr>
          <p:cNvPr id="2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7" grpId="1" animBg="1"/>
      <p:bldP spid="17" grpId="0"/>
      <p:bldP spid="45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文本框 152"/>
          <p:cNvSpPr>
            <a:spLocks noChangeArrowheads="1"/>
          </p:cNvSpPr>
          <p:nvPr/>
        </p:nvSpPr>
        <p:spPr bwMode="auto">
          <a:xfrm>
            <a:off x="3587750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小学生</a:t>
            </a:r>
          </a:p>
        </p:txBody>
      </p:sp>
      <p:cxnSp>
        <p:nvCxnSpPr>
          <p:cNvPr id="7373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3733" name="圆角矩形 32"/>
          <p:cNvSpPr>
            <a:spLocks noChangeArrowheads="1"/>
          </p:cNvSpPr>
          <p:nvPr/>
        </p:nvSpPr>
        <p:spPr bwMode="auto">
          <a:xfrm>
            <a:off x="1866900" y="2220913"/>
            <a:ext cx="1338263" cy="528637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3734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小</a:t>
            </a:r>
          </a:p>
        </p:txBody>
      </p:sp>
      <p:sp>
        <p:nvSpPr>
          <p:cNvPr id="73735" name="文本框 107"/>
          <p:cNvSpPr>
            <a:spLocks noChangeArrowheads="1"/>
          </p:cNvSpPr>
          <p:nvPr/>
        </p:nvSpPr>
        <p:spPr bwMode="auto">
          <a:xfrm>
            <a:off x="2097088" y="3071813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椅子</a:t>
            </a:r>
          </a:p>
        </p:txBody>
      </p:sp>
      <p:sp>
        <p:nvSpPr>
          <p:cNvPr id="73736" name="文本框 110"/>
          <p:cNvSpPr>
            <a:spLocks noChangeArrowheads="1"/>
          </p:cNvSpPr>
          <p:nvPr/>
        </p:nvSpPr>
        <p:spPr bwMode="auto">
          <a:xfrm>
            <a:off x="2108200" y="47704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工作</a:t>
            </a:r>
          </a:p>
        </p:txBody>
      </p:sp>
      <p:sp>
        <p:nvSpPr>
          <p:cNvPr id="73737" name="文本框 88"/>
          <p:cNvSpPr>
            <a:spLocks noChangeArrowheads="1"/>
          </p:cNvSpPr>
          <p:nvPr/>
        </p:nvSpPr>
        <p:spPr bwMode="auto">
          <a:xfrm>
            <a:off x="2095500" y="22193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那儿</a:t>
            </a:r>
          </a:p>
        </p:txBody>
      </p:sp>
      <p:sp>
        <p:nvSpPr>
          <p:cNvPr id="73738" name="文本框 107"/>
          <p:cNvSpPr>
            <a:spLocks noChangeArrowheads="1"/>
          </p:cNvSpPr>
          <p:nvPr/>
        </p:nvSpPr>
        <p:spPr bwMode="auto">
          <a:xfrm>
            <a:off x="2066925" y="389731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下面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40" name="文本框 152"/>
          <p:cNvSpPr>
            <a:spLocks noChangeArrowheads="1"/>
          </p:cNvSpPr>
          <p:nvPr/>
        </p:nvSpPr>
        <p:spPr bwMode="auto">
          <a:xfrm>
            <a:off x="5119688" y="14208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小商店</a:t>
            </a:r>
          </a:p>
        </p:txBody>
      </p:sp>
      <p:sp>
        <p:nvSpPr>
          <p:cNvPr id="73741" name="文本框 152"/>
          <p:cNvSpPr>
            <a:spLocks noChangeArrowheads="1"/>
          </p:cNvSpPr>
          <p:nvPr/>
        </p:nvSpPr>
        <p:spPr bwMode="auto">
          <a:xfrm>
            <a:off x="6681788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小杯子</a:t>
            </a:r>
          </a:p>
        </p:txBody>
      </p:sp>
      <p:sp>
        <p:nvSpPr>
          <p:cNvPr id="73742" name="文本框 152"/>
          <p:cNvSpPr>
            <a:spLocks noChangeArrowheads="1"/>
          </p:cNvSpPr>
          <p:nvPr/>
        </p:nvSpPr>
        <p:spPr bwMode="auto">
          <a:xfrm>
            <a:off x="8213725" y="14224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小猫</a:t>
            </a:r>
          </a:p>
        </p:txBody>
      </p:sp>
      <p:cxnSp>
        <p:nvCxnSpPr>
          <p:cNvPr id="27" name="直接箭头连接符 26"/>
          <p:cNvCxnSpPr/>
          <p:nvPr/>
        </p:nvCxnSpPr>
        <p:spPr bwMode="auto">
          <a:xfrm>
            <a:off x="5894388" y="2544762"/>
            <a:ext cx="333375" cy="15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3891756" y="2317105"/>
            <a:ext cx="1608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这儿</a:t>
            </a:r>
            <a:r>
              <a:rPr lang="en-US" sz="2400" dirty="0" err="1" smtClean="0"/>
              <a:t>zhèr</a:t>
            </a:r>
            <a:endParaRPr lang="en-US" sz="2400" b="1" dirty="0" smtClean="0"/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6681788" y="2287885"/>
            <a:ext cx="15233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那儿</a:t>
            </a:r>
            <a:r>
              <a:rPr lang="en-US" sz="2400" dirty="0" err="1" smtClean="0"/>
              <a:t>nàr</a:t>
            </a:r>
            <a:endParaRPr lang="en-US" sz="2400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>
          <a:xfrm>
            <a:off x="527051" y="1"/>
            <a:ext cx="11040533" cy="1052513"/>
          </a:xfrm>
        </p:spPr>
        <p:txBody>
          <a:bodyPr/>
          <a:lstStyle/>
          <a:p>
            <a:r>
              <a:rPr lang="en-US" altLang="zh-CN" sz="4000" b="1" dirty="0" smtClean="0"/>
              <a:t/>
            </a:r>
            <a:br>
              <a:rPr lang="en-US" altLang="zh-CN" sz="4000" b="1" dirty="0" smtClean="0"/>
            </a:br>
            <a:r>
              <a:rPr lang="en-GB" altLang="zh-CN" sz="4000" b="1" dirty="0" smtClean="0"/>
              <a:t>Demonstrative Pronoun</a:t>
            </a:r>
            <a:r>
              <a:rPr lang="en-US" altLang="zh-CN" sz="2800" b="1" dirty="0" smtClean="0"/>
              <a:t/>
            </a:r>
            <a:br>
              <a:rPr lang="en-US" altLang="zh-CN" sz="2800" b="1" dirty="0" smtClean="0"/>
            </a:br>
            <a:endParaRPr lang="en-US" altLang="zh-CN" sz="2800" b="1" dirty="0" smtClean="0"/>
          </a:p>
        </p:txBody>
      </p:sp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>
          <a:xfrm>
            <a:off x="239184" y="1484313"/>
            <a:ext cx="12192000" cy="4176712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3200" b="1" dirty="0" smtClean="0"/>
              <a:t>哪儿　</a:t>
            </a:r>
            <a:r>
              <a:rPr lang="en-US" altLang="zh-CN" sz="3200" b="1" dirty="0" err="1" smtClean="0"/>
              <a:t>nǎér</a:t>
            </a:r>
            <a:r>
              <a:rPr lang="en-US" altLang="zh-CN" sz="3200" b="1" dirty="0" smtClean="0"/>
              <a:t>      </a:t>
            </a:r>
            <a:r>
              <a:rPr lang="zh-CN" altLang="en-US" sz="3200" b="1" dirty="0" smtClean="0"/>
              <a:t>　</a:t>
            </a:r>
            <a:r>
              <a:rPr lang="en-US" altLang="zh-CN" sz="3200" b="1" dirty="0" smtClean="0"/>
              <a:t>which place=where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GB" sz="3200" b="1" dirty="0" smtClean="0"/>
              <a:t>这儿　</a:t>
            </a:r>
            <a:r>
              <a:rPr lang="en-GB" altLang="zh-CN" sz="3200" b="1" dirty="0" err="1" smtClean="0"/>
              <a:t>zhèr</a:t>
            </a:r>
            <a:r>
              <a:rPr lang="en-GB" altLang="zh-CN" sz="3200" b="1" dirty="0" smtClean="0"/>
              <a:t>            this place=here    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GB" sz="3200" b="1" dirty="0" smtClean="0"/>
              <a:t>那儿    </a:t>
            </a:r>
            <a:r>
              <a:rPr lang="en-GB" altLang="zh-CN" sz="3200" b="1" dirty="0" err="1" smtClean="0"/>
              <a:t>nàr</a:t>
            </a:r>
            <a:r>
              <a:rPr lang="en-GB" altLang="zh-CN" sz="3200" b="1" dirty="0" smtClean="0"/>
              <a:t> </a:t>
            </a:r>
            <a:r>
              <a:rPr lang="zh-CN" altLang="en-GB" sz="3200" b="1" dirty="0" smtClean="0"/>
              <a:t>　        </a:t>
            </a:r>
            <a:r>
              <a:rPr lang="en-US" altLang="zh-CN" sz="3200" b="1" dirty="0" smtClean="0"/>
              <a:t>that place=</a:t>
            </a:r>
            <a:r>
              <a:rPr lang="en-GB" altLang="zh-CN" sz="3200" b="1" dirty="0" smtClean="0"/>
              <a:t>there 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n-GB" altLang="zh-CN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407834" y="2852738"/>
            <a:ext cx="6144684" cy="2519362"/>
          </a:xfrm>
          <a:noFill/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918" y="5373688"/>
            <a:ext cx="3439583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7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Lili       </a:t>
            </a:r>
            <a:r>
              <a:rPr lang="en-US" altLang="zh-CN" sz="4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   nǎr 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丽丽     </a:t>
            </a: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  <a:hlinkClick r:id="rId4" action="ppaction://hlinksldjump"/>
              </a:rPr>
              <a:t>在</a:t>
            </a: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  <a:hlinkClick r:id="rId5" action="ppaction://hlinksldjump"/>
              </a:rPr>
              <a:t>哪</a:t>
            </a: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儿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8678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zh-CN" sz="5400" dirty="0" smtClean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  <a:p>
            <a:pPr algn="ctr"/>
            <a:r>
              <a:rPr lang="en-US" altLang="zh-CN" sz="5400" dirty="0" smtClean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Where’s </a:t>
            </a:r>
            <a:r>
              <a:rPr lang="en-US" altLang="zh-CN" sz="5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Lili?</a:t>
            </a:r>
            <a:br>
              <a:rPr lang="en-US" altLang="zh-CN" sz="5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14439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91551" y="5445125"/>
            <a:ext cx="222038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9900" y="3860800"/>
            <a:ext cx="12700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699" name="Rectangle 6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Where’s he?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9700" name="Rectangle 7"/>
          <p:cNvSpPr>
            <a:spLocks/>
          </p:cNvSpPr>
          <p:nvPr/>
        </p:nvSpPr>
        <p:spPr bwMode="auto">
          <a:xfrm>
            <a:off x="1521885" y="1341438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Tā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nǎr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  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   在    哪儿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4078818" y="5589589"/>
            <a:ext cx="1726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/>
              <a:t>他在</a:t>
            </a:r>
            <a:r>
              <a:rPr lang="en-US" altLang="zh-CN" sz="4000" b="1"/>
              <a:t>…</a:t>
            </a:r>
          </a:p>
        </p:txBody>
      </p:sp>
      <p:pic>
        <p:nvPicPr>
          <p:cNvPr id="29702" name="Picture 1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775884" y="2492375"/>
            <a:ext cx="7679267" cy="2952750"/>
          </a:xfrm>
          <a:noFill/>
        </p:spPr>
      </p:pic>
      <p:pic>
        <p:nvPicPr>
          <p:cNvPr id="14541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4834" y="5516563"/>
            <a:ext cx="211031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Where’s he?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0723" name="Rectangle 7"/>
          <p:cNvSpPr>
            <a:spLocks/>
          </p:cNvSpPr>
          <p:nvPr/>
        </p:nvSpPr>
        <p:spPr bwMode="auto">
          <a:xfrm>
            <a:off x="1521885" y="1341438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Tā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nǎr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  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   在    哪儿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4078818" y="5589589"/>
            <a:ext cx="1726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/>
              <a:t>他在</a:t>
            </a:r>
            <a:r>
              <a:rPr lang="en-US" altLang="zh-CN" sz="4000" b="1"/>
              <a:t>…</a:t>
            </a:r>
          </a:p>
        </p:txBody>
      </p:sp>
      <p:pic>
        <p:nvPicPr>
          <p:cNvPr id="30725" name="Picture 9" descr="u=1248066155,3600912507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51" y="2565400"/>
            <a:ext cx="511386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1" descr="u=2095008652,953920212&amp;fm=90&amp;g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9601" y="2708276"/>
            <a:ext cx="4705351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6959601" y="5627689"/>
            <a:ext cx="16337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GB" altLang="zh-CN" sz="3200"/>
              <a:t>běi jīng</a:t>
            </a:r>
            <a:r>
              <a:rPr lang="en-GB" altLang="zh-CN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Where’s he?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1747" name="Rectangle 7"/>
          <p:cNvSpPr>
            <a:spLocks/>
          </p:cNvSpPr>
          <p:nvPr/>
        </p:nvSpPr>
        <p:spPr bwMode="auto">
          <a:xfrm>
            <a:off x="1521885" y="1341438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Tā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nǎr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  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   在    哪儿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1748" name="Text Box 8"/>
          <p:cNvSpPr txBox="1">
            <a:spLocks noChangeArrowheads="1"/>
          </p:cNvSpPr>
          <p:nvPr/>
        </p:nvSpPr>
        <p:spPr bwMode="auto">
          <a:xfrm>
            <a:off x="4078818" y="5589589"/>
            <a:ext cx="1726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/>
              <a:t>他在</a:t>
            </a:r>
            <a:r>
              <a:rPr lang="en-US" altLang="zh-CN" sz="4000" b="1"/>
              <a:t>…</a:t>
            </a:r>
          </a:p>
        </p:txBody>
      </p:sp>
      <p:pic>
        <p:nvPicPr>
          <p:cNvPr id="31749" name="Picture 10" descr="u=1647170707,3189208301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7351" y="2492375"/>
            <a:ext cx="700828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6576484" y="5589589"/>
            <a:ext cx="2316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GB" altLang="zh-CN" sz="3200"/>
              <a:t>shāng diàn</a:t>
            </a:r>
            <a:r>
              <a:rPr lang="en-GB" altLang="zh-CN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Where’s he?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2771" name="Rectangle 7"/>
          <p:cNvSpPr>
            <a:spLocks/>
          </p:cNvSpPr>
          <p:nvPr/>
        </p:nvSpPr>
        <p:spPr bwMode="auto">
          <a:xfrm>
            <a:off x="1521885" y="1341438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Tā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en-US" altLang="zh-CN" sz="4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nǎr</a:t>
            </a:r>
            <a:r>
              <a:rPr lang="en-US" altLang="zh-CN" sz="4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  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</a:t>
            </a:r>
            <a:r>
              <a:rPr lang="zh-CN" altLang="en-US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   在    哪儿</a:t>
            </a:r>
            <a: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4078818" y="5589589"/>
            <a:ext cx="17267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/>
              <a:t>他在</a:t>
            </a:r>
            <a:r>
              <a:rPr lang="en-US" altLang="zh-CN" sz="4000" b="1"/>
              <a:t>…</a:t>
            </a:r>
          </a:p>
        </p:txBody>
      </p:sp>
      <p:pic>
        <p:nvPicPr>
          <p:cNvPr id="32773" name="Picture 8" descr="u=2761698967,4080691965&amp;fm=21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2584" y="2565401"/>
            <a:ext cx="6432549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6769101" y="5627689"/>
            <a:ext cx="17876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GB" altLang="zh-CN" sz="3200" b="1"/>
              <a:t>yī yuàn</a:t>
            </a:r>
            <a:r>
              <a:rPr lang="en-GB" altLang="zh-CN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538163" y="749300"/>
            <a:ext cx="6100762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70660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māo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⑤猫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0661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ɡǒu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⑥狗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70662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yīshenɡ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医生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70663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yǐzi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④椅子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70664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bàbɑ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①爸爸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70665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r>
              <a:rPr lang="en-US" altLang="zh-CN" sz="20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yīyuàn</a:t>
            </a:r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③医院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cxnSp>
        <p:nvCxnSpPr>
          <p:cNvPr id="7066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70667" name="组合 33"/>
          <p:cNvGrpSpPr>
            <a:grpSpLocks/>
          </p:cNvGrpSpPr>
          <p:nvPr/>
        </p:nvGrpSpPr>
        <p:grpSpPr bwMode="auto">
          <a:xfrm>
            <a:off x="1347788" y="1722438"/>
            <a:ext cx="2168525" cy="1387475"/>
            <a:chOff x="1347352" y="1722438"/>
            <a:chExt cx="2169166" cy="1387475"/>
          </a:xfrm>
        </p:grpSpPr>
        <p:pic>
          <p:nvPicPr>
            <p:cNvPr id="9" name="Picture 4" descr="C:\Documents and Settings\Administrator.CAOFAN\桌面\hsk一级\2课\2-04三-前图46358923（20）.jpg"/>
            <p:cNvPicPr preferRelativeResize="0">
              <a:picLocks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356880" y="1741488"/>
              <a:ext cx="2159638" cy="136842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0692" name="TextBox 27"/>
            <p:cNvSpPr txBox="1">
              <a:spLocks/>
            </p:cNvSpPr>
            <p:nvPr/>
          </p:nvSpPr>
          <p:spPr bwMode="auto">
            <a:xfrm>
              <a:off x="1347352" y="1722438"/>
              <a:ext cx="400050" cy="4619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A</a:t>
              </a:r>
              <a:endParaRPr lang="zh-CN" altLang="en-US" sz="2400" b="1"/>
            </a:p>
          </p:txBody>
        </p:sp>
      </p:grpSp>
      <p:grpSp>
        <p:nvGrpSpPr>
          <p:cNvPr id="70668" name="组合 35"/>
          <p:cNvGrpSpPr>
            <a:grpSpLocks/>
          </p:cNvGrpSpPr>
          <p:nvPr/>
        </p:nvGrpSpPr>
        <p:grpSpPr bwMode="auto">
          <a:xfrm>
            <a:off x="4519613" y="1703388"/>
            <a:ext cx="2184400" cy="1387475"/>
            <a:chOff x="4519286" y="1703388"/>
            <a:chExt cx="2184932" cy="1387475"/>
          </a:xfrm>
        </p:grpSpPr>
        <p:pic>
          <p:nvPicPr>
            <p:cNvPr id="14" name="Picture 8" descr="C:\Documents and Settings\Administrator.CAOFAN\桌面\hsk一级\2课\2-08零-前图48346217（20）.jpg"/>
            <p:cNvPicPr preferRelativeResize="0">
              <a:picLocks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544692" y="1722438"/>
              <a:ext cx="2159526" cy="136842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0690" name="TextBox 30"/>
            <p:cNvSpPr txBox="1">
              <a:spLocks/>
            </p:cNvSpPr>
            <p:nvPr/>
          </p:nvSpPr>
          <p:spPr bwMode="auto">
            <a:xfrm>
              <a:off x="4519286" y="1703388"/>
              <a:ext cx="398462" cy="4619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D</a:t>
              </a:r>
              <a:endParaRPr lang="zh-CN" altLang="en-US" sz="2400" b="1"/>
            </a:p>
          </p:txBody>
        </p:sp>
      </p:grpSp>
      <p:grpSp>
        <p:nvGrpSpPr>
          <p:cNvPr id="70669" name="组合 36"/>
          <p:cNvGrpSpPr>
            <a:grpSpLocks/>
          </p:cNvGrpSpPr>
          <p:nvPr/>
        </p:nvGrpSpPr>
        <p:grpSpPr bwMode="auto">
          <a:xfrm>
            <a:off x="4589463" y="3451225"/>
            <a:ext cx="2176462" cy="1382713"/>
            <a:chOff x="4588700" y="3451225"/>
            <a:chExt cx="2176648" cy="1382713"/>
          </a:xfrm>
        </p:grpSpPr>
        <p:pic>
          <p:nvPicPr>
            <p:cNvPr id="15" name="Picture 9" descr="C:\Documents and Settings\Administrator.CAOFAN\桌面\hsk一级\2课\2-09菜-前图22657124（20）.jpg"/>
            <p:cNvPicPr preferRelativeResize="0">
              <a:picLocks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604576" y="3465513"/>
              <a:ext cx="2160772" cy="136842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0688" name="TextBox 31"/>
            <p:cNvSpPr txBox="1">
              <a:spLocks/>
            </p:cNvSpPr>
            <p:nvPr/>
          </p:nvSpPr>
          <p:spPr bwMode="auto">
            <a:xfrm>
              <a:off x="4588700" y="3451225"/>
              <a:ext cx="398462" cy="4619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E</a:t>
              </a:r>
              <a:endParaRPr lang="zh-CN" altLang="en-US" sz="2400" b="1"/>
            </a:p>
          </p:txBody>
        </p:sp>
      </p:grpSp>
      <p:grpSp>
        <p:nvGrpSpPr>
          <p:cNvPr id="70670" name="组合 41"/>
          <p:cNvGrpSpPr>
            <a:grpSpLocks/>
          </p:cNvGrpSpPr>
          <p:nvPr/>
        </p:nvGrpSpPr>
        <p:grpSpPr bwMode="auto">
          <a:xfrm>
            <a:off x="4597400" y="5187950"/>
            <a:ext cx="2176463" cy="1381125"/>
            <a:chOff x="4598007" y="5187950"/>
            <a:chExt cx="2176266" cy="1381125"/>
          </a:xfrm>
        </p:grpSpPr>
        <p:pic>
          <p:nvPicPr>
            <p:cNvPr id="13" name="Picture 7" descr="C:\Documents and Settings\Administrator.CAOFAN\桌面\hsk一级\2课\2-07羊-前图7629013（20）.jpg"/>
            <p:cNvPicPr preferRelativeResize="0">
              <a:picLocks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4613881" y="5202238"/>
              <a:ext cx="2160392" cy="1366837"/>
            </a:xfrm>
            <a:prstGeom prst="rect">
              <a:avLst/>
            </a:prstGeom>
            <a:ln w="38100" cap="sq">
              <a:solidFill>
                <a:schemeClr val="tx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0686" name="TextBox 32"/>
            <p:cNvSpPr txBox="1">
              <a:spLocks/>
            </p:cNvSpPr>
            <p:nvPr/>
          </p:nvSpPr>
          <p:spPr bwMode="auto">
            <a:xfrm>
              <a:off x="4598007" y="5187950"/>
              <a:ext cx="398462" cy="4619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F</a:t>
              </a:r>
              <a:endParaRPr lang="zh-CN" altLang="en-US" sz="2400" b="1"/>
            </a:p>
          </p:txBody>
        </p:sp>
      </p:grpSp>
      <p:sp>
        <p:nvSpPr>
          <p:cNvPr id="25" name="TextBox 27"/>
          <p:cNvSpPr txBox="1">
            <a:spLocks/>
          </p:cNvSpPr>
          <p:nvPr/>
        </p:nvSpPr>
        <p:spPr bwMode="auto">
          <a:xfrm>
            <a:off x="8855075" y="5332413"/>
            <a:ext cx="1541463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>
            <a:off x="8866188" y="6203950"/>
            <a:ext cx="40005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172575" y="3524250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9220200" y="1704975"/>
            <a:ext cx="1323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9224963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9139238" y="4427538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 C</a:t>
            </a:r>
            <a:endParaRPr lang="zh-CN" altLang="en-US" sz="2400" b="1"/>
          </a:p>
        </p:txBody>
      </p:sp>
      <p:grpSp>
        <p:nvGrpSpPr>
          <p:cNvPr id="70677" name="组合 39"/>
          <p:cNvGrpSpPr>
            <a:grpSpLocks/>
          </p:cNvGrpSpPr>
          <p:nvPr/>
        </p:nvGrpSpPr>
        <p:grpSpPr bwMode="auto">
          <a:xfrm>
            <a:off x="1290638" y="3455988"/>
            <a:ext cx="2171700" cy="1379537"/>
            <a:chOff x="1290638" y="3455988"/>
            <a:chExt cx="2171221" cy="1379003"/>
          </a:xfrm>
        </p:grpSpPr>
        <p:pic>
          <p:nvPicPr>
            <p:cNvPr id="70682" name="Picture 5" descr="C:\Documents and Settings\Administrator.CAOFAN\桌面\hsk一级\2课\2-05山-前图43956478（20）.jpg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888978" y="3459272"/>
              <a:ext cx="1482548" cy="1368425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  <p:sp>
          <p:nvSpPr>
            <p:cNvPr id="70683" name="TextBox 28"/>
            <p:cNvSpPr txBox="1">
              <a:spLocks/>
            </p:cNvSpPr>
            <p:nvPr/>
          </p:nvSpPr>
          <p:spPr bwMode="auto">
            <a:xfrm>
              <a:off x="1290638" y="3455988"/>
              <a:ext cx="400050" cy="4619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B</a:t>
              </a:r>
              <a:endParaRPr lang="zh-CN" altLang="en-US" sz="2400" b="1"/>
            </a:p>
          </p:txBody>
        </p:sp>
        <p:sp>
          <p:nvSpPr>
            <p:cNvPr id="32" name="矩形 31"/>
            <p:cNvSpPr/>
            <p:nvPr/>
          </p:nvSpPr>
          <p:spPr>
            <a:xfrm>
              <a:off x="1301748" y="3467096"/>
              <a:ext cx="2160111" cy="136789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  <p:grpSp>
        <p:nvGrpSpPr>
          <p:cNvPr id="70678" name="组合 40"/>
          <p:cNvGrpSpPr>
            <a:grpSpLocks/>
          </p:cNvGrpSpPr>
          <p:nvPr/>
        </p:nvGrpSpPr>
        <p:grpSpPr bwMode="auto">
          <a:xfrm>
            <a:off x="1347788" y="5207000"/>
            <a:ext cx="2159000" cy="1387475"/>
            <a:chOff x="1347352" y="5207000"/>
            <a:chExt cx="2160000" cy="1387475"/>
          </a:xfrm>
        </p:grpSpPr>
        <p:pic>
          <p:nvPicPr>
            <p:cNvPr id="70679" name="Picture 6" descr="C:\Documents and Settings\Administrator.CAOFAN\桌面\hsk一级\2课\2-06钟-微图mf829727（18）.jpg"/>
            <p:cNvPicPr preferRelativeResize="0"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963207" y="5226050"/>
              <a:ext cx="1260000" cy="1368425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  <p:sp>
          <p:nvSpPr>
            <p:cNvPr id="70680" name="TextBox 29"/>
            <p:cNvSpPr txBox="1">
              <a:spLocks/>
            </p:cNvSpPr>
            <p:nvPr/>
          </p:nvSpPr>
          <p:spPr bwMode="auto">
            <a:xfrm>
              <a:off x="1349157" y="5207000"/>
              <a:ext cx="400050" cy="4619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400" b="1"/>
                <a:t>C</a:t>
              </a:r>
              <a:endParaRPr lang="zh-CN" altLang="en-US" sz="2400" b="1"/>
            </a:p>
          </p:txBody>
        </p:sp>
        <p:sp>
          <p:nvSpPr>
            <p:cNvPr id="38" name="矩形 37"/>
            <p:cNvSpPr/>
            <p:nvPr/>
          </p:nvSpPr>
          <p:spPr>
            <a:xfrm>
              <a:off x="1347352" y="5213350"/>
              <a:ext cx="2160000" cy="136842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2"/>
          <p:cNvSpPr>
            <a:spLocks noChangeShapeType="1"/>
          </p:cNvSpPr>
          <p:nvPr/>
        </p:nvSpPr>
        <p:spPr bwMode="auto">
          <a:xfrm>
            <a:off x="1524000" y="1587500"/>
            <a:ext cx="0" cy="4597400"/>
          </a:xfrm>
          <a:prstGeom prst="line">
            <a:avLst/>
          </a:prstGeom>
          <a:noFill/>
          <a:ln w="38100" cap="rnd">
            <a:solidFill>
              <a:srgbClr val="FFCC00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1295400" y="1557338"/>
            <a:ext cx="0" cy="4597400"/>
          </a:xfrm>
          <a:prstGeom prst="line">
            <a:avLst/>
          </a:prstGeom>
          <a:noFill/>
          <a:ln w="38100" cap="rnd">
            <a:solidFill>
              <a:srgbClr val="FFCC00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3796" name="Picture 7" descr="91661ef7fc97310ebc98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34" y="552450"/>
            <a:ext cx="1426633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8"/>
          <p:cNvSpPr>
            <a:spLocks noChangeArrowheads="1"/>
          </p:cNvSpPr>
          <p:nvPr/>
        </p:nvSpPr>
        <p:spPr bwMode="auto">
          <a:xfrm>
            <a:off x="2159000" y="2924175"/>
            <a:ext cx="935566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A:  Nǐ    zài   nǎr </a:t>
            </a:r>
            <a:br>
              <a:rPr lang="en-US" altLang="zh-CN" sz="3600" b="1">
                <a:latin typeface="Franklin Gothic Book" pitchFamily="34" charset="0"/>
                <a:ea typeface="黑体" pitchFamily="49" charset="-122"/>
              </a:rPr>
            </a:b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     </a:t>
            </a:r>
            <a:r>
              <a:rPr lang="zh-CN" altLang="en-US" sz="3600" b="1">
                <a:latin typeface="Franklin Gothic Book" pitchFamily="34" charset="0"/>
                <a:ea typeface="黑体" pitchFamily="49" charset="-122"/>
              </a:rPr>
              <a:t>你     在   哪儿</a:t>
            </a: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? </a:t>
            </a:r>
            <a:r>
              <a:rPr lang="en-US" altLang="zh-CN" sz="3200" b="1">
                <a:latin typeface="Franklin Gothic Book" pitchFamily="34" charset="0"/>
                <a:ea typeface="黑体" pitchFamily="49" charset="-122"/>
              </a:rPr>
              <a:t>Where are you?</a:t>
            </a:r>
            <a:endParaRPr lang="zh-CN" altLang="en-US" sz="3200" b="1">
              <a:latin typeface="Franklin Gothic Book" pitchFamily="34" charset="0"/>
              <a:ea typeface="黑体" pitchFamily="49" charset="-122"/>
            </a:endParaRP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1968501" y="4292600"/>
            <a:ext cx="102235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zh-CN" altLang="en-US" sz="2400" b="1">
                <a:latin typeface="Book Antiqua" pitchFamily="18" charset="0"/>
                <a:ea typeface="楷体_GB2312"/>
                <a:cs typeface="楷体_GB2312"/>
              </a:rPr>
              <a:t> </a:t>
            </a: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B:  Wǒ zài</a:t>
            </a:r>
            <a:endParaRPr lang="zh-CN" altLang="en-US" sz="3600" b="1">
              <a:latin typeface="Franklin Gothic Book" pitchFamily="34" charset="0"/>
              <a:ea typeface="黑体" pitchFamily="49" charset="-122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zh-CN" altLang="en-US" sz="3600" b="1">
                <a:latin typeface="Franklin Gothic Book" pitchFamily="34" charset="0"/>
                <a:ea typeface="黑体" pitchFamily="49" charset="-122"/>
              </a:rPr>
              <a:t>      我   在</a:t>
            </a: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…</a:t>
            </a:r>
            <a:r>
              <a:rPr lang="zh-CN" altLang="en-US" sz="3600" b="1">
                <a:latin typeface="Franklin Gothic Book" pitchFamily="34" charset="0"/>
                <a:ea typeface="黑体" pitchFamily="49" charset="-122"/>
              </a:rPr>
              <a:t>。</a:t>
            </a:r>
            <a:r>
              <a:rPr lang="en-US" altLang="zh-CN" sz="3600" b="1">
                <a:latin typeface="Franklin Gothic Book" pitchFamily="34" charset="0"/>
                <a:ea typeface="黑体" pitchFamily="49" charset="-122"/>
              </a:rPr>
              <a:t>I am at/in/on…</a:t>
            </a:r>
          </a:p>
        </p:txBody>
      </p:sp>
      <p:sp>
        <p:nvSpPr>
          <p:cNvPr id="33799" name="Text Box 15"/>
          <p:cNvSpPr txBox="1">
            <a:spLocks noChangeArrowheads="1"/>
          </p:cNvSpPr>
          <p:nvPr/>
        </p:nvSpPr>
        <p:spPr bwMode="auto">
          <a:xfrm>
            <a:off x="2927351" y="563563"/>
            <a:ext cx="41737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en-US" altLang="zh-CN" sz="4000" b="1">
                <a:latin typeface="Franklin Gothic Book" pitchFamily="34" charset="0"/>
                <a:ea typeface="黑体" pitchFamily="49" charset="-122"/>
              </a:rPr>
              <a:t>Sentence Patterns</a:t>
            </a:r>
          </a:p>
        </p:txBody>
      </p:sp>
      <p:sp>
        <p:nvSpPr>
          <p:cNvPr id="33800" name="Rectangle 1"/>
          <p:cNvSpPr>
            <a:spLocks noChangeArrowheads="1"/>
          </p:cNvSpPr>
          <p:nvPr/>
        </p:nvSpPr>
        <p:spPr bwMode="auto">
          <a:xfrm>
            <a:off x="1775884" y="1482725"/>
            <a:ext cx="1017693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en-GB" altLang="zh-CN" sz="3600" b="1">
                <a:latin typeface="Franklin Gothic Book" pitchFamily="34" charset="0"/>
                <a:ea typeface="黑体" pitchFamily="49" charset="-122"/>
              </a:rPr>
              <a:t>Speak in pairs with the following</a:t>
            </a:r>
            <a:r>
              <a:rPr lang="en-GB" altLang="en-US" sz="3600" b="1">
                <a:latin typeface="Franklin Gothic Book" pitchFamily="34" charset="0"/>
                <a:ea typeface="黑体" pitchFamily="49" charset="-122"/>
              </a:rPr>
              <a:t>.</a:t>
            </a:r>
          </a:p>
        </p:txBody>
      </p:sp>
      <p:sp>
        <p:nvSpPr>
          <p:cNvPr id="1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88018" y="1842447"/>
            <a:ext cx="9137649" cy="4472627"/>
          </a:xfrm>
          <a:noFill/>
        </p:spPr>
      </p:pic>
      <p:sp>
        <p:nvSpPr>
          <p:cNvPr id="18436" name="Rectangle 1"/>
          <p:cNvSpPr>
            <a:spLocks noChangeArrowheads="1"/>
          </p:cNvSpPr>
          <p:nvPr/>
        </p:nvSpPr>
        <p:spPr bwMode="auto">
          <a:xfrm>
            <a:off x="3600452" y="477673"/>
            <a:ext cx="77766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zh-CN" sz="2400" dirty="0" err="1" smtClean="0">
                <a:solidFill>
                  <a:srgbClr val="FF0000"/>
                </a:solidFill>
              </a:rPr>
              <a:t>Tā</a:t>
            </a:r>
            <a:r>
              <a:rPr lang="en-GB" altLang="zh-CN" sz="2400" dirty="0" smtClean="0">
                <a:solidFill>
                  <a:srgbClr val="FF0000"/>
                </a:solidFill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z</a:t>
            </a:r>
            <a:r>
              <a:rPr lang="en-GB" altLang="zh-CN" sz="2400" dirty="0" err="1" smtClean="0">
                <a:solidFill>
                  <a:srgbClr val="FF0000"/>
                </a:solidFill>
              </a:rPr>
              <a:t>ài</a:t>
            </a:r>
            <a:r>
              <a:rPr lang="en-GB" altLang="zh-CN" sz="2400" dirty="0" smtClean="0"/>
              <a:t> </a:t>
            </a:r>
            <a:r>
              <a:rPr lang="en-US" sz="2400" dirty="0" err="1" smtClean="0"/>
              <a:t>huǒ</a:t>
            </a:r>
            <a:r>
              <a:rPr lang="en-US" sz="2400" dirty="0" smtClean="0"/>
              <a:t> </a:t>
            </a:r>
            <a:r>
              <a:rPr lang="en-US" sz="2400" dirty="0" err="1" smtClean="0"/>
              <a:t>chē</a:t>
            </a:r>
            <a:r>
              <a:rPr lang="en-US" sz="2400" b="1" dirty="0" smtClean="0"/>
              <a:t>   </a:t>
            </a:r>
            <a:r>
              <a:rPr lang="en-GB" altLang="zh-CN" sz="2400" dirty="0" smtClean="0"/>
              <a:t>  </a:t>
            </a:r>
            <a:br>
              <a:rPr lang="en-GB" altLang="zh-CN" sz="2400" dirty="0" smtClean="0"/>
            </a:br>
            <a:r>
              <a:rPr lang="zh-CN" altLang="en-US" sz="2400" dirty="0" smtClean="0"/>
              <a:t>他  </a:t>
            </a:r>
            <a:r>
              <a:rPr lang="zh-CN" altLang="en-US" sz="2400" dirty="0" smtClean="0">
                <a:solidFill>
                  <a:srgbClr val="FF0000"/>
                </a:solidFill>
              </a:rPr>
              <a:t>在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  火   车                     </a:t>
            </a:r>
            <a:endParaRPr lang="en-GB" altLang="en-US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684330" y="477673"/>
            <a:ext cx="47574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zh-CN" sz="2400" dirty="0" err="1" smtClean="0">
                <a:solidFill>
                  <a:srgbClr val="FF0000"/>
                </a:solidFill>
              </a:rPr>
              <a:t>shàng</a:t>
            </a:r>
            <a:r>
              <a:rPr lang="en-GB" altLang="zh-CN" sz="2400" dirty="0" smtClean="0">
                <a:solidFill>
                  <a:srgbClr val="FF0000"/>
                </a:solidFill>
              </a:rPr>
              <a:t> </a:t>
            </a:r>
            <a:r>
              <a:rPr lang="zh-CN" altLang="en-GB" sz="2400" dirty="0" smtClean="0">
                <a:solidFill>
                  <a:srgbClr val="FF0000"/>
                </a:solidFill>
              </a:rPr>
              <a:t>（</a:t>
            </a:r>
            <a:r>
              <a:rPr lang="en-GB" altLang="zh-CN" sz="24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400" dirty="0" smtClean="0">
                <a:solidFill>
                  <a:srgbClr val="FF0000"/>
                </a:solidFill>
              </a:rPr>
              <a:t>）</a:t>
            </a:r>
            <a:r>
              <a:rPr lang="zh-CN" altLang="en-US" sz="2400" dirty="0" smtClean="0">
                <a:solidFill>
                  <a:srgbClr val="FF0000"/>
                </a:solidFill>
              </a:rPr>
              <a:t>。</a:t>
            </a:r>
            <a:r>
              <a:rPr lang="en-GB" altLang="zh-CN" sz="2400" dirty="0" smtClean="0"/>
              <a:t/>
            </a:r>
            <a:br>
              <a:rPr lang="en-GB" altLang="zh-CN" sz="2400" dirty="0" smtClean="0"/>
            </a:br>
            <a:r>
              <a:rPr lang="zh-CN" altLang="en-US" sz="2400" dirty="0" smtClean="0">
                <a:solidFill>
                  <a:srgbClr val="FF0000"/>
                </a:solidFill>
              </a:rPr>
              <a:t>上          （面）。</a:t>
            </a:r>
            <a:r>
              <a:rPr lang="en-US" altLang="zh-CN" sz="2400" dirty="0" smtClean="0"/>
              <a:t>On the train.</a:t>
            </a:r>
            <a:endParaRPr lang="en-GB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0" y="475281"/>
            <a:ext cx="3600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Tā  </a:t>
            </a:r>
            <a:r>
              <a:rPr lang="zh-CN" altLang="en-US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</a:t>
            </a:r>
            <a:r>
              <a:rPr lang="en-US" altLang="zh-CN" sz="2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zài</a:t>
            </a:r>
            <a: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 </a:t>
            </a:r>
            <a:r>
              <a:rPr lang="en-US" altLang="zh-CN" sz="2400" dirty="0" err="1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nǎr</a:t>
            </a:r>
            <a: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  </a:t>
            </a:r>
            <a:b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  </a:t>
            </a:r>
            <a:r>
              <a:rPr lang="zh-CN" altLang="en-US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   在    哪儿</a:t>
            </a:r>
            <a: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24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2400" dirty="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69333" y="5954714"/>
            <a:ext cx="20970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3300"/>
                </a:solidFill>
              </a:rPr>
              <a:t>on</a:t>
            </a:r>
            <a:r>
              <a:rPr lang="en-US" altLang="zh-CN" sz="3200"/>
              <a:t> the box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007351" y="5881689"/>
            <a:ext cx="268855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3300"/>
                </a:solidFill>
              </a:rPr>
              <a:t>under</a:t>
            </a:r>
            <a:r>
              <a:rPr lang="en-US" altLang="zh-CN" sz="3200"/>
              <a:t> the box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157134" y="6024564"/>
            <a:ext cx="19607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3300"/>
                </a:solidFill>
              </a:rPr>
              <a:t>in</a:t>
            </a:r>
            <a:r>
              <a:rPr lang="en-US" altLang="zh-CN" sz="3200"/>
              <a:t> the box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8001" y="1981200"/>
            <a:ext cx="3359151" cy="2736850"/>
            <a:chOff x="204" y="663"/>
            <a:chExt cx="1587" cy="1724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04" y="663"/>
              <a:ext cx="1542" cy="1724"/>
              <a:chOff x="3334" y="2069"/>
              <a:chExt cx="1542" cy="1724"/>
            </a:xfrm>
          </p:grpSpPr>
          <p:sp>
            <p:nvSpPr>
              <p:cNvPr id="19497" name="Rectangle 7"/>
              <p:cNvSpPr>
                <a:spLocks noChangeArrowheads="1"/>
              </p:cNvSpPr>
              <p:nvPr/>
            </p:nvSpPr>
            <p:spPr bwMode="auto">
              <a:xfrm>
                <a:off x="3334" y="2704"/>
                <a:ext cx="1088" cy="108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 altLang="en-US"/>
              </a:p>
            </p:txBody>
          </p:sp>
          <p:sp>
            <p:nvSpPr>
              <p:cNvPr id="19498" name="Line 8"/>
              <p:cNvSpPr>
                <a:spLocks noChangeShapeType="1"/>
              </p:cNvSpPr>
              <p:nvPr/>
            </p:nvSpPr>
            <p:spPr bwMode="auto">
              <a:xfrm flipH="1">
                <a:off x="3334" y="2069"/>
                <a:ext cx="499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9" name="Line 9"/>
              <p:cNvSpPr>
                <a:spLocks noChangeShapeType="1"/>
              </p:cNvSpPr>
              <p:nvPr/>
            </p:nvSpPr>
            <p:spPr bwMode="auto">
              <a:xfrm flipH="1">
                <a:off x="4422" y="2069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0" name="Line 10"/>
              <p:cNvSpPr>
                <a:spLocks noChangeShapeType="1"/>
              </p:cNvSpPr>
              <p:nvPr/>
            </p:nvSpPr>
            <p:spPr bwMode="auto">
              <a:xfrm flipH="1" flipV="1">
                <a:off x="3833" y="2069"/>
                <a:ext cx="104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1" name="Line 11"/>
              <p:cNvSpPr>
                <a:spLocks noChangeShapeType="1"/>
              </p:cNvSpPr>
              <p:nvPr/>
            </p:nvSpPr>
            <p:spPr bwMode="auto">
              <a:xfrm flipH="1">
                <a:off x="4422" y="3158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2" name="Line 12"/>
              <p:cNvSpPr>
                <a:spLocks noChangeShapeType="1"/>
              </p:cNvSpPr>
              <p:nvPr/>
            </p:nvSpPr>
            <p:spPr bwMode="auto">
              <a:xfrm>
                <a:off x="4876" y="2069"/>
                <a:ext cx="0" cy="10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94" name="Line 13"/>
            <p:cNvSpPr>
              <a:spLocks noChangeShapeType="1"/>
            </p:cNvSpPr>
            <p:nvPr/>
          </p:nvSpPr>
          <p:spPr bwMode="auto">
            <a:xfrm>
              <a:off x="703" y="1752"/>
              <a:ext cx="1088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5" name="Line 14"/>
            <p:cNvSpPr>
              <a:spLocks noChangeShapeType="1"/>
            </p:cNvSpPr>
            <p:nvPr/>
          </p:nvSpPr>
          <p:spPr bwMode="auto">
            <a:xfrm flipH="1">
              <a:off x="204" y="1752"/>
              <a:ext cx="499" cy="63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6" name="Line 15"/>
            <p:cNvSpPr>
              <a:spLocks noChangeShapeType="1"/>
            </p:cNvSpPr>
            <p:nvPr/>
          </p:nvSpPr>
          <p:spPr bwMode="auto">
            <a:xfrm>
              <a:off x="703" y="663"/>
              <a:ext cx="0" cy="1089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9462" name="Picture 16" descr="it?u=3280116713,1893322777&amp;gp=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918" y="1628775"/>
            <a:ext cx="2495549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271434" y="2060575"/>
            <a:ext cx="3359151" cy="2736850"/>
            <a:chOff x="204" y="663"/>
            <a:chExt cx="1587" cy="1724"/>
          </a:xfrm>
        </p:grpSpPr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204" y="663"/>
              <a:ext cx="1542" cy="1724"/>
              <a:chOff x="3334" y="2069"/>
              <a:chExt cx="1542" cy="1724"/>
            </a:xfrm>
          </p:grpSpPr>
          <p:sp>
            <p:nvSpPr>
              <p:cNvPr id="19487" name="Rectangle 19"/>
              <p:cNvSpPr>
                <a:spLocks noChangeArrowheads="1"/>
              </p:cNvSpPr>
              <p:nvPr/>
            </p:nvSpPr>
            <p:spPr bwMode="auto">
              <a:xfrm>
                <a:off x="3334" y="2704"/>
                <a:ext cx="1088" cy="10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 altLang="en-US"/>
              </a:p>
            </p:txBody>
          </p:sp>
          <p:sp>
            <p:nvSpPr>
              <p:cNvPr id="19488" name="Line 20"/>
              <p:cNvSpPr>
                <a:spLocks noChangeShapeType="1"/>
              </p:cNvSpPr>
              <p:nvPr/>
            </p:nvSpPr>
            <p:spPr bwMode="auto">
              <a:xfrm flipH="1">
                <a:off x="3334" y="2069"/>
                <a:ext cx="499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9" name="Line 21"/>
              <p:cNvSpPr>
                <a:spLocks noChangeShapeType="1"/>
              </p:cNvSpPr>
              <p:nvPr/>
            </p:nvSpPr>
            <p:spPr bwMode="auto">
              <a:xfrm flipH="1">
                <a:off x="4422" y="2069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0" name="Line 22"/>
              <p:cNvSpPr>
                <a:spLocks noChangeShapeType="1"/>
              </p:cNvSpPr>
              <p:nvPr/>
            </p:nvSpPr>
            <p:spPr bwMode="auto">
              <a:xfrm flipH="1" flipV="1">
                <a:off x="3833" y="2069"/>
                <a:ext cx="104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1" name="Line 23"/>
              <p:cNvSpPr>
                <a:spLocks noChangeShapeType="1"/>
              </p:cNvSpPr>
              <p:nvPr/>
            </p:nvSpPr>
            <p:spPr bwMode="auto">
              <a:xfrm flipH="1">
                <a:off x="4422" y="3158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2" name="Line 24"/>
              <p:cNvSpPr>
                <a:spLocks noChangeShapeType="1"/>
              </p:cNvSpPr>
              <p:nvPr/>
            </p:nvSpPr>
            <p:spPr bwMode="auto">
              <a:xfrm>
                <a:off x="4876" y="2069"/>
                <a:ext cx="0" cy="10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84" name="Line 25"/>
            <p:cNvSpPr>
              <a:spLocks noChangeShapeType="1"/>
            </p:cNvSpPr>
            <p:nvPr/>
          </p:nvSpPr>
          <p:spPr bwMode="auto">
            <a:xfrm>
              <a:off x="703" y="1752"/>
              <a:ext cx="1088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5" name="Line 26"/>
            <p:cNvSpPr>
              <a:spLocks noChangeShapeType="1"/>
            </p:cNvSpPr>
            <p:nvPr/>
          </p:nvSpPr>
          <p:spPr bwMode="auto">
            <a:xfrm flipH="1">
              <a:off x="204" y="1752"/>
              <a:ext cx="499" cy="63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6" name="Line 27"/>
            <p:cNvSpPr>
              <a:spLocks noChangeShapeType="1"/>
            </p:cNvSpPr>
            <p:nvPr/>
          </p:nvSpPr>
          <p:spPr bwMode="auto">
            <a:xfrm>
              <a:off x="703" y="663"/>
              <a:ext cx="0" cy="1089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9464" name="Picture 28" descr="it?u=3280116713,1893322777&amp;gp=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56667" y="3357563"/>
            <a:ext cx="2495551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8208434" y="1628775"/>
            <a:ext cx="3359151" cy="3543300"/>
            <a:chOff x="3878" y="391"/>
            <a:chExt cx="1587" cy="2232"/>
          </a:xfrm>
        </p:grpSpPr>
        <p:pic>
          <p:nvPicPr>
            <p:cNvPr id="19471" name="Picture 30" descr="it?u=3280116713,1893322777&amp;gp=0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" y="1706"/>
              <a:ext cx="1179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3878" y="391"/>
              <a:ext cx="1587" cy="1724"/>
              <a:chOff x="204" y="663"/>
              <a:chExt cx="1587" cy="1724"/>
            </a:xfrm>
          </p:grpSpPr>
          <p:grpSp>
            <p:nvGrpSpPr>
              <p:cNvPr id="8" name="Group 32"/>
              <p:cNvGrpSpPr>
                <a:grpSpLocks/>
              </p:cNvGrpSpPr>
              <p:nvPr/>
            </p:nvGrpSpPr>
            <p:grpSpPr bwMode="auto">
              <a:xfrm>
                <a:off x="204" y="663"/>
                <a:ext cx="1542" cy="1724"/>
                <a:chOff x="3334" y="2069"/>
                <a:chExt cx="1542" cy="1724"/>
              </a:xfrm>
            </p:grpSpPr>
            <p:sp>
              <p:nvSpPr>
                <p:cNvPr id="19477" name="Rectangle 33"/>
                <p:cNvSpPr>
                  <a:spLocks noChangeArrowheads="1"/>
                </p:cNvSpPr>
                <p:nvPr/>
              </p:nvSpPr>
              <p:spPr bwMode="auto">
                <a:xfrm>
                  <a:off x="3334" y="2704"/>
                  <a:ext cx="1088" cy="1088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GB" altLang="en-US"/>
                </a:p>
              </p:txBody>
            </p:sp>
            <p:sp>
              <p:nvSpPr>
                <p:cNvPr id="19478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3334" y="2069"/>
                  <a:ext cx="499" cy="63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79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4422" y="2069"/>
                  <a:ext cx="454" cy="63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0" name="Line 36"/>
                <p:cNvSpPr>
                  <a:spLocks noChangeShapeType="1"/>
                </p:cNvSpPr>
                <p:nvPr/>
              </p:nvSpPr>
              <p:spPr bwMode="auto">
                <a:xfrm flipH="1" flipV="1">
                  <a:off x="3833" y="2069"/>
                  <a:ext cx="104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1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422" y="3158"/>
                  <a:ext cx="454" cy="63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2" name="Line 38"/>
                <p:cNvSpPr>
                  <a:spLocks noChangeShapeType="1"/>
                </p:cNvSpPr>
                <p:nvPr/>
              </p:nvSpPr>
              <p:spPr bwMode="auto">
                <a:xfrm>
                  <a:off x="4876" y="2069"/>
                  <a:ext cx="0" cy="108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9474" name="Line 39"/>
              <p:cNvSpPr>
                <a:spLocks noChangeShapeType="1"/>
              </p:cNvSpPr>
              <p:nvPr/>
            </p:nvSpPr>
            <p:spPr bwMode="auto">
              <a:xfrm>
                <a:off x="703" y="1752"/>
                <a:ext cx="1088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5" name="Line 40"/>
              <p:cNvSpPr>
                <a:spLocks noChangeShapeType="1"/>
              </p:cNvSpPr>
              <p:nvPr/>
            </p:nvSpPr>
            <p:spPr bwMode="auto">
              <a:xfrm flipH="1">
                <a:off x="204" y="1752"/>
                <a:ext cx="499" cy="635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6" name="Line 41"/>
              <p:cNvSpPr>
                <a:spLocks noChangeShapeType="1"/>
              </p:cNvSpPr>
              <p:nvPr/>
            </p:nvSpPr>
            <p:spPr bwMode="auto">
              <a:xfrm>
                <a:off x="703" y="663"/>
                <a:ext cx="0" cy="1089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9466" name="Text Box 42"/>
          <p:cNvSpPr txBox="1">
            <a:spLocks noChangeArrowheads="1"/>
          </p:cNvSpPr>
          <p:nvPr/>
        </p:nvSpPr>
        <p:spPr bwMode="auto">
          <a:xfrm>
            <a:off x="1583267" y="333375"/>
            <a:ext cx="55194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-Where is the soccer ball?</a:t>
            </a:r>
          </a:p>
        </p:txBody>
      </p:sp>
      <p:sp>
        <p:nvSpPr>
          <p:cNvPr id="19467" name="Rectangle 43"/>
          <p:cNvSpPr>
            <a:spLocks noChangeArrowheads="1"/>
          </p:cNvSpPr>
          <p:nvPr/>
        </p:nvSpPr>
        <p:spPr bwMode="auto">
          <a:xfrm>
            <a:off x="1583267" y="908050"/>
            <a:ext cx="32797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-It’s </a:t>
            </a:r>
            <a:r>
              <a:rPr lang="en-US" altLang="zh-CN" sz="3600">
                <a:solidFill>
                  <a:srgbClr val="FF3300"/>
                </a:solidFill>
              </a:rPr>
              <a:t>…</a:t>
            </a:r>
            <a:r>
              <a:rPr lang="en-US" altLang="zh-CN" sz="3600"/>
              <a:t> the box.</a:t>
            </a:r>
          </a:p>
        </p:txBody>
      </p:sp>
      <p:sp>
        <p:nvSpPr>
          <p:cNvPr id="19468" name="Text Box 2"/>
          <p:cNvSpPr txBox="1">
            <a:spLocks noChangeArrowheads="1"/>
          </p:cNvSpPr>
          <p:nvPr/>
        </p:nvSpPr>
        <p:spPr bwMode="auto">
          <a:xfrm>
            <a:off x="99484" y="4841875"/>
            <a:ext cx="28039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</a:rPr>
              <a:t>shàng</a:t>
            </a:r>
            <a:r>
              <a:rPr lang="zh-CN" altLang="en-US" sz="2800" b="1" dirty="0">
                <a:solidFill>
                  <a:srgbClr val="FF0000"/>
                </a:solidFill>
              </a:rPr>
              <a:t>（</a:t>
            </a:r>
            <a:r>
              <a:rPr lang="en-US" altLang="zh-CN" sz="2800" b="1" dirty="0" err="1">
                <a:solidFill>
                  <a:srgbClr val="FF0000"/>
                </a:solidFill>
              </a:rPr>
              <a:t>miàn</a:t>
            </a:r>
            <a:r>
              <a:rPr lang="zh-CN" altLang="en-US" sz="2800" b="1" dirty="0">
                <a:solidFill>
                  <a:srgbClr val="FF0000"/>
                </a:solidFill>
              </a:rPr>
              <a:t>）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r>
              <a:rPr lang="zh-CN" altLang="en-US" sz="2800" b="1" dirty="0">
                <a:solidFill>
                  <a:srgbClr val="FF0000"/>
                </a:solidFill>
              </a:rPr>
              <a:t> 上      （面）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9469" name="Text Box 2"/>
          <p:cNvSpPr txBox="1">
            <a:spLocks noChangeArrowheads="1"/>
          </p:cNvSpPr>
          <p:nvPr/>
        </p:nvSpPr>
        <p:spPr bwMode="auto">
          <a:xfrm>
            <a:off x="4076700" y="4735513"/>
            <a:ext cx="23070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altLang="zh-CN" sz="3200" b="1" dirty="0" err="1">
                <a:solidFill>
                  <a:srgbClr val="FF3300"/>
                </a:solidFill>
              </a:rPr>
              <a:t>lǐ</a:t>
            </a:r>
            <a:r>
              <a:rPr lang="en-GB" altLang="zh-CN" sz="3200" b="1" dirty="0">
                <a:solidFill>
                  <a:srgbClr val="FF3300"/>
                </a:solidFill>
              </a:rPr>
              <a:t> </a:t>
            </a:r>
            <a:r>
              <a:rPr lang="zh-CN" altLang="en-GB" sz="3200" b="1" dirty="0">
                <a:solidFill>
                  <a:srgbClr val="FF3300"/>
                </a:solidFill>
              </a:rPr>
              <a:t>（</a:t>
            </a:r>
            <a:r>
              <a:rPr lang="en-GB" altLang="zh-CN" sz="3200" b="1" dirty="0" err="1">
                <a:solidFill>
                  <a:srgbClr val="FF3300"/>
                </a:solidFill>
              </a:rPr>
              <a:t>miàn</a:t>
            </a:r>
            <a:r>
              <a:rPr lang="zh-CN" altLang="en-GB" sz="3200" b="1" dirty="0">
                <a:solidFill>
                  <a:srgbClr val="FF3300"/>
                </a:solidFill>
              </a:rPr>
              <a:t>）</a:t>
            </a:r>
            <a:endParaRPr lang="en-US" altLang="zh-CN" sz="3200" b="1" dirty="0">
              <a:solidFill>
                <a:srgbClr val="FF3300"/>
              </a:solidFill>
            </a:endParaRPr>
          </a:p>
          <a:p>
            <a:r>
              <a:rPr lang="zh-CN" altLang="en-US" sz="3200" b="1" dirty="0">
                <a:solidFill>
                  <a:srgbClr val="FF3300"/>
                </a:solidFill>
              </a:rPr>
              <a:t>里（面）</a:t>
            </a:r>
            <a:endParaRPr lang="en-US" altLang="zh-CN" sz="3200" b="1" dirty="0"/>
          </a:p>
        </p:txBody>
      </p:sp>
      <p:sp>
        <p:nvSpPr>
          <p:cNvPr id="19470" name="Rectangle 1"/>
          <p:cNvSpPr>
            <a:spLocks noChangeArrowheads="1"/>
          </p:cNvSpPr>
          <p:nvPr/>
        </p:nvSpPr>
        <p:spPr bwMode="auto">
          <a:xfrm>
            <a:off x="8161867" y="4894264"/>
            <a:ext cx="22445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zh-CN" sz="2800" b="1">
                <a:solidFill>
                  <a:srgbClr val="FF0000"/>
                </a:solidFill>
              </a:rPr>
              <a:t>xià</a:t>
            </a:r>
            <a:r>
              <a:rPr lang="zh-CN" altLang="en-GB" sz="2800" b="1">
                <a:solidFill>
                  <a:srgbClr val="FF0000"/>
                </a:solidFill>
              </a:rPr>
              <a:t>（</a:t>
            </a:r>
            <a:r>
              <a:rPr lang="en-GB" altLang="zh-CN" sz="2800" b="1">
                <a:solidFill>
                  <a:srgbClr val="FF0000"/>
                </a:solidFill>
              </a:rPr>
              <a:t>miàn</a:t>
            </a:r>
            <a:r>
              <a:rPr lang="zh-CN" altLang="en-GB" sz="2800" b="1">
                <a:solidFill>
                  <a:srgbClr val="FF0000"/>
                </a:solidFill>
              </a:rPr>
              <a:t>）</a:t>
            </a:r>
            <a:endParaRPr lang="en-US" altLang="zh-CN" sz="2800" b="1">
              <a:solidFill>
                <a:srgbClr val="FF0000"/>
              </a:solidFill>
            </a:endParaRPr>
          </a:p>
          <a:p>
            <a:r>
              <a:rPr lang="zh-CN" altLang="en-US" sz="2800" b="1">
                <a:solidFill>
                  <a:srgbClr val="FF0000"/>
                </a:solidFill>
              </a:rPr>
              <a:t>下   （面）</a:t>
            </a:r>
            <a:endParaRPr lang="en-GB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73552" y="2709864"/>
            <a:ext cx="2976033" cy="1844675"/>
            <a:chOff x="204" y="663"/>
            <a:chExt cx="1587" cy="172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04" y="663"/>
              <a:ext cx="1542" cy="1724"/>
              <a:chOff x="3334" y="2069"/>
              <a:chExt cx="1542" cy="1724"/>
            </a:xfrm>
          </p:grpSpPr>
          <p:sp>
            <p:nvSpPr>
              <p:cNvPr id="20492" name="Rectangle 4"/>
              <p:cNvSpPr>
                <a:spLocks noChangeArrowheads="1"/>
              </p:cNvSpPr>
              <p:nvPr/>
            </p:nvSpPr>
            <p:spPr bwMode="auto">
              <a:xfrm>
                <a:off x="3334" y="2704"/>
                <a:ext cx="1088" cy="108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 altLang="en-US"/>
              </a:p>
            </p:txBody>
          </p:sp>
          <p:sp>
            <p:nvSpPr>
              <p:cNvPr id="20493" name="Line 5"/>
              <p:cNvSpPr>
                <a:spLocks noChangeShapeType="1"/>
              </p:cNvSpPr>
              <p:nvPr/>
            </p:nvSpPr>
            <p:spPr bwMode="auto">
              <a:xfrm flipH="1">
                <a:off x="3334" y="2069"/>
                <a:ext cx="499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4" name="Line 6"/>
              <p:cNvSpPr>
                <a:spLocks noChangeShapeType="1"/>
              </p:cNvSpPr>
              <p:nvPr/>
            </p:nvSpPr>
            <p:spPr bwMode="auto">
              <a:xfrm flipH="1">
                <a:off x="4422" y="2069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5" name="Line 7"/>
              <p:cNvSpPr>
                <a:spLocks noChangeShapeType="1"/>
              </p:cNvSpPr>
              <p:nvPr/>
            </p:nvSpPr>
            <p:spPr bwMode="auto">
              <a:xfrm flipH="1" flipV="1">
                <a:off x="3833" y="2069"/>
                <a:ext cx="104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6" name="Line 8"/>
              <p:cNvSpPr>
                <a:spLocks noChangeShapeType="1"/>
              </p:cNvSpPr>
              <p:nvPr/>
            </p:nvSpPr>
            <p:spPr bwMode="auto">
              <a:xfrm flipH="1">
                <a:off x="4422" y="3158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7" name="Line 9"/>
              <p:cNvSpPr>
                <a:spLocks noChangeShapeType="1"/>
              </p:cNvSpPr>
              <p:nvPr/>
            </p:nvSpPr>
            <p:spPr bwMode="auto">
              <a:xfrm>
                <a:off x="4876" y="2069"/>
                <a:ext cx="0" cy="10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0489" name="Line 10"/>
            <p:cNvSpPr>
              <a:spLocks noChangeShapeType="1"/>
            </p:cNvSpPr>
            <p:nvPr/>
          </p:nvSpPr>
          <p:spPr bwMode="auto">
            <a:xfrm>
              <a:off x="703" y="1752"/>
              <a:ext cx="1088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0" name="Line 11"/>
            <p:cNvSpPr>
              <a:spLocks noChangeShapeType="1"/>
            </p:cNvSpPr>
            <p:nvPr/>
          </p:nvSpPr>
          <p:spPr bwMode="auto">
            <a:xfrm flipH="1">
              <a:off x="204" y="1752"/>
              <a:ext cx="499" cy="63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1" name="Line 12"/>
            <p:cNvSpPr>
              <a:spLocks noChangeShapeType="1"/>
            </p:cNvSpPr>
            <p:nvPr/>
          </p:nvSpPr>
          <p:spPr bwMode="auto">
            <a:xfrm>
              <a:off x="703" y="663"/>
              <a:ext cx="0" cy="1089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0483" name="Picture 13" descr="it?u=3280116713,1893322777&amp;gp=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8318" y="3933825"/>
            <a:ext cx="2495549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14"/>
          <p:cNvSpPr txBox="1">
            <a:spLocks noChangeArrowheads="1"/>
          </p:cNvSpPr>
          <p:nvPr/>
        </p:nvSpPr>
        <p:spPr bwMode="auto">
          <a:xfrm>
            <a:off x="2544233" y="692150"/>
            <a:ext cx="55194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-Where is the soccer ball?</a:t>
            </a:r>
          </a:p>
        </p:txBody>
      </p:sp>
      <p:sp>
        <p:nvSpPr>
          <p:cNvPr id="20485" name="Rectangle 15"/>
          <p:cNvSpPr>
            <a:spLocks noChangeArrowheads="1"/>
          </p:cNvSpPr>
          <p:nvPr/>
        </p:nvSpPr>
        <p:spPr bwMode="auto">
          <a:xfrm>
            <a:off x="2544233" y="1195388"/>
            <a:ext cx="51264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-It’s _________ the box.</a:t>
            </a:r>
          </a:p>
        </p:txBody>
      </p:sp>
      <p:sp>
        <p:nvSpPr>
          <p:cNvPr id="20486" name="Rectangle 16"/>
          <p:cNvSpPr>
            <a:spLocks noChangeArrowheads="1"/>
          </p:cNvSpPr>
          <p:nvPr/>
        </p:nvSpPr>
        <p:spPr bwMode="auto">
          <a:xfrm>
            <a:off x="3600451" y="1196975"/>
            <a:ext cx="21082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</a:rPr>
              <a:t>in front of</a:t>
            </a:r>
          </a:p>
        </p:txBody>
      </p:sp>
      <p:sp>
        <p:nvSpPr>
          <p:cNvPr id="20487" name="Rectangle 1"/>
          <p:cNvSpPr>
            <a:spLocks noChangeArrowheads="1"/>
          </p:cNvSpPr>
          <p:nvPr/>
        </p:nvSpPr>
        <p:spPr bwMode="auto">
          <a:xfrm>
            <a:off x="3289301" y="1852613"/>
            <a:ext cx="47965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前（面） </a:t>
            </a:r>
            <a:r>
              <a:rPr lang="en-GB" altLang="zh-CN" sz="3200" b="1">
                <a:solidFill>
                  <a:srgbClr val="FF0000"/>
                </a:solidFill>
              </a:rPr>
              <a:t>qián</a:t>
            </a:r>
            <a:r>
              <a:rPr lang="zh-CN" altLang="en-US" sz="3200" b="1">
                <a:solidFill>
                  <a:srgbClr val="FF0000"/>
                </a:solidFill>
              </a:rPr>
              <a:t> （</a:t>
            </a:r>
            <a:r>
              <a:rPr lang="en-GB" altLang="zh-CN" sz="3200" b="1">
                <a:solidFill>
                  <a:srgbClr val="FF0000"/>
                </a:solidFill>
              </a:rPr>
              <a:t>miàn</a:t>
            </a:r>
            <a:r>
              <a:rPr lang="zh-CN" altLang="en-US" sz="3200" b="1">
                <a:solidFill>
                  <a:srgbClr val="FF0000"/>
                </a:solidFill>
              </a:rPr>
              <a:t>） </a:t>
            </a:r>
            <a:endParaRPr lang="en-GB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t?u=3280116713,1893322777&amp;gp=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2401" y="2492375"/>
            <a:ext cx="2495551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59300" y="2349500"/>
            <a:ext cx="3359151" cy="2736850"/>
            <a:chOff x="204" y="663"/>
            <a:chExt cx="1587" cy="172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04" y="663"/>
              <a:ext cx="1542" cy="1724"/>
              <a:chOff x="3334" y="2069"/>
              <a:chExt cx="1542" cy="1724"/>
            </a:xfrm>
          </p:grpSpPr>
          <p:sp>
            <p:nvSpPr>
              <p:cNvPr id="21516" name="Rectangle 5"/>
              <p:cNvSpPr>
                <a:spLocks noChangeArrowheads="1"/>
              </p:cNvSpPr>
              <p:nvPr/>
            </p:nvSpPr>
            <p:spPr bwMode="auto">
              <a:xfrm>
                <a:off x="3334" y="2704"/>
                <a:ext cx="1088" cy="1088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 altLang="en-US"/>
              </a:p>
            </p:txBody>
          </p:sp>
          <p:sp>
            <p:nvSpPr>
              <p:cNvPr id="21517" name="Line 6"/>
              <p:cNvSpPr>
                <a:spLocks noChangeShapeType="1"/>
              </p:cNvSpPr>
              <p:nvPr/>
            </p:nvSpPr>
            <p:spPr bwMode="auto">
              <a:xfrm flipH="1">
                <a:off x="3334" y="2069"/>
                <a:ext cx="499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18" name="Line 7"/>
              <p:cNvSpPr>
                <a:spLocks noChangeShapeType="1"/>
              </p:cNvSpPr>
              <p:nvPr/>
            </p:nvSpPr>
            <p:spPr bwMode="auto">
              <a:xfrm flipH="1">
                <a:off x="4422" y="2069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19" name="Line 8"/>
              <p:cNvSpPr>
                <a:spLocks noChangeShapeType="1"/>
              </p:cNvSpPr>
              <p:nvPr/>
            </p:nvSpPr>
            <p:spPr bwMode="auto">
              <a:xfrm flipH="1" flipV="1">
                <a:off x="3833" y="2069"/>
                <a:ext cx="104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0" name="Line 9"/>
              <p:cNvSpPr>
                <a:spLocks noChangeShapeType="1"/>
              </p:cNvSpPr>
              <p:nvPr/>
            </p:nvSpPr>
            <p:spPr bwMode="auto">
              <a:xfrm flipH="1">
                <a:off x="4422" y="3158"/>
                <a:ext cx="454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1" name="Line 10"/>
              <p:cNvSpPr>
                <a:spLocks noChangeShapeType="1"/>
              </p:cNvSpPr>
              <p:nvPr/>
            </p:nvSpPr>
            <p:spPr bwMode="auto">
              <a:xfrm>
                <a:off x="4876" y="2069"/>
                <a:ext cx="0" cy="10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13" name="Line 11"/>
            <p:cNvSpPr>
              <a:spLocks noChangeShapeType="1"/>
            </p:cNvSpPr>
            <p:nvPr/>
          </p:nvSpPr>
          <p:spPr bwMode="auto">
            <a:xfrm>
              <a:off x="703" y="1752"/>
              <a:ext cx="1088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4" name="Line 12"/>
            <p:cNvSpPr>
              <a:spLocks noChangeShapeType="1"/>
            </p:cNvSpPr>
            <p:nvPr/>
          </p:nvSpPr>
          <p:spPr bwMode="auto">
            <a:xfrm flipH="1">
              <a:off x="204" y="1752"/>
              <a:ext cx="499" cy="63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5" name="Line 13"/>
            <p:cNvSpPr>
              <a:spLocks noChangeShapeType="1"/>
            </p:cNvSpPr>
            <p:nvPr/>
          </p:nvSpPr>
          <p:spPr bwMode="auto">
            <a:xfrm>
              <a:off x="703" y="663"/>
              <a:ext cx="0" cy="1089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1508" name="Text Box 14"/>
          <p:cNvSpPr txBox="1">
            <a:spLocks noChangeArrowheads="1"/>
          </p:cNvSpPr>
          <p:nvPr/>
        </p:nvSpPr>
        <p:spPr bwMode="auto">
          <a:xfrm>
            <a:off x="2544233" y="692150"/>
            <a:ext cx="55194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-Where is the soccer ball?</a:t>
            </a:r>
          </a:p>
        </p:txBody>
      </p:sp>
      <p:sp>
        <p:nvSpPr>
          <p:cNvPr id="21509" name="Rectangle 15"/>
          <p:cNvSpPr>
            <a:spLocks noChangeArrowheads="1"/>
          </p:cNvSpPr>
          <p:nvPr/>
        </p:nvSpPr>
        <p:spPr bwMode="auto">
          <a:xfrm>
            <a:off x="2544233" y="1195388"/>
            <a:ext cx="48699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/>
              <a:t>-It’s ________ the box.</a:t>
            </a:r>
          </a:p>
        </p:txBody>
      </p:sp>
      <p:sp>
        <p:nvSpPr>
          <p:cNvPr id="21510" name="Rectangle 16"/>
          <p:cNvSpPr>
            <a:spLocks noChangeArrowheads="1"/>
          </p:cNvSpPr>
          <p:nvPr/>
        </p:nvSpPr>
        <p:spPr bwMode="auto">
          <a:xfrm>
            <a:off x="3983567" y="1196975"/>
            <a:ext cx="15696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</a:rPr>
              <a:t>behind</a:t>
            </a:r>
          </a:p>
        </p:txBody>
      </p:sp>
      <p:sp>
        <p:nvSpPr>
          <p:cNvPr id="21511" name="Rectangle 1"/>
          <p:cNvSpPr>
            <a:spLocks noChangeArrowheads="1"/>
          </p:cNvSpPr>
          <p:nvPr/>
        </p:nvSpPr>
        <p:spPr bwMode="auto">
          <a:xfrm>
            <a:off x="3742267" y="1800225"/>
            <a:ext cx="629073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后（面） </a:t>
            </a:r>
            <a:r>
              <a:rPr lang="en-GB" altLang="zh-CN" sz="3200" b="1">
                <a:solidFill>
                  <a:srgbClr val="FF0000"/>
                </a:solidFill>
              </a:rPr>
              <a:t>hòu</a:t>
            </a:r>
            <a:r>
              <a:rPr lang="zh-CN" altLang="en-US" sz="3200" b="1">
                <a:solidFill>
                  <a:srgbClr val="FF0000"/>
                </a:solidFill>
              </a:rPr>
              <a:t> （</a:t>
            </a:r>
            <a:r>
              <a:rPr lang="en-GB" altLang="zh-CN" sz="3200" b="1">
                <a:solidFill>
                  <a:srgbClr val="FF0000"/>
                </a:solidFill>
              </a:rPr>
              <a:t>miàn</a:t>
            </a:r>
            <a:r>
              <a:rPr lang="zh-CN" altLang="en-US" sz="3200" b="1">
                <a:solidFill>
                  <a:srgbClr val="FF0000"/>
                </a:solidFill>
              </a:rPr>
              <a:t>） </a:t>
            </a:r>
            <a:endParaRPr lang="en-GB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/>
        </p:nvSpPr>
        <p:spPr>
          <a:xfrm>
            <a:off x="3572142" y="1300163"/>
            <a:ext cx="5618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…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shàng</a:t>
            </a:r>
            <a:r>
              <a:rPr lang="zh-CN" alt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上面   </a:t>
            </a:r>
            <a:r>
              <a:rPr lang="en-US" altLang="zh-CN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on</a:t>
            </a:r>
            <a:endParaRPr lang="en-US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xià</a:t>
            </a:r>
            <a:r>
              <a:rPr lang="zh-CN" alt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下面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under</a:t>
            </a:r>
          </a:p>
          <a:p>
            <a:pPr algn="just">
              <a:spcAft>
                <a:spcPts val="0"/>
              </a:spcAft>
            </a:pPr>
            <a:r>
              <a:rPr lang="en-US" sz="32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lǐ</a:t>
            </a:r>
            <a:r>
              <a:rPr lang="zh-CN" alt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32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miàn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里面  </a:t>
            </a:r>
            <a:r>
              <a:rPr lang="en-US" altLang="zh-CN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endParaRPr lang="en-US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sz="32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qiánmiàn</a:t>
            </a:r>
            <a:endParaRPr lang="en-US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zh-CN" alt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前面   </a:t>
            </a:r>
            <a:r>
              <a:rPr lang="en-US" altLang="zh-CN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 front of</a:t>
            </a:r>
            <a:endParaRPr lang="en-US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32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zài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</a:t>
            </a:r>
            <a:r>
              <a:rPr lang="en-US" sz="32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hòumiàn</a:t>
            </a:r>
            <a:endParaRPr lang="en-US" sz="32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3200" b="1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en-US" sz="32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…  </a:t>
            </a:r>
            <a:r>
              <a:rPr lang="zh-CN" altLang="en-US" sz="3200" b="1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后面    </a:t>
            </a:r>
            <a:r>
              <a:rPr lang="en-US" altLang="zh-CN" sz="3200" b="1" kern="1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behind</a:t>
            </a:r>
            <a:endParaRPr lang="en-GB" sz="3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912285" y="333376"/>
            <a:ext cx="10670116" cy="1470025"/>
          </a:xfrm>
        </p:spPr>
        <p:txBody>
          <a:bodyPr/>
          <a:lstStyle/>
          <a:p>
            <a:r>
              <a:rPr lang="en-GB" altLang="zh-CN" sz="5400" smtClean="0"/>
              <a:t>shū</a:t>
            </a:r>
            <a:br>
              <a:rPr lang="en-GB" altLang="zh-CN" sz="5400" smtClean="0"/>
            </a:br>
            <a:r>
              <a:rPr lang="zh-CN" altLang="en-US" sz="5400" smtClean="0"/>
              <a:t>书        </a:t>
            </a:r>
            <a:r>
              <a:rPr lang="zh-CN" altLang="en-GB" sz="5400" smtClean="0"/>
              <a:t>　</a:t>
            </a:r>
            <a:r>
              <a:rPr lang="zh-CN" altLang="en-US" sz="5400" smtClean="0"/>
              <a:t>　</a:t>
            </a:r>
            <a:endParaRPr lang="en-US" altLang="zh-CN" sz="4800" smtClean="0"/>
          </a:p>
        </p:txBody>
      </p:sp>
      <p:sp>
        <p:nvSpPr>
          <p:cNvPr id="22531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2532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253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434" y="1627188"/>
            <a:ext cx="3782484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5712884" y="2281238"/>
            <a:ext cx="3048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3200" b="1"/>
              <a:t>yī běn shū</a:t>
            </a:r>
          </a:p>
          <a:p>
            <a:r>
              <a:rPr lang="zh-CN" altLang="en-US" sz="3200" b="1"/>
              <a:t>一 本  书</a:t>
            </a:r>
          </a:p>
        </p:txBody>
      </p:sp>
      <p:pic>
        <p:nvPicPr>
          <p:cNvPr id="22535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801" y="4291014"/>
            <a:ext cx="3223684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5869518" y="5229226"/>
            <a:ext cx="425873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200" b="1"/>
              <a:t>li</a:t>
            </a:r>
            <a:r>
              <a:rPr lang="en-US" altLang="zh-CN" sz="3200" b="1"/>
              <a:t>ǎ</a:t>
            </a:r>
            <a:r>
              <a:rPr lang="en-US" altLang="en-US" sz="3200" b="1"/>
              <a:t>ng b</a:t>
            </a:r>
            <a:r>
              <a:rPr lang="en-US" altLang="zh-CN" sz="3200" b="1"/>
              <a:t>ě</a:t>
            </a:r>
            <a:r>
              <a:rPr lang="en-US" altLang="en-US" sz="3200" b="1"/>
              <a:t>n sh</a:t>
            </a:r>
            <a:r>
              <a:rPr lang="en-US" altLang="zh-CN" sz="3200" b="1"/>
              <a:t>ū</a:t>
            </a:r>
            <a:endParaRPr lang="en-GB" altLang="en-US" sz="3200" b="1"/>
          </a:p>
          <a:p>
            <a:r>
              <a:rPr lang="zh-CN" altLang="en-US" sz="3200" b="1"/>
              <a:t>两 </a:t>
            </a:r>
            <a:r>
              <a:rPr lang="en-US" altLang="zh-CN" sz="3200" b="1"/>
              <a:t>     </a:t>
            </a:r>
            <a:r>
              <a:rPr lang="zh-CN" altLang="en-US" sz="3200" b="1"/>
              <a:t>本 </a:t>
            </a:r>
            <a:r>
              <a:rPr lang="en-US" altLang="zh-CN" sz="3200" b="1"/>
              <a:t>  </a:t>
            </a:r>
            <a:r>
              <a:rPr lang="zh-CN" altLang="en-US" sz="3200" b="1"/>
              <a:t>书</a:t>
            </a:r>
            <a:endParaRPr lang="en-GB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912285" y="333376"/>
            <a:ext cx="10670116" cy="1470025"/>
          </a:xfrm>
        </p:spPr>
        <p:txBody>
          <a:bodyPr/>
          <a:lstStyle/>
          <a:p>
            <a:r>
              <a:rPr lang="en-GB" altLang="zh-CN" sz="5400" smtClean="0"/>
              <a:t>zhuōzi</a:t>
            </a:r>
            <a:br>
              <a:rPr lang="en-GB" altLang="zh-CN" sz="5400" smtClean="0"/>
            </a:br>
            <a:r>
              <a:rPr lang="zh-CN" altLang="en-US" sz="5400" smtClean="0"/>
              <a:t>桌子　</a:t>
            </a:r>
            <a:r>
              <a:rPr lang="en-GB" altLang="zh-CN" sz="5400" smtClean="0"/>
              <a:t> </a:t>
            </a:r>
            <a:r>
              <a:rPr lang="zh-CN" altLang="en-US" sz="5400" smtClean="0"/>
              <a:t>　</a:t>
            </a:r>
            <a:endParaRPr lang="en-US" altLang="zh-CN" sz="4800" smtClean="0"/>
          </a:p>
        </p:txBody>
      </p:sp>
      <p:sp>
        <p:nvSpPr>
          <p:cNvPr id="23555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3556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5575300" y="2132013"/>
            <a:ext cx="189372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3200" dirty="0"/>
              <a:t>desk</a:t>
            </a:r>
            <a:br>
              <a:rPr lang="en-GB" altLang="en-US" sz="3200" dirty="0"/>
            </a:br>
            <a:endParaRPr lang="en-GB" altLang="en-US" sz="3200" dirty="0"/>
          </a:p>
        </p:txBody>
      </p:sp>
      <p:pic>
        <p:nvPicPr>
          <p:cNvPr id="23558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4733" y="2995613"/>
            <a:ext cx="701040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>
          <a:xfrm>
            <a:off x="814917" y="2155826"/>
            <a:ext cx="9601200" cy="1273175"/>
          </a:xfrm>
        </p:spPr>
        <p:txBody>
          <a:bodyPr/>
          <a:lstStyle/>
          <a:p>
            <a:r>
              <a:rPr lang="en-GB" altLang="zh-CN" sz="3200" dirty="0" smtClean="0"/>
              <a:t>       </a:t>
            </a:r>
            <a:r>
              <a:rPr lang="en-GB" altLang="zh-CN" sz="3200" dirty="0" err="1" smtClean="0"/>
              <a:t>Shū</a:t>
            </a:r>
            <a:r>
              <a:rPr lang="en-GB" altLang="zh-CN" sz="3200" dirty="0" smtClean="0"/>
              <a:t>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zài</a:t>
            </a:r>
            <a:r>
              <a:rPr lang="en-GB" altLang="zh-CN" sz="2800" dirty="0" smtClean="0"/>
              <a:t>  </a:t>
            </a:r>
            <a:r>
              <a:rPr lang="en-GB" altLang="zh-CN" sz="2800" dirty="0" err="1" smtClean="0"/>
              <a:t>zhuōzi</a:t>
            </a:r>
            <a:r>
              <a:rPr lang="en-GB" altLang="zh-CN" sz="2800" dirty="0" smtClean="0"/>
              <a:t> 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shàng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zh-CN" altLang="en-GB" sz="2800" dirty="0" smtClean="0">
                <a:solidFill>
                  <a:srgbClr val="FF0000"/>
                </a:solidFill>
              </a:rPr>
              <a:t>（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800" dirty="0" smtClean="0">
                <a:solidFill>
                  <a:srgbClr val="FF0000"/>
                </a:solidFill>
              </a:rPr>
              <a:t>）</a:t>
            </a:r>
            <a:r>
              <a:rPr lang="zh-CN" altLang="en-US" sz="2800" dirty="0" smtClean="0">
                <a:solidFill>
                  <a:srgbClr val="FF0000"/>
                </a:solidFill>
              </a:rPr>
              <a:t>。</a:t>
            </a:r>
            <a:r>
              <a:rPr lang="en-GB" altLang="zh-CN" sz="2800" dirty="0" smtClean="0"/>
              <a:t/>
            </a:r>
            <a:br>
              <a:rPr lang="en-GB" altLang="zh-CN" sz="2800" dirty="0" smtClean="0"/>
            </a:br>
            <a:r>
              <a:rPr lang="en-GB" altLang="zh-CN" sz="2800" dirty="0" smtClean="0"/>
              <a:t>              </a:t>
            </a:r>
            <a:r>
              <a:rPr lang="zh-CN" altLang="en-US" sz="2800" dirty="0" smtClean="0"/>
              <a:t>书    </a:t>
            </a:r>
            <a:r>
              <a:rPr lang="zh-CN" altLang="en-US" sz="2800" dirty="0" smtClean="0">
                <a:solidFill>
                  <a:srgbClr val="FF0000"/>
                </a:solidFill>
              </a:rPr>
              <a:t>在 </a:t>
            </a:r>
            <a:r>
              <a:rPr lang="zh-CN" altLang="en-US" sz="2800" dirty="0" smtClean="0"/>
              <a:t>桌子 </a:t>
            </a:r>
            <a:r>
              <a:rPr lang="zh-CN" altLang="en-US" sz="2800" dirty="0" smtClean="0">
                <a:solidFill>
                  <a:srgbClr val="FF0000"/>
                </a:solidFill>
              </a:rPr>
              <a:t>上 （面）。</a:t>
            </a:r>
            <a:r>
              <a:rPr lang="en-US" altLang="zh-CN" sz="2800" dirty="0" smtClean="0">
                <a:solidFill>
                  <a:schemeClr val="tx1"/>
                </a:solidFill>
              </a:rPr>
              <a:t>On the desk.</a:t>
            </a:r>
            <a:r>
              <a:rPr lang="zh-CN" altLang="en-US" sz="5400" dirty="0" smtClean="0"/>
              <a:t>　</a:t>
            </a:r>
            <a:r>
              <a:rPr lang="en-GB" altLang="zh-CN" sz="5400" dirty="0" smtClean="0"/>
              <a:t> </a:t>
            </a:r>
            <a:r>
              <a:rPr lang="zh-CN" altLang="en-US" sz="5400" dirty="0" smtClean="0"/>
              <a:t>　</a:t>
            </a:r>
            <a:endParaRPr lang="en-US" altLang="zh-CN" sz="4800" dirty="0" smtClean="0"/>
          </a:p>
        </p:txBody>
      </p:sp>
      <p:sp>
        <p:nvSpPr>
          <p:cNvPr id="24579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4580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458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484" y="3522663"/>
            <a:ext cx="6223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063751" y="717550"/>
            <a:ext cx="87376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     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Shū    zài   nǎr? </a:t>
            </a:r>
            <a:br>
              <a:rPr lang="en-US" sz="2800">
                <a:solidFill>
                  <a:schemeClr val="tx2"/>
                </a:solidFill>
                <a:latin typeface="Franklin Gothic Medium" pitchFamily="34" charset="0"/>
              </a:rPr>
            </a:b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</a:t>
            </a:r>
            <a:r>
              <a:rPr lang="zh-CN" altLang="en-US" sz="28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书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在   哪儿? </a:t>
            </a:r>
          </a:p>
          <a:p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Where is the book?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607485" y="2058989"/>
            <a:ext cx="10670116" cy="1470025"/>
          </a:xfrm>
        </p:spPr>
        <p:txBody>
          <a:bodyPr/>
          <a:lstStyle/>
          <a:p>
            <a:r>
              <a:rPr lang="en-GB" altLang="zh-CN" sz="3200" dirty="0" smtClean="0"/>
              <a:t>   </a:t>
            </a:r>
            <a:r>
              <a:rPr lang="en-GB" altLang="zh-CN" sz="3200" dirty="0" err="1" smtClean="0"/>
              <a:t>Shū</a:t>
            </a:r>
            <a:r>
              <a:rPr lang="en-GB" altLang="zh-CN" sz="3200" dirty="0" smtClean="0">
                <a:solidFill>
                  <a:srgbClr val="FF0000"/>
                </a:solidFill>
              </a:rPr>
              <a:t>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zài</a:t>
            </a:r>
            <a:r>
              <a:rPr lang="en-GB" altLang="zh-CN" sz="2800" dirty="0" smtClean="0">
                <a:solidFill>
                  <a:srgbClr val="FF0000"/>
                </a:solidFill>
              </a:rPr>
              <a:t>  </a:t>
            </a:r>
            <a:r>
              <a:rPr lang="en-GB" altLang="zh-CN" sz="2800" dirty="0" err="1" smtClean="0"/>
              <a:t>zhuōzi</a:t>
            </a:r>
            <a:r>
              <a:rPr lang="en-GB" altLang="zh-CN" sz="2800" dirty="0" smtClean="0"/>
              <a:t> 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xià</a:t>
            </a:r>
            <a:r>
              <a:rPr lang="zh-CN" altLang="en-GB" sz="2800" dirty="0" smtClean="0">
                <a:solidFill>
                  <a:srgbClr val="FF0000"/>
                </a:solidFill>
              </a:rPr>
              <a:t>（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800" dirty="0" smtClean="0">
                <a:solidFill>
                  <a:srgbClr val="FF0000"/>
                </a:solidFill>
              </a:rPr>
              <a:t>）</a:t>
            </a:r>
            <a:r>
              <a:rPr lang="zh-CN" altLang="en-US" sz="2800" dirty="0" smtClean="0">
                <a:solidFill>
                  <a:srgbClr val="FF0000"/>
                </a:solidFill>
              </a:rPr>
              <a:t>。</a:t>
            </a:r>
            <a:r>
              <a:rPr lang="en-GB" altLang="zh-CN" sz="2800" dirty="0" smtClean="0">
                <a:solidFill>
                  <a:srgbClr val="FF0000"/>
                </a:solidFill>
              </a:rPr>
              <a:t/>
            </a:r>
            <a:br>
              <a:rPr lang="en-GB" altLang="zh-CN" sz="2800" dirty="0" smtClean="0">
                <a:solidFill>
                  <a:srgbClr val="FF0000"/>
                </a:solidFill>
              </a:rPr>
            </a:br>
            <a:r>
              <a:rPr lang="en-GB" altLang="zh-CN" sz="2800" dirty="0" smtClean="0"/>
              <a:t>             </a:t>
            </a:r>
            <a:r>
              <a:rPr lang="zh-CN" altLang="en-US" sz="2800" dirty="0" smtClean="0"/>
              <a:t>书</a:t>
            </a:r>
            <a:r>
              <a:rPr lang="zh-CN" altLang="en-US" sz="2800" dirty="0" smtClean="0">
                <a:solidFill>
                  <a:srgbClr val="FF0000"/>
                </a:solidFill>
              </a:rPr>
              <a:t>在</a:t>
            </a:r>
            <a:r>
              <a:rPr lang="zh-CN" altLang="en-US" sz="2800" dirty="0" smtClean="0"/>
              <a:t> 桌子</a:t>
            </a:r>
            <a:r>
              <a:rPr lang="zh-CN" altLang="en-US" sz="2800" dirty="0" smtClean="0">
                <a:solidFill>
                  <a:srgbClr val="FF0000"/>
                </a:solidFill>
              </a:rPr>
              <a:t>下（面）。</a:t>
            </a:r>
            <a:r>
              <a:rPr lang="en-US" altLang="zh-CN" sz="2800" dirty="0" smtClean="0">
                <a:solidFill>
                  <a:schemeClr val="tx1"/>
                </a:solidFill>
              </a:rPr>
              <a:t>Under the desk.</a:t>
            </a:r>
            <a:r>
              <a:rPr lang="zh-CN" altLang="en-US" sz="5400" dirty="0" smtClean="0"/>
              <a:t>　</a:t>
            </a:r>
            <a:r>
              <a:rPr lang="en-GB" altLang="zh-CN" sz="5400" dirty="0" smtClean="0"/>
              <a:t> </a:t>
            </a:r>
            <a:r>
              <a:rPr lang="zh-CN" altLang="en-US" sz="5400" dirty="0" smtClean="0"/>
              <a:t>　</a:t>
            </a:r>
            <a:endParaRPr lang="en-US" altLang="zh-CN" sz="4800" dirty="0" smtClean="0"/>
          </a:p>
        </p:txBody>
      </p:sp>
      <p:sp>
        <p:nvSpPr>
          <p:cNvPr id="25603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5604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40000" y="674688"/>
            <a:ext cx="87376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     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Shū    zài   nǎr? </a:t>
            </a:r>
            <a:br>
              <a:rPr lang="en-US" sz="2800">
                <a:solidFill>
                  <a:schemeClr val="tx2"/>
                </a:solidFill>
                <a:latin typeface="Franklin Gothic Medium" pitchFamily="34" charset="0"/>
              </a:rPr>
            </a:b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</a:t>
            </a:r>
            <a:r>
              <a:rPr lang="zh-CN" altLang="en-US" sz="28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书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在   哪儿? </a:t>
            </a:r>
          </a:p>
          <a:p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Where is the book?</a:t>
            </a:r>
          </a:p>
        </p:txBody>
      </p:sp>
      <p:pic>
        <p:nvPicPr>
          <p:cNvPr id="2560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7051" y="3546475"/>
            <a:ext cx="636058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066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8067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068" name="Rectangle 2"/>
          <p:cNvSpPr>
            <a:spLocks noChangeArrowheads="1"/>
          </p:cNvSpPr>
          <p:nvPr/>
        </p:nvSpPr>
        <p:spPr bwMode="auto">
          <a:xfrm>
            <a:off x="1057275" y="1636713"/>
            <a:ext cx="6112646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426325" y="2236788"/>
            <a:ext cx="2428875" cy="1620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979613" y="1701800"/>
            <a:ext cx="7323137" cy="4659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Xiǎomāo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zài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nǎr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小猫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在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哪儿</a:t>
            </a:r>
            <a:r>
              <a:rPr lang="en-GB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Xiǎomāo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nàr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小猫</a:t>
            </a:r>
            <a:r>
              <a:rPr lang="en-GB" altLang="zh-CN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6" action="ppaction://hlinksldjump"/>
              </a:rPr>
              <a:t>那儿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Xiǎoɡǒu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nǎr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小狗</a:t>
            </a:r>
            <a:r>
              <a:rPr lang="en-GB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7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在哪儿？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Xiǎoɡǒu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yǐzi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xiàmiàn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/>
              <a:ea typeface="GB Pinyinok-D"/>
              <a:cs typeface="GB Pinyinok-D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小狗   在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椅子</a:t>
            </a:r>
            <a:r>
              <a:rPr lang="en-GB" altLang="zh-CN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7" action="ppaction://hlinksldjump"/>
              </a:rPr>
              <a:t>下面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88071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在家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At home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59394" name="Picture 2" descr="https://upload.wikimedia.org/wikipedia/commons/0/06/It-%E5%B0%8F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404475" y="6350"/>
            <a:ext cx="1714500" cy="17145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845371" y="403145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中国在哪儿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143934" y="2219326"/>
            <a:ext cx="11468100" cy="1470025"/>
          </a:xfrm>
        </p:spPr>
        <p:txBody>
          <a:bodyPr/>
          <a:lstStyle/>
          <a:p>
            <a:r>
              <a:rPr lang="en-GB" altLang="zh-CN" sz="3200" dirty="0" smtClean="0"/>
              <a:t>                 </a:t>
            </a:r>
            <a:r>
              <a:rPr lang="en-GB" altLang="zh-CN" sz="3200" dirty="0" err="1" smtClean="0"/>
              <a:t>Shū</a:t>
            </a:r>
            <a:r>
              <a:rPr lang="en-GB" altLang="zh-CN" sz="3200" dirty="0" smtClean="0"/>
              <a:t> 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zài</a:t>
            </a:r>
            <a:r>
              <a:rPr lang="en-GB" altLang="zh-CN" sz="2800" dirty="0" smtClean="0"/>
              <a:t>   </a:t>
            </a:r>
            <a:r>
              <a:rPr lang="en-GB" altLang="zh-CN" sz="2800" dirty="0" err="1" smtClean="0"/>
              <a:t>zhuōzi</a:t>
            </a:r>
            <a:r>
              <a:rPr lang="en-GB" altLang="zh-CN" sz="2800" dirty="0" smtClean="0"/>
              <a:t>  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lǐ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zh-CN" altLang="en-GB" sz="2800" dirty="0" smtClean="0">
                <a:solidFill>
                  <a:srgbClr val="FF0000"/>
                </a:solidFill>
              </a:rPr>
              <a:t>（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800" dirty="0" smtClean="0">
                <a:solidFill>
                  <a:srgbClr val="FF0000"/>
                </a:solidFill>
              </a:rPr>
              <a:t>）</a:t>
            </a:r>
            <a:r>
              <a:rPr lang="zh-CN" altLang="en-US" sz="2800" dirty="0" smtClean="0">
                <a:solidFill>
                  <a:srgbClr val="FF0000"/>
                </a:solidFill>
              </a:rPr>
              <a:t>。</a:t>
            </a:r>
            <a:r>
              <a:rPr lang="en-US" altLang="zh-CN" sz="2800" dirty="0" smtClean="0">
                <a:solidFill>
                  <a:srgbClr val="FF0000"/>
                </a:solidFill>
              </a:rPr>
              <a:t/>
            </a:r>
            <a:br>
              <a:rPr lang="en-US" altLang="zh-CN" sz="2800" dirty="0" smtClean="0">
                <a:solidFill>
                  <a:srgbClr val="FF0000"/>
                </a:solidFill>
              </a:rPr>
            </a:br>
            <a:r>
              <a:rPr lang="en-US" altLang="zh-CN" sz="2800" dirty="0" smtClean="0">
                <a:solidFill>
                  <a:srgbClr val="FF0000"/>
                </a:solidFill>
              </a:rPr>
              <a:t>                     </a:t>
            </a:r>
            <a:r>
              <a:rPr lang="zh-CN" altLang="en-US" sz="2800" dirty="0" smtClean="0">
                <a:solidFill>
                  <a:schemeClr val="tx1"/>
                </a:solidFill>
              </a:rPr>
              <a:t>书</a:t>
            </a:r>
            <a:r>
              <a:rPr lang="en-US" altLang="zh-CN" sz="2800" dirty="0" smtClean="0">
                <a:solidFill>
                  <a:srgbClr val="FF0000"/>
                </a:solidFill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</a:rPr>
              <a:t>在</a:t>
            </a:r>
            <a:r>
              <a:rPr lang="zh-CN" altLang="en-US" sz="2800" dirty="0" smtClean="0"/>
              <a:t>     桌子      </a:t>
            </a:r>
            <a:r>
              <a:rPr lang="zh-CN" altLang="en-US" sz="2800" dirty="0" smtClean="0">
                <a:solidFill>
                  <a:srgbClr val="FF0000"/>
                </a:solidFill>
              </a:rPr>
              <a:t>里（面）。</a:t>
            </a:r>
            <a:r>
              <a:rPr lang="en-US" altLang="zh-CN" sz="2800" dirty="0" smtClean="0">
                <a:solidFill>
                  <a:schemeClr val="tx1"/>
                </a:solidFill>
              </a:rPr>
              <a:t>In the desk.</a:t>
            </a:r>
            <a:r>
              <a:rPr lang="zh-CN" altLang="en-US" sz="5400" dirty="0" smtClean="0">
                <a:solidFill>
                  <a:srgbClr val="FF0000"/>
                </a:solidFill>
              </a:rPr>
              <a:t>　</a:t>
            </a:r>
            <a:r>
              <a:rPr lang="zh-CN" altLang="en-US" sz="5400" dirty="0" smtClean="0"/>
              <a:t>　</a:t>
            </a:r>
            <a:r>
              <a:rPr lang="en-GB" altLang="zh-CN" sz="5400" dirty="0" smtClean="0"/>
              <a:t> </a:t>
            </a:r>
            <a:r>
              <a:rPr lang="zh-CN" altLang="en-US" sz="5400" dirty="0" smtClean="0"/>
              <a:t>　</a:t>
            </a:r>
            <a:endParaRPr lang="en-US" altLang="zh-CN" sz="4800" dirty="0" smtClean="0"/>
          </a:p>
        </p:txBody>
      </p:sp>
      <p:sp>
        <p:nvSpPr>
          <p:cNvPr id="27651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7652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765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7833" y="3876676"/>
            <a:ext cx="5471584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874433" y="687388"/>
            <a:ext cx="87376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     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Shū    zài   nǎr? </a:t>
            </a:r>
            <a:br>
              <a:rPr lang="en-US" sz="2800">
                <a:solidFill>
                  <a:schemeClr val="tx2"/>
                </a:solidFill>
                <a:latin typeface="Franklin Gothic Medium" pitchFamily="34" charset="0"/>
              </a:rPr>
            </a:b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</a:t>
            </a:r>
            <a:r>
              <a:rPr lang="zh-CN" altLang="en-US" sz="28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书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在   哪儿? </a:t>
            </a:r>
          </a:p>
          <a:p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Where is the book?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912285" y="333376"/>
            <a:ext cx="10670116" cy="1470025"/>
          </a:xfrm>
        </p:spPr>
        <p:txBody>
          <a:bodyPr/>
          <a:lstStyle/>
          <a:p>
            <a:r>
              <a:rPr lang="en-GB" altLang="zh-CN" sz="5400" smtClean="0"/>
              <a:t>diànnǎo</a:t>
            </a:r>
            <a:br>
              <a:rPr lang="en-GB" altLang="zh-CN" sz="5400" smtClean="0"/>
            </a:br>
            <a:r>
              <a:rPr lang="zh-CN" altLang="en-US" sz="5400" smtClean="0"/>
              <a:t>电脑　</a:t>
            </a:r>
            <a:endParaRPr lang="en-US" altLang="zh-CN" sz="4800" smtClean="0"/>
          </a:p>
        </p:txBody>
      </p:sp>
      <p:sp>
        <p:nvSpPr>
          <p:cNvPr id="28675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8676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867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485" y="2420938"/>
            <a:ext cx="7105649" cy="386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>
          <a:xfrm>
            <a:off x="759885" y="2312989"/>
            <a:ext cx="11432116" cy="1468437"/>
          </a:xfrm>
        </p:spPr>
        <p:txBody>
          <a:bodyPr/>
          <a:lstStyle/>
          <a:p>
            <a:pPr algn="l"/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en-GB" altLang="zh-CN" sz="2800" dirty="0" err="1" smtClean="0">
                <a:solidFill>
                  <a:schemeClr val="tx1"/>
                </a:solidFill>
              </a:rPr>
              <a:t>Tā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zài</a:t>
            </a:r>
            <a:r>
              <a:rPr lang="en-GB" altLang="zh-CN" sz="2800" dirty="0" smtClean="0"/>
              <a:t>   </a:t>
            </a:r>
            <a:r>
              <a:rPr lang="en-GB" altLang="zh-CN" sz="2800" dirty="0" err="1" smtClean="0"/>
              <a:t>diànnǎo</a:t>
            </a:r>
            <a:r>
              <a:rPr lang="en-GB" altLang="zh-CN" sz="2800" dirty="0" smtClean="0"/>
              <a:t> 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qián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zh-CN" altLang="en-GB" sz="2800" dirty="0" smtClean="0">
                <a:solidFill>
                  <a:srgbClr val="FF0000"/>
                </a:solidFill>
              </a:rPr>
              <a:t>（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800" dirty="0" smtClean="0">
                <a:solidFill>
                  <a:srgbClr val="FF0000"/>
                </a:solidFill>
              </a:rPr>
              <a:t>）</a:t>
            </a:r>
            <a:r>
              <a:rPr lang="zh-CN" altLang="en-US" sz="2800" dirty="0" smtClean="0">
                <a:solidFill>
                  <a:srgbClr val="FF0000"/>
                </a:solidFill>
              </a:rPr>
              <a:t>。</a:t>
            </a:r>
            <a:r>
              <a:rPr lang="zh-CN" altLang="en-GB" sz="2800" dirty="0" smtClean="0">
                <a:solidFill>
                  <a:srgbClr val="FF0000"/>
                </a:solidFill>
              </a:rPr>
              <a:t> </a:t>
            </a:r>
            <a:r>
              <a:rPr lang="zh-CN" altLang="en-GB" sz="2800" dirty="0" smtClean="0"/>
              <a:t>　 </a:t>
            </a:r>
            <a:r>
              <a:rPr lang="en-GB" altLang="zh-CN" sz="2800" dirty="0" smtClean="0"/>
              <a:t>        </a:t>
            </a:r>
            <a:br>
              <a:rPr lang="en-GB" altLang="zh-CN" sz="2800" dirty="0" smtClean="0"/>
            </a:br>
            <a:r>
              <a:rPr lang="zh-CN" altLang="en-US" sz="2800" dirty="0" smtClean="0"/>
              <a:t>他  </a:t>
            </a:r>
            <a:r>
              <a:rPr lang="zh-CN" altLang="en-US" sz="2800" dirty="0" smtClean="0">
                <a:solidFill>
                  <a:srgbClr val="FF0000"/>
                </a:solidFill>
              </a:rPr>
              <a:t>在</a:t>
            </a:r>
            <a:r>
              <a:rPr lang="zh-CN" altLang="en-US" sz="2800" dirty="0" smtClean="0"/>
              <a:t>    电脑         </a:t>
            </a:r>
            <a:r>
              <a:rPr lang="zh-CN" altLang="en-US" sz="2800" dirty="0" smtClean="0">
                <a:solidFill>
                  <a:srgbClr val="FF0000"/>
                </a:solidFill>
              </a:rPr>
              <a:t>前（面） 。</a:t>
            </a:r>
            <a:r>
              <a:rPr lang="en-US" altLang="zh-CN" sz="2800" dirty="0" smtClean="0">
                <a:solidFill>
                  <a:schemeClr val="tx1"/>
                </a:solidFill>
              </a:rPr>
              <a:t>In front of the computer.</a:t>
            </a:r>
            <a:r>
              <a:rPr lang="zh-CN" altLang="en-US" sz="5400" dirty="0" smtClean="0"/>
              <a:t>　</a:t>
            </a:r>
            <a:endParaRPr lang="en-US" altLang="zh-CN" sz="4800" dirty="0" smtClean="0"/>
          </a:p>
        </p:txBody>
      </p:sp>
      <p:sp>
        <p:nvSpPr>
          <p:cNvPr id="29699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29700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2970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7834" y="3789364"/>
            <a:ext cx="537633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39184" y="1049339"/>
            <a:ext cx="8737600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    Tā     </a:t>
            </a:r>
            <a:r>
              <a:rPr lang="en-US" sz="2800" dirty="0" err="1">
                <a:solidFill>
                  <a:schemeClr val="tx2"/>
                </a:solidFill>
                <a:latin typeface="Franklin Gothic Medium" pitchFamily="34" charset="0"/>
              </a:rPr>
              <a:t>zài</a:t>
            </a: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   </a:t>
            </a:r>
            <a:r>
              <a:rPr lang="en-US" sz="2800" dirty="0" err="1">
                <a:solidFill>
                  <a:schemeClr val="tx2"/>
                </a:solidFill>
                <a:latin typeface="Franklin Gothic Medium" pitchFamily="34" charset="0"/>
              </a:rPr>
              <a:t>nǎr</a:t>
            </a: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? </a:t>
            </a:r>
            <a:b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</a:b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    </a:t>
            </a:r>
            <a:r>
              <a:rPr lang="zh-CN" altLang="en-US" sz="28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他</a:t>
            </a: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     在   </a:t>
            </a:r>
            <a:r>
              <a:rPr lang="en-US" sz="2800" dirty="0" err="1">
                <a:solidFill>
                  <a:schemeClr val="tx2"/>
                </a:solidFill>
                <a:latin typeface="Franklin Gothic Medium" pitchFamily="34" charset="0"/>
              </a:rPr>
              <a:t>哪儿</a:t>
            </a: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? Where is </a:t>
            </a:r>
            <a:r>
              <a:rPr lang="en-US" altLang="zh-CN" sz="2800" dirty="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he</a:t>
            </a:r>
            <a:r>
              <a:rPr lang="en-US" sz="2800" dirty="0">
                <a:solidFill>
                  <a:schemeClr val="tx2"/>
                </a:solidFill>
                <a:latin typeface="Franklin Gothic Medium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>
          <a:xfrm>
            <a:off x="912285" y="333376"/>
            <a:ext cx="10670116" cy="1470025"/>
          </a:xfrm>
        </p:spPr>
        <p:txBody>
          <a:bodyPr/>
          <a:lstStyle/>
          <a:p>
            <a:r>
              <a:rPr lang="en-GB" altLang="zh-CN" sz="5400" smtClean="0"/>
              <a:t>diànshì</a:t>
            </a:r>
            <a:br>
              <a:rPr lang="en-GB" altLang="zh-CN" sz="5400" smtClean="0"/>
            </a:br>
            <a:r>
              <a:rPr lang="zh-CN" altLang="en-US" sz="5400" smtClean="0"/>
              <a:t>电视　</a:t>
            </a:r>
            <a:endParaRPr lang="en-US" altLang="zh-CN" sz="4800" smtClean="0"/>
          </a:p>
        </p:txBody>
      </p:sp>
      <p:sp>
        <p:nvSpPr>
          <p:cNvPr id="30723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0724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3072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2995614"/>
            <a:ext cx="5664200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>
          <a:xfrm>
            <a:off x="0" y="1431925"/>
            <a:ext cx="12192000" cy="1468438"/>
          </a:xfrm>
        </p:spPr>
        <p:txBody>
          <a:bodyPr/>
          <a:lstStyle/>
          <a:p>
            <a:pPr algn="l"/>
            <a:r>
              <a:rPr lang="en-GB" altLang="zh-CN" sz="3200" dirty="0" smtClean="0">
                <a:solidFill>
                  <a:srgbClr val="FF0000"/>
                </a:solidFill>
              </a:rPr>
              <a:t> </a:t>
            </a:r>
            <a:r>
              <a:rPr lang="en-GB" altLang="zh-CN" sz="3200" dirty="0" err="1" smtClean="0">
                <a:solidFill>
                  <a:schemeClr val="tx1"/>
                </a:solidFill>
              </a:rPr>
              <a:t>Māo</a:t>
            </a:r>
            <a:r>
              <a:rPr lang="en-GB" altLang="zh-CN" sz="3200" dirty="0" smtClean="0">
                <a:solidFill>
                  <a:srgbClr val="FF0000"/>
                </a:solidFill>
              </a:rPr>
              <a:t>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zài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en-GB" altLang="zh-CN" sz="2800" dirty="0" err="1" smtClean="0"/>
              <a:t>diànshì</a:t>
            </a:r>
            <a:r>
              <a:rPr lang="en-GB" altLang="zh-CN" sz="2800" dirty="0" smtClean="0"/>
              <a:t> 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hòu</a:t>
            </a:r>
            <a:r>
              <a:rPr lang="en-GB" altLang="zh-CN" sz="2800" dirty="0" smtClean="0">
                <a:solidFill>
                  <a:srgbClr val="FF0000"/>
                </a:solidFill>
              </a:rPr>
              <a:t> </a:t>
            </a:r>
            <a:r>
              <a:rPr lang="zh-CN" altLang="en-GB" sz="2800" dirty="0" smtClean="0">
                <a:solidFill>
                  <a:srgbClr val="FF0000"/>
                </a:solidFill>
              </a:rPr>
              <a:t>（</a:t>
            </a:r>
            <a:r>
              <a:rPr lang="en-GB" altLang="zh-CN" sz="2800" dirty="0" err="1" smtClean="0">
                <a:solidFill>
                  <a:srgbClr val="FF0000"/>
                </a:solidFill>
              </a:rPr>
              <a:t>miàn</a:t>
            </a:r>
            <a:r>
              <a:rPr lang="zh-CN" altLang="en-GB" sz="2800" dirty="0" smtClean="0">
                <a:solidFill>
                  <a:srgbClr val="FF0000"/>
                </a:solidFill>
              </a:rPr>
              <a:t>）</a:t>
            </a:r>
            <a:r>
              <a:rPr lang="zh-CN" altLang="en-US" sz="2800" dirty="0" smtClean="0"/>
              <a:t>。</a:t>
            </a:r>
            <a:r>
              <a:rPr lang="zh-CN" altLang="en-GB" sz="2800" dirty="0" smtClean="0"/>
              <a:t> 　 </a:t>
            </a:r>
            <a:r>
              <a:rPr lang="en-GB" altLang="zh-CN" sz="2800" dirty="0" smtClean="0"/>
              <a:t>         </a:t>
            </a:r>
            <a:br>
              <a:rPr lang="en-GB" altLang="zh-CN" sz="2800" dirty="0" smtClean="0"/>
            </a:br>
            <a:r>
              <a:rPr lang="en-GB" altLang="zh-CN" sz="2800" dirty="0" smtClean="0"/>
              <a:t> </a:t>
            </a:r>
            <a:r>
              <a:rPr lang="zh-CN" altLang="en-US" sz="2800" dirty="0" smtClean="0"/>
              <a:t>猫      </a:t>
            </a:r>
            <a:r>
              <a:rPr lang="zh-CN" altLang="en-US" sz="2800" dirty="0" smtClean="0">
                <a:solidFill>
                  <a:srgbClr val="FF0000"/>
                </a:solidFill>
              </a:rPr>
              <a:t>在</a:t>
            </a:r>
            <a:r>
              <a:rPr lang="zh-CN" altLang="en-US" sz="2800" dirty="0" smtClean="0"/>
              <a:t>  电视     </a:t>
            </a:r>
            <a:r>
              <a:rPr lang="zh-CN" altLang="en-US" sz="2800" dirty="0" smtClean="0">
                <a:solidFill>
                  <a:srgbClr val="FF0000"/>
                </a:solidFill>
              </a:rPr>
              <a:t>后（面）</a:t>
            </a:r>
            <a:r>
              <a:rPr lang="zh-CN" altLang="en-US" sz="2800" dirty="0" smtClean="0"/>
              <a:t>。     </a:t>
            </a:r>
            <a:r>
              <a:rPr lang="en-US" altLang="zh-CN" sz="2800" dirty="0" smtClean="0"/>
              <a:t>Behind the TV.</a:t>
            </a:r>
            <a:r>
              <a:rPr lang="zh-CN" altLang="en-US" sz="2800" dirty="0" smtClean="0"/>
              <a:t> </a:t>
            </a:r>
            <a:r>
              <a:rPr lang="zh-CN" altLang="en-US" sz="4000" dirty="0" smtClean="0"/>
              <a:t>　</a:t>
            </a:r>
            <a:endParaRPr lang="en-US" altLang="zh-CN" sz="4000" dirty="0" smtClean="0"/>
          </a:p>
        </p:txBody>
      </p:sp>
      <p:sp>
        <p:nvSpPr>
          <p:cNvPr id="31747" name="Rectangle 6"/>
          <p:cNvSpPr>
            <a:spLocks/>
          </p:cNvSpPr>
          <p:nvPr/>
        </p:nvSpPr>
        <p:spPr bwMode="auto">
          <a:xfrm>
            <a:off x="1295400" y="1628775"/>
            <a:ext cx="10670117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1748" name="Rectangle 7"/>
          <p:cNvSpPr>
            <a:spLocks/>
          </p:cNvSpPr>
          <p:nvPr/>
        </p:nvSpPr>
        <p:spPr bwMode="auto">
          <a:xfrm>
            <a:off x="912285" y="333375"/>
            <a:ext cx="10670116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31749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7467" y="3098801"/>
            <a:ext cx="8159751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39184" y="393700"/>
            <a:ext cx="87376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Māo zài   nǎr? </a:t>
            </a:r>
            <a:br>
              <a:rPr lang="en-US" sz="2800">
                <a:solidFill>
                  <a:schemeClr val="tx2"/>
                </a:solidFill>
                <a:latin typeface="Franklin Gothic Medium" pitchFamily="34" charset="0"/>
              </a:rPr>
            </a:b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</a:t>
            </a:r>
            <a:r>
              <a:rPr lang="zh-CN" altLang="en-US" sz="28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猫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     在   哪儿? Where is </a:t>
            </a:r>
            <a:r>
              <a:rPr lang="en-US" altLang="zh-CN" sz="28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the cat</a:t>
            </a:r>
            <a:r>
              <a:rPr lang="en-US" sz="2800">
                <a:solidFill>
                  <a:schemeClr val="tx2"/>
                </a:solidFill>
                <a:latin typeface="Franklin Gothic Medium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83268" y="692150"/>
            <a:ext cx="950383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/>
              <a:t>Where is the pen?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775885" y="476251"/>
            <a:ext cx="460798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/>
              <a:t> Where’s the pen?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und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200151" y="333376"/>
            <a:ext cx="460798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/>
              <a:t> Where’s the pen?</a:t>
            </a:r>
          </a:p>
        </p:txBody>
      </p:sp>
      <p:sp>
        <p:nvSpPr>
          <p:cNvPr id="4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25"/>
          <p:cNvSpPr>
            <a:spLocks noChangeArrowheads="1"/>
          </p:cNvSpPr>
          <p:nvPr/>
        </p:nvSpPr>
        <p:spPr bwMode="auto">
          <a:xfrm>
            <a:off x="3382963" y="4765675"/>
            <a:ext cx="8201025" cy="116522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76803" name="文本框 152"/>
          <p:cNvSpPr>
            <a:spLocks noChangeArrowheads="1"/>
          </p:cNvSpPr>
          <p:nvPr/>
        </p:nvSpPr>
        <p:spPr bwMode="auto">
          <a:xfrm>
            <a:off x="3587750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小学生</a:t>
            </a:r>
          </a:p>
        </p:txBody>
      </p:sp>
      <p:cxnSp>
        <p:nvCxnSpPr>
          <p:cNvPr id="7680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6805" name="圆角矩形 32"/>
          <p:cNvSpPr>
            <a:spLocks noChangeArrowheads="1"/>
          </p:cNvSpPr>
          <p:nvPr/>
        </p:nvSpPr>
        <p:spPr bwMode="auto">
          <a:xfrm>
            <a:off x="1866900" y="4765675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6806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小</a:t>
            </a:r>
          </a:p>
        </p:txBody>
      </p:sp>
      <p:sp>
        <p:nvSpPr>
          <p:cNvPr id="76807" name="文本框 107"/>
          <p:cNvSpPr>
            <a:spLocks noChangeArrowheads="1"/>
          </p:cNvSpPr>
          <p:nvPr/>
        </p:nvSpPr>
        <p:spPr bwMode="auto">
          <a:xfrm>
            <a:off x="2097088" y="3071813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椅子</a:t>
            </a:r>
          </a:p>
        </p:txBody>
      </p:sp>
      <p:sp>
        <p:nvSpPr>
          <p:cNvPr id="76808" name="文本框 110"/>
          <p:cNvSpPr>
            <a:spLocks noChangeArrowheads="1"/>
          </p:cNvSpPr>
          <p:nvPr/>
        </p:nvSpPr>
        <p:spPr bwMode="auto">
          <a:xfrm>
            <a:off x="2108200" y="47704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工作</a:t>
            </a:r>
          </a:p>
        </p:txBody>
      </p:sp>
      <p:sp>
        <p:nvSpPr>
          <p:cNvPr id="76809" name="文本框 88"/>
          <p:cNvSpPr>
            <a:spLocks noChangeArrowheads="1"/>
          </p:cNvSpPr>
          <p:nvPr/>
        </p:nvSpPr>
        <p:spPr bwMode="auto">
          <a:xfrm>
            <a:off x="2095500" y="22193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那儿</a:t>
            </a:r>
          </a:p>
        </p:txBody>
      </p:sp>
      <p:sp>
        <p:nvSpPr>
          <p:cNvPr id="76810" name="文本框 107"/>
          <p:cNvSpPr>
            <a:spLocks noChangeArrowheads="1"/>
          </p:cNvSpPr>
          <p:nvPr/>
        </p:nvSpPr>
        <p:spPr bwMode="auto">
          <a:xfrm>
            <a:off x="2066925" y="389731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下面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12" name="文本框 152"/>
          <p:cNvSpPr>
            <a:spLocks noChangeArrowheads="1"/>
          </p:cNvSpPr>
          <p:nvPr/>
        </p:nvSpPr>
        <p:spPr bwMode="auto">
          <a:xfrm>
            <a:off x="5119688" y="14208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小商店</a:t>
            </a:r>
          </a:p>
        </p:txBody>
      </p:sp>
      <p:sp>
        <p:nvSpPr>
          <p:cNvPr id="76813" name="文本框 152"/>
          <p:cNvSpPr>
            <a:spLocks noChangeArrowheads="1"/>
          </p:cNvSpPr>
          <p:nvPr/>
        </p:nvSpPr>
        <p:spPr bwMode="auto">
          <a:xfrm>
            <a:off x="6681788" y="1404938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小杯子</a:t>
            </a:r>
          </a:p>
        </p:txBody>
      </p:sp>
      <p:sp>
        <p:nvSpPr>
          <p:cNvPr id="76814" name="文本框 152"/>
          <p:cNvSpPr>
            <a:spLocks noChangeArrowheads="1"/>
          </p:cNvSpPr>
          <p:nvPr/>
        </p:nvSpPr>
        <p:spPr bwMode="auto">
          <a:xfrm>
            <a:off x="8213725" y="14224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小猫</a:t>
            </a:r>
          </a:p>
        </p:txBody>
      </p:sp>
      <p:sp>
        <p:nvSpPr>
          <p:cNvPr id="76815" name="文本框 152"/>
          <p:cNvSpPr>
            <a:spLocks noChangeArrowheads="1"/>
          </p:cNvSpPr>
          <p:nvPr/>
        </p:nvSpPr>
        <p:spPr bwMode="auto">
          <a:xfrm>
            <a:off x="3709988" y="231933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这儿</a:t>
            </a:r>
          </a:p>
        </p:txBody>
      </p:sp>
      <p:sp>
        <p:nvSpPr>
          <p:cNvPr id="76816" name="文本框 152"/>
          <p:cNvSpPr>
            <a:spLocks noChangeArrowheads="1"/>
          </p:cNvSpPr>
          <p:nvPr/>
        </p:nvSpPr>
        <p:spPr bwMode="auto">
          <a:xfrm>
            <a:off x="4722813" y="23352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那儿</a:t>
            </a:r>
          </a:p>
        </p:txBody>
      </p:sp>
      <p:cxnSp>
        <p:nvCxnSpPr>
          <p:cNvPr id="27" name="直接箭头连接符 26"/>
          <p:cNvCxnSpPr/>
          <p:nvPr/>
        </p:nvCxnSpPr>
        <p:spPr bwMode="auto">
          <a:xfrm>
            <a:off x="3413125" y="2546350"/>
            <a:ext cx="333375" cy="15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 bwMode="auto">
          <a:xfrm>
            <a:off x="4452938" y="2544763"/>
            <a:ext cx="334962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19" name="文本框 152"/>
          <p:cNvSpPr>
            <a:spLocks noChangeArrowheads="1"/>
          </p:cNvSpPr>
          <p:nvPr/>
        </p:nvSpPr>
        <p:spPr bwMode="auto">
          <a:xfrm>
            <a:off x="3587750" y="31353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一把椅子</a:t>
            </a:r>
          </a:p>
        </p:txBody>
      </p:sp>
      <p:sp>
        <p:nvSpPr>
          <p:cNvPr id="76820" name="文本框 152"/>
          <p:cNvSpPr>
            <a:spLocks noChangeArrowheads="1"/>
          </p:cNvSpPr>
          <p:nvPr/>
        </p:nvSpPr>
        <p:spPr bwMode="auto">
          <a:xfrm>
            <a:off x="3587750" y="4000500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椅子下面</a:t>
            </a:r>
          </a:p>
        </p:txBody>
      </p:sp>
      <p:sp>
        <p:nvSpPr>
          <p:cNvPr id="76821" name="文本框 152"/>
          <p:cNvSpPr>
            <a:spLocks noChangeArrowheads="1"/>
          </p:cNvSpPr>
          <p:nvPr/>
        </p:nvSpPr>
        <p:spPr bwMode="auto">
          <a:xfrm>
            <a:off x="5119688" y="401796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书下面</a:t>
            </a: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3587750" y="4835525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你的工作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5119688" y="4851400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我的工作</a:t>
            </a:r>
          </a:p>
        </p:txBody>
      </p:sp>
      <p:sp>
        <p:nvSpPr>
          <p:cNvPr id="36" name="文本框 152"/>
          <p:cNvSpPr>
            <a:spLocks noChangeArrowheads="1"/>
          </p:cNvSpPr>
          <p:nvPr/>
        </p:nvSpPr>
        <p:spPr bwMode="auto">
          <a:xfrm>
            <a:off x="8629650" y="4862513"/>
            <a:ext cx="2954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李月的工作是老师。</a:t>
            </a:r>
          </a:p>
        </p:txBody>
      </p:sp>
      <p:sp>
        <p:nvSpPr>
          <p:cNvPr id="39" name="文本框 152"/>
          <p:cNvSpPr>
            <a:spLocks noChangeArrowheads="1"/>
          </p:cNvSpPr>
          <p:nvPr/>
        </p:nvSpPr>
        <p:spPr bwMode="auto">
          <a:xfrm>
            <a:off x="6699250" y="486251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李月的工作</a:t>
            </a:r>
          </a:p>
        </p:txBody>
      </p:sp>
      <p:sp>
        <p:nvSpPr>
          <p:cNvPr id="3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7" grpId="1" animBg="1"/>
      <p:bldP spid="31" grpId="0"/>
      <p:bldP spid="33" grpId="0"/>
      <p:bldP spid="36" grpId="0"/>
      <p:bldP spid="3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25"/>
          <p:cNvSpPr>
            <a:spLocks noChangeArrowheads="1"/>
          </p:cNvSpPr>
          <p:nvPr/>
        </p:nvSpPr>
        <p:spPr bwMode="auto">
          <a:xfrm>
            <a:off x="3382963" y="1306513"/>
            <a:ext cx="6248400" cy="1068387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17" name="文本框 152"/>
          <p:cNvSpPr>
            <a:spLocks noChangeArrowheads="1"/>
          </p:cNvSpPr>
          <p:nvPr/>
        </p:nvSpPr>
        <p:spPr bwMode="auto">
          <a:xfrm>
            <a:off x="3587750" y="1374775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一个儿子</a:t>
            </a:r>
          </a:p>
        </p:txBody>
      </p:sp>
      <p:cxnSp>
        <p:nvCxnSpPr>
          <p:cNvPr id="7885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1866900" y="1306513"/>
            <a:ext cx="1338263" cy="546100"/>
            <a:chOff x="682668" y="3939837"/>
            <a:chExt cx="1338943" cy="545509"/>
          </a:xfrm>
        </p:grpSpPr>
        <p:sp>
          <p:nvSpPr>
            <p:cNvPr id="78864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78865" name="文本框 88"/>
            <p:cNvSpPr>
              <a:spLocks noChangeArrowheads="1"/>
            </p:cNvSpPr>
            <p:nvPr/>
          </p:nvSpPr>
          <p:spPr bwMode="auto">
            <a:xfrm>
              <a:off x="911304" y="3959851"/>
              <a:ext cx="905498" cy="525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儿子</a:t>
              </a:r>
            </a:p>
          </p:txBody>
        </p:sp>
      </p:grpSp>
      <p:sp>
        <p:nvSpPr>
          <p:cNvPr id="78854" name="文本框 107"/>
          <p:cNvSpPr>
            <a:spLocks noChangeArrowheads="1"/>
          </p:cNvSpPr>
          <p:nvPr/>
        </p:nvSpPr>
        <p:spPr bwMode="auto">
          <a:xfrm>
            <a:off x="2066925" y="35131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医生</a:t>
            </a:r>
          </a:p>
        </p:txBody>
      </p:sp>
      <p:sp>
        <p:nvSpPr>
          <p:cNvPr id="78855" name="文本框 88"/>
          <p:cNvSpPr>
            <a:spLocks noChangeArrowheads="1"/>
          </p:cNvSpPr>
          <p:nvPr/>
        </p:nvSpPr>
        <p:spPr bwMode="auto">
          <a:xfrm>
            <a:off x="2065338" y="2660650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医院</a:t>
            </a:r>
          </a:p>
        </p:txBody>
      </p:sp>
      <p:sp>
        <p:nvSpPr>
          <p:cNvPr id="78856" name="文本框 107"/>
          <p:cNvSpPr>
            <a:spLocks noChangeArrowheads="1"/>
          </p:cNvSpPr>
          <p:nvPr/>
        </p:nvSpPr>
        <p:spPr bwMode="auto">
          <a:xfrm>
            <a:off x="2066925" y="4384675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爸爸</a:t>
            </a:r>
          </a:p>
        </p:txBody>
      </p:sp>
      <p:grpSp>
        <p:nvGrpSpPr>
          <p:cNvPr id="3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152"/>
          <p:cNvSpPr>
            <a:spLocks noChangeArrowheads="1"/>
          </p:cNvSpPr>
          <p:nvPr/>
        </p:nvSpPr>
        <p:spPr bwMode="auto">
          <a:xfrm>
            <a:off x="5362575" y="13906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你儿子</a:t>
            </a:r>
          </a:p>
        </p:txBody>
      </p:sp>
      <p:sp>
        <p:nvSpPr>
          <p:cNvPr id="16" name="文本框 152"/>
          <p:cNvSpPr>
            <a:spLocks noChangeArrowheads="1"/>
          </p:cNvSpPr>
          <p:nvPr/>
        </p:nvSpPr>
        <p:spPr bwMode="auto">
          <a:xfrm>
            <a:off x="6919913" y="1381125"/>
            <a:ext cx="2030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</a:t>
            </a:r>
          </a:p>
        </p:txBody>
      </p:sp>
      <p:cxnSp>
        <p:nvCxnSpPr>
          <p:cNvPr id="18" name="直接箭头连接符 17"/>
          <p:cNvCxnSpPr/>
          <p:nvPr/>
        </p:nvCxnSpPr>
        <p:spPr bwMode="auto">
          <a:xfrm>
            <a:off x="3627438" y="2119313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3929063" y="18827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女儿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7" grpId="1" animBg="1"/>
      <p:bldP spid="17" grpId="0"/>
      <p:bldP spid="45" grpId="0"/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11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011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116" name="Rectangle 2"/>
          <p:cNvSpPr>
            <a:spLocks noChangeArrowheads="1"/>
          </p:cNvSpPr>
          <p:nvPr/>
        </p:nvSpPr>
        <p:spPr bwMode="auto">
          <a:xfrm>
            <a:off x="755650" y="1620838"/>
            <a:ext cx="7565373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36000" y="2206625"/>
            <a:ext cx="1728788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0118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在车站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At the railway station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1013" y="1670050"/>
            <a:ext cx="7323137" cy="45735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Nǐ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zài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nǎr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ɡōnɡzuò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 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在哪儿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工作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4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ɡōnɡzuò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  <a:hlinkClick r:id="rId4" action="ppaction://hlinksldjump"/>
              </a:rPr>
              <a:t>我  在  学校    工作。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érzi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nǎr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ɡōnɡzuò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儿子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在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哪儿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工作？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Wǒ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érzi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yīyuàn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ɡōnɡzuò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/>
                <a:ea typeface="GB Pinyinok-D"/>
                <a:cs typeface="GB Pinyinok-D"/>
                <a:sym typeface="宋体" pitchFamily="2" charset="-122"/>
              </a:rPr>
              <a:t>yīshēnɡ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我儿子在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医院</a:t>
            </a:r>
            <a:r>
              <a:rPr lang="en-GB" altLang="zh-CN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    工作，他 是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医生</a:t>
            </a:r>
            <a:r>
              <a:rPr lang="en-GB" altLang="zh-CN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</p:txBody>
      </p:sp>
      <p:sp>
        <p:nvSpPr>
          <p:cNvPr id="58370" name="AutoShape 2" descr="“哪”的图片搜索结果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8372" name="AutoShape 4" descr="“哪”的图片搜索结果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8374" name="Picture 6" descr="https://upload.wikimedia.org/wikipedia/commons/d/da/%E5%93%AA-red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4196" y="86365"/>
            <a:ext cx="1530611" cy="1599560"/>
          </a:xfrm>
          <a:prstGeom prst="rect">
            <a:avLst/>
          </a:prstGeom>
          <a:noFill/>
        </p:spPr>
      </p:pic>
      <p:pic>
        <p:nvPicPr>
          <p:cNvPr id="58376" name="Picture 8" descr="http://images-mediawiki-sites.thefullwiki.org/05/1/3/1/80952213349260497.gif">
            <a:hlinkClick r:id="rId7" action="ppaction://hlinkfile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3940" y="0"/>
            <a:ext cx="1665027" cy="1685925"/>
          </a:xfrm>
          <a:prstGeom prst="rect">
            <a:avLst/>
          </a:prstGeom>
          <a:noFill/>
        </p:spPr>
      </p:pic>
      <p:pic>
        <p:nvPicPr>
          <p:cNvPr id="58378" name="Picture 10" descr="https://upload.wikimedia.org/wikipedia/commons/thumb/8/83/%E5%AD%90-order.gif/100px-%E5%AD%90-order.gif">
            <a:hlinkClick r:id="rId9" action="ppaction://hlinkfile"/>
          </p:cNvPr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63944" y="176213"/>
            <a:ext cx="1595710" cy="1357312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8786471" y="5047153"/>
            <a:ext cx="3156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/>
              <a:t>我在家</a:t>
            </a:r>
            <a:r>
              <a:rPr lang="en-US" altLang="zh-CN" sz="2800" dirty="0"/>
              <a:t>/</a:t>
            </a:r>
            <a:r>
              <a:rPr lang="zh-CN" altLang="en-US" sz="2800" dirty="0"/>
              <a:t>饭店吃饭。</a:t>
            </a:r>
            <a:endParaRPr lang="en-GB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25"/>
          <p:cNvSpPr>
            <a:spLocks noChangeArrowheads="1"/>
          </p:cNvSpPr>
          <p:nvPr/>
        </p:nvSpPr>
        <p:spPr bwMode="auto">
          <a:xfrm>
            <a:off x="3382963" y="2641600"/>
            <a:ext cx="5683250" cy="6889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79875" name="文本框 152"/>
          <p:cNvSpPr>
            <a:spLocks noChangeArrowheads="1"/>
          </p:cNvSpPr>
          <p:nvPr/>
        </p:nvSpPr>
        <p:spPr bwMode="auto">
          <a:xfrm>
            <a:off x="3587750" y="1374775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一个儿子</a:t>
            </a:r>
          </a:p>
        </p:txBody>
      </p:sp>
      <p:cxnSp>
        <p:nvCxnSpPr>
          <p:cNvPr id="7987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9877" name="圆角矩形 32"/>
          <p:cNvSpPr>
            <a:spLocks noChangeArrowheads="1"/>
          </p:cNvSpPr>
          <p:nvPr/>
        </p:nvSpPr>
        <p:spPr bwMode="auto">
          <a:xfrm>
            <a:off x="1866900" y="2662238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9878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儿子</a:t>
            </a:r>
          </a:p>
        </p:txBody>
      </p:sp>
      <p:sp>
        <p:nvSpPr>
          <p:cNvPr id="79879" name="文本框 107"/>
          <p:cNvSpPr>
            <a:spLocks noChangeArrowheads="1"/>
          </p:cNvSpPr>
          <p:nvPr/>
        </p:nvSpPr>
        <p:spPr bwMode="auto">
          <a:xfrm>
            <a:off x="2066925" y="35131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医生</a:t>
            </a:r>
          </a:p>
        </p:txBody>
      </p:sp>
      <p:sp>
        <p:nvSpPr>
          <p:cNvPr id="79880" name="文本框 88"/>
          <p:cNvSpPr>
            <a:spLocks noChangeArrowheads="1"/>
          </p:cNvSpPr>
          <p:nvPr/>
        </p:nvSpPr>
        <p:spPr bwMode="auto">
          <a:xfrm>
            <a:off x="2065338" y="2660650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医院</a:t>
            </a:r>
          </a:p>
        </p:txBody>
      </p:sp>
      <p:sp>
        <p:nvSpPr>
          <p:cNvPr id="79881" name="文本框 107"/>
          <p:cNvSpPr>
            <a:spLocks noChangeArrowheads="1"/>
          </p:cNvSpPr>
          <p:nvPr/>
        </p:nvSpPr>
        <p:spPr bwMode="auto">
          <a:xfrm>
            <a:off x="2066925" y="4384675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爸爸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883" name="文本框 152"/>
          <p:cNvSpPr>
            <a:spLocks noChangeArrowheads="1"/>
          </p:cNvSpPr>
          <p:nvPr/>
        </p:nvSpPr>
        <p:spPr bwMode="auto">
          <a:xfrm>
            <a:off x="5362575" y="13906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你儿子</a:t>
            </a:r>
          </a:p>
        </p:txBody>
      </p:sp>
      <p:sp>
        <p:nvSpPr>
          <p:cNvPr id="79884" name="文本框 152"/>
          <p:cNvSpPr>
            <a:spLocks noChangeArrowheads="1"/>
          </p:cNvSpPr>
          <p:nvPr/>
        </p:nvSpPr>
        <p:spPr bwMode="auto">
          <a:xfrm>
            <a:off x="6919913" y="1381125"/>
            <a:ext cx="2030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</a:t>
            </a:r>
          </a:p>
        </p:txBody>
      </p:sp>
      <p:cxnSp>
        <p:nvCxnSpPr>
          <p:cNvPr id="18" name="直接箭头连接符 17"/>
          <p:cNvCxnSpPr/>
          <p:nvPr/>
        </p:nvCxnSpPr>
        <p:spPr bwMode="auto">
          <a:xfrm>
            <a:off x="3627438" y="2119313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86" name="文本框 152"/>
          <p:cNvSpPr>
            <a:spLocks noChangeArrowheads="1"/>
          </p:cNvSpPr>
          <p:nvPr/>
        </p:nvSpPr>
        <p:spPr bwMode="auto">
          <a:xfrm>
            <a:off x="3929063" y="18827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女儿</a:t>
            </a:r>
          </a:p>
        </p:txBody>
      </p: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3497263" y="2746375"/>
            <a:ext cx="1108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去医院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5272088" y="2762250"/>
            <a:ext cx="3794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你去哪儿？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我去医院。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0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25"/>
          <p:cNvSpPr>
            <a:spLocks noChangeArrowheads="1"/>
          </p:cNvSpPr>
          <p:nvPr/>
        </p:nvSpPr>
        <p:spPr bwMode="auto">
          <a:xfrm>
            <a:off x="3382963" y="3479800"/>
            <a:ext cx="6807200" cy="688975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80899" name="文本框 152"/>
          <p:cNvSpPr>
            <a:spLocks noChangeArrowheads="1"/>
          </p:cNvSpPr>
          <p:nvPr/>
        </p:nvSpPr>
        <p:spPr bwMode="auto">
          <a:xfrm>
            <a:off x="3587750" y="1374775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一个儿子</a:t>
            </a:r>
          </a:p>
        </p:txBody>
      </p:sp>
      <p:cxnSp>
        <p:nvCxnSpPr>
          <p:cNvPr id="8090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80901" name="圆角矩形 32"/>
          <p:cNvSpPr>
            <a:spLocks noChangeArrowheads="1"/>
          </p:cNvSpPr>
          <p:nvPr/>
        </p:nvSpPr>
        <p:spPr bwMode="auto">
          <a:xfrm>
            <a:off x="1866900" y="3500438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80902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儿子</a:t>
            </a:r>
          </a:p>
        </p:txBody>
      </p:sp>
      <p:sp>
        <p:nvSpPr>
          <p:cNvPr id="80903" name="文本框 107"/>
          <p:cNvSpPr>
            <a:spLocks noChangeArrowheads="1"/>
          </p:cNvSpPr>
          <p:nvPr/>
        </p:nvSpPr>
        <p:spPr bwMode="auto">
          <a:xfrm>
            <a:off x="2066925" y="35131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医生</a:t>
            </a:r>
          </a:p>
        </p:txBody>
      </p:sp>
      <p:sp>
        <p:nvSpPr>
          <p:cNvPr id="80904" name="文本框 88"/>
          <p:cNvSpPr>
            <a:spLocks noChangeArrowheads="1"/>
          </p:cNvSpPr>
          <p:nvPr/>
        </p:nvSpPr>
        <p:spPr bwMode="auto">
          <a:xfrm>
            <a:off x="2065338" y="2660650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医院</a:t>
            </a:r>
          </a:p>
        </p:txBody>
      </p:sp>
      <p:sp>
        <p:nvSpPr>
          <p:cNvPr id="80905" name="文本框 107"/>
          <p:cNvSpPr>
            <a:spLocks noChangeArrowheads="1"/>
          </p:cNvSpPr>
          <p:nvPr/>
        </p:nvSpPr>
        <p:spPr bwMode="auto">
          <a:xfrm>
            <a:off x="2066925" y="4384675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爸爸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907" name="文本框 152"/>
          <p:cNvSpPr>
            <a:spLocks noChangeArrowheads="1"/>
          </p:cNvSpPr>
          <p:nvPr/>
        </p:nvSpPr>
        <p:spPr bwMode="auto">
          <a:xfrm>
            <a:off x="5362575" y="13906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你儿子</a:t>
            </a:r>
          </a:p>
        </p:txBody>
      </p:sp>
      <p:sp>
        <p:nvSpPr>
          <p:cNvPr id="80908" name="文本框 152"/>
          <p:cNvSpPr>
            <a:spLocks noChangeArrowheads="1"/>
          </p:cNvSpPr>
          <p:nvPr/>
        </p:nvSpPr>
        <p:spPr bwMode="auto">
          <a:xfrm>
            <a:off x="6919913" y="1381125"/>
            <a:ext cx="2030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</a:t>
            </a:r>
          </a:p>
        </p:txBody>
      </p:sp>
      <p:cxnSp>
        <p:nvCxnSpPr>
          <p:cNvPr id="18" name="直接箭头连接符 17"/>
          <p:cNvCxnSpPr/>
          <p:nvPr/>
        </p:nvCxnSpPr>
        <p:spPr bwMode="auto">
          <a:xfrm>
            <a:off x="3627438" y="2119313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10" name="文本框 152"/>
          <p:cNvSpPr>
            <a:spLocks noChangeArrowheads="1"/>
          </p:cNvSpPr>
          <p:nvPr/>
        </p:nvSpPr>
        <p:spPr bwMode="auto">
          <a:xfrm>
            <a:off x="3929063" y="18827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女儿</a:t>
            </a:r>
          </a:p>
        </p:txBody>
      </p:sp>
      <p:sp>
        <p:nvSpPr>
          <p:cNvPr id="80911" name="文本框 152"/>
          <p:cNvSpPr>
            <a:spLocks noChangeArrowheads="1"/>
          </p:cNvSpPr>
          <p:nvPr/>
        </p:nvSpPr>
        <p:spPr bwMode="auto">
          <a:xfrm>
            <a:off x="3497263" y="2746375"/>
            <a:ext cx="1108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去医院</a:t>
            </a:r>
          </a:p>
        </p:txBody>
      </p:sp>
      <p:sp>
        <p:nvSpPr>
          <p:cNvPr id="80912" name="文本框 152"/>
          <p:cNvSpPr>
            <a:spLocks noChangeArrowheads="1"/>
          </p:cNvSpPr>
          <p:nvPr/>
        </p:nvSpPr>
        <p:spPr bwMode="auto">
          <a:xfrm>
            <a:off x="5272088" y="2762250"/>
            <a:ext cx="3794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你去哪儿？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我去医院。</a:t>
            </a:r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3597275" y="3598863"/>
            <a:ext cx="11064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是医生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5340350" y="3614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他是医生</a:t>
            </a:r>
          </a:p>
        </p:txBody>
      </p: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6958013" y="3605213"/>
            <a:ext cx="3262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李老师的儿子是医生。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3" grpId="0"/>
      <p:bldP spid="27" grpId="0"/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25"/>
          <p:cNvSpPr>
            <a:spLocks noChangeArrowheads="1"/>
          </p:cNvSpPr>
          <p:nvPr/>
        </p:nvSpPr>
        <p:spPr bwMode="auto">
          <a:xfrm>
            <a:off x="3382963" y="4348163"/>
            <a:ext cx="6065837" cy="1644650"/>
          </a:xfrm>
          <a:prstGeom prst="wedgeRoundRectCallout">
            <a:avLst>
              <a:gd name="adj1" fmla="val -55278"/>
              <a:gd name="adj2" fmla="val -36417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sp>
        <p:nvSpPr>
          <p:cNvPr id="81923" name="文本框 152"/>
          <p:cNvSpPr>
            <a:spLocks noChangeArrowheads="1"/>
          </p:cNvSpPr>
          <p:nvPr/>
        </p:nvSpPr>
        <p:spPr bwMode="auto">
          <a:xfrm>
            <a:off x="3587750" y="1374775"/>
            <a:ext cx="1416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一个儿子</a:t>
            </a:r>
          </a:p>
        </p:txBody>
      </p:sp>
      <p:cxnSp>
        <p:nvCxnSpPr>
          <p:cNvPr id="8192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81925" name="圆角矩形 32"/>
          <p:cNvSpPr>
            <a:spLocks noChangeArrowheads="1"/>
          </p:cNvSpPr>
          <p:nvPr/>
        </p:nvSpPr>
        <p:spPr bwMode="auto">
          <a:xfrm>
            <a:off x="1866900" y="4368800"/>
            <a:ext cx="1338263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81926" name="文本框 88"/>
          <p:cNvSpPr>
            <a:spLocks noChangeArrowheads="1"/>
          </p:cNvSpPr>
          <p:nvPr/>
        </p:nvSpPr>
        <p:spPr bwMode="auto">
          <a:xfrm>
            <a:off x="2095500" y="1325563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儿子</a:t>
            </a:r>
          </a:p>
        </p:txBody>
      </p:sp>
      <p:sp>
        <p:nvSpPr>
          <p:cNvPr id="81927" name="文本框 107"/>
          <p:cNvSpPr>
            <a:spLocks noChangeArrowheads="1"/>
          </p:cNvSpPr>
          <p:nvPr/>
        </p:nvSpPr>
        <p:spPr bwMode="auto">
          <a:xfrm>
            <a:off x="2066925" y="3513138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医生</a:t>
            </a:r>
          </a:p>
        </p:txBody>
      </p:sp>
      <p:sp>
        <p:nvSpPr>
          <p:cNvPr id="81928" name="文本框 88"/>
          <p:cNvSpPr>
            <a:spLocks noChangeArrowheads="1"/>
          </p:cNvSpPr>
          <p:nvPr/>
        </p:nvSpPr>
        <p:spPr bwMode="auto">
          <a:xfrm>
            <a:off x="2065338" y="2660650"/>
            <a:ext cx="90487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医院</a:t>
            </a:r>
          </a:p>
        </p:txBody>
      </p:sp>
      <p:sp>
        <p:nvSpPr>
          <p:cNvPr id="81929" name="文本框 107"/>
          <p:cNvSpPr>
            <a:spLocks noChangeArrowheads="1"/>
          </p:cNvSpPr>
          <p:nvPr/>
        </p:nvSpPr>
        <p:spPr bwMode="auto">
          <a:xfrm>
            <a:off x="2066925" y="4384675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爸爸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931" name="文本框 152"/>
          <p:cNvSpPr>
            <a:spLocks noChangeArrowheads="1"/>
          </p:cNvSpPr>
          <p:nvPr/>
        </p:nvSpPr>
        <p:spPr bwMode="auto">
          <a:xfrm>
            <a:off x="5362575" y="13906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你儿子</a:t>
            </a:r>
          </a:p>
        </p:txBody>
      </p:sp>
      <p:sp>
        <p:nvSpPr>
          <p:cNvPr id="81932" name="文本框 152"/>
          <p:cNvSpPr>
            <a:spLocks noChangeArrowheads="1"/>
          </p:cNvSpPr>
          <p:nvPr/>
        </p:nvSpPr>
        <p:spPr bwMode="auto">
          <a:xfrm>
            <a:off x="6919913" y="1381125"/>
            <a:ext cx="2030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</a:t>
            </a:r>
          </a:p>
        </p:txBody>
      </p:sp>
      <p:cxnSp>
        <p:nvCxnSpPr>
          <p:cNvPr id="18" name="直接箭头连接符 17"/>
          <p:cNvCxnSpPr/>
          <p:nvPr/>
        </p:nvCxnSpPr>
        <p:spPr bwMode="auto">
          <a:xfrm>
            <a:off x="3627438" y="2119313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34" name="文本框 152"/>
          <p:cNvSpPr>
            <a:spLocks noChangeArrowheads="1"/>
          </p:cNvSpPr>
          <p:nvPr/>
        </p:nvSpPr>
        <p:spPr bwMode="auto">
          <a:xfrm>
            <a:off x="3929063" y="18827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女儿</a:t>
            </a:r>
          </a:p>
        </p:txBody>
      </p:sp>
      <p:sp>
        <p:nvSpPr>
          <p:cNvPr id="81935" name="文本框 152"/>
          <p:cNvSpPr>
            <a:spLocks noChangeArrowheads="1"/>
          </p:cNvSpPr>
          <p:nvPr/>
        </p:nvSpPr>
        <p:spPr bwMode="auto">
          <a:xfrm>
            <a:off x="3497263" y="2746375"/>
            <a:ext cx="11080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去医院</a:t>
            </a:r>
          </a:p>
        </p:txBody>
      </p:sp>
      <p:sp>
        <p:nvSpPr>
          <p:cNvPr id="81936" name="文本框 152"/>
          <p:cNvSpPr>
            <a:spLocks noChangeArrowheads="1"/>
          </p:cNvSpPr>
          <p:nvPr/>
        </p:nvSpPr>
        <p:spPr bwMode="auto">
          <a:xfrm>
            <a:off x="5272088" y="2762250"/>
            <a:ext cx="3794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A: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你去哪儿？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B: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我去医院。</a:t>
            </a:r>
          </a:p>
        </p:txBody>
      </p:sp>
      <p:sp>
        <p:nvSpPr>
          <p:cNvPr id="81937" name="文本框 152"/>
          <p:cNvSpPr>
            <a:spLocks noChangeArrowheads="1"/>
          </p:cNvSpPr>
          <p:nvPr/>
        </p:nvSpPr>
        <p:spPr bwMode="auto">
          <a:xfrm>
            <a:off x="3597275" y="3598863"/>
            <a:ext cx="11064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是医生</a:t>
            </a:r>
          </a:p>
        </p:txBody>
      </p:sp>
      <p:sp>
        <p:nvSpPr>
          <p:cNvPr id="81938" name="文本框 152"/>
          <p:cNvSpPr>
            <a:spLocks noChangeArrowheads="1"/>
          </p:cNvSpPr>
          <p:nvPr/>
        </p:nvSpPr>
        <p:spPr bwMode="auto">
          <a:xfrm>
            <a:off x="5340350" y="3614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他是医生</a:t>
            </a:r>
          </a:p>
        </p:txBody>
      </p:sp>
      <p:sp>
        <p:nvSpPr>
          <p:cNvPr id="81939" name="文本框 152"/>
          <p:cNvSpPr>
            <a:spLocks noChangeArrowheads="1"/>
          </p:cNvSpPr>
          <p:nvPr/>
        </p:nvSpPr>
        <p:spPr bwMode="auto">
          <a:xfrm>
            <a:off x="6958013" y="3605213"/>
            <a:ext cx="3262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李老师的儿子是医生。</a:t>
            </a:r>
          </a:p>
        </p:txBody>
      </p:sp>
      <p:sp>
        <p:nvSpPr>
          <p:cNvPr id="30" name="文本框 152"/>
          <p:cNvSpPr>
            <a:spLocks noChangeArrowheads="1"/>
          </p:cNvSpPr>
          <p:nvPr/>
        </p:nvSpPr>
        <p:spPr bwMode="auto">
          <a:xfrm>
            <a:off x="3589338" y="4460875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你爸爸</a:t>
            </a:r>
          </a:p>
        </p:txBody>
      </p:sp>
      <p:sp>
        <p:nvSpPr>
          <p:cNvPr id="31" name="文本框 152"/>
          <p:cNvSpPr>
            <a:spLocks noChangeArrowheads="1"/>
          </p:cNvSpPr>
          <p:nvPr/>
        </p:nvSpPr>
        <p:spPr bwMode="auto">
          <a:xfrm>
            <a:off x="5302250" y="447040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我爸爸</a:t>
            </a:r>
          </a:p>
        </p:txBody>
      </p:sp>
      <p:sp>
        <p:nvSpPr>
          <p:cNvPr id="32" name="文本框 152"/>
          <p:cNvSpPr>
            <a:spLocks noChangeArrowheads="1"/>
          </p:cNvSpPr>
          <p:nvPr/>
        </p:nvSpPr>
        <p:spPr bwMode="auto">
          <a:xfrm>
            <a:off x="3571875" y="4962525"/>
            <a:ext cx="3262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我朋友的爸爸是医生。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6958013" y="4451350"/>
            <a:ext cx="203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我朋友的爸爸</a:t>
            </a:r>
          </a:p>
        </p:txBody>
      </p:sp>
      <p:cxnSp>
        <p:nvCxnSpPr>
          <p:cNvPr id="34" name="直接箭头连接符 33"/>
          <p:cNvCxnSpPr/>
          <p:nvPr/>
        </p:nvCxnSpPr>
        <p:spPr bwMode="auto">
          <a:xfrm>
            <a:off x="3659188" y="5737225"/>
            <a:ext cx="333375" cy="15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152"/>
          <p:cNvSpPr>
            <a:spLocks noChangeArrowheads="1"/>
          </p:cNvSpPr>
          <p:nvPr/>
        </p:nvSpPr>
        <p:spPr bwMode="auto">
          <a:xfrm>
            <a:off x="3960813" y="55006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妈妈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0" grpId="0"/>
      <p:bldP spid="31" grpId="0"/>
      <p:bldP spid="32" grpId="0"/>
      <p:bldP spid="33" grpId="0"/>
      <p:bldP spid="3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97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0225" y="9144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动词“在” </a:t>
            </a:r>
            <a:r>
              <a:rPr lang="en-US" altLang="zh-CN" dirty="0">
                <a:latin typeface="+mn-ea"/>
                <a:ea typeface="+mn-ea"/>
              </a:rPr>
              <a:t>The Verb</a:t>
            </a:r>
            <a:r>
              <a:rPr lang="zh-CN" altLang="en-US" dirty="0" smtClean="0">
                <a:latin typeface="+mn-ea"/>
                <a:ea typeface="+mn-ea"/>
              </a:rPr>
              <a:t>“在”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87787" y="1623800"/>
            <a:ext cx="6063640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主语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不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b</a:t>
            </a:r>
            <a:r>
              <a:rPr lang="en-US" sz="2400" dirty="0" smtClean="0"/>
              <a:t> ú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在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地点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/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方位词语。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2020888" y="2946400"/>
          <a:ext cx="8143875" cy="2346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799"/>
                <a:gridCol w="1382396"/>
                <a:gridCol w="4678680"/>
              </a:tblGrid>
              <a:tr h="61289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31652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Word</a:t>
                      </a:r>
                      <a:r>
                        <a:rPr lang="en-US" altLang="zh-CN" sz="24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of Locality /Direction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我朋友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在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学校。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我妈妈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在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家。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99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4" y="812800"/>
            <a:ext cx="881849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2.</a:t>
            </a:r>
            <a:r>
              <a:rPr lang="zh-CN" altLang="en-US" sz="2800" b="1" dirty="0">
                <a:latin typeface="+mn-ea"/>
                <a:ea typeface="+mn-ea"/>
              </a:rPr>
              <a:t>疑问代词“哪儿”</a:t>
            </a:r>
            <a:r>
              <a:rPr lang="en-US" altLang="zh-CN" dirty="0">
                <a:latin typeface="+mn-ea"/>
                <a:ea typeface="+mn-ea"/>
              </a:rPr>
              <a:t>The Interrogative Pronoun</a:t>
            </a:r>
            <a:r>
              <a:rPr lang="zh-CN" altLang="en-US" dirty="0" smtClean="0">
                <a:latin typeface="+mn-ea"/>
                <a:ea typeface="+mn-ea"/>
              </a:rPr>
              <a:t>“哪儿”</a:t>
            </a:r>
            <a:r>
              <a:rPr lang="en-US" altLang="zh-CN" b="1" dirty="0" smtClean="0">
                <a:latin typeface="+mn-ea"/>
              </a:rPr>
              <a:t> P66 Note2</a:t>
            </a:r>
            <a:endParaRPr lang="zh-CN" altLang="en-US" b="1" dirty="0" smtClean="0">
              <a:latin typeface="+mn-ea"/>
            </a:endParaRPr>
          </a:p>
          <a:p>
            <a:pPr>
              <a:defRPr/>
            </a:pP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630488" y="2763838"/>
            <a:ext cx="7224712" cy="26479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03638" y="3046413"/>
            <a:ext cx="95853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）我的杯子在哪儿？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705225" y="3771900"/>
            <a:ext cx="86185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）你的中国朋友在哪儿？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702050" y="4371975"/>
            <a:ext cx="322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）小猫在哪儿？</a:t>
            </a:r>
          </a:p>
        </p:txBody>
      </p:sp>
      <p:sp>
        <p:nvSpPr>
          <p:cNvPr id="14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49" y="6307138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01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4208185" cy="646331"/>
            <a:chOff x="308629" y="6819"/>
            <a:chExt cx="5439649" cy="646767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4033652" cy="6467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4" y="914400"/>
            <a:ext cx="404149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3.</a:t>
            </a:r>
            <a:r>
              <a:rPr lang="zh-CN" altLang="en-US" sz="2800" b="1" dirty="0">
                <a:latin typeface="+mn-ea"/>
                <a:ea typeface="+mn-ea"/>
              </a:rPr>
              <a:t>介词“在” </a:t>
            </a:r>
            <a:endParaRPr lang="en-US" altLang="zh-CN" sz="2800" b="1" dirty="0" smtClean="0">
              <a:latin typeface="+mn-ea"/>
              <a:ea typeface="+mn-ea"/>
            </a:endParaRPr>
          </a:p>
          <a:p>
            <a:pPr eaLnBrk="0" hangingPunct="0">
              <a:defRPr/>
            </a:pPr>
            <a:r>
              <a:rPr lang="en-US" altLang="zh-CN" dirty="0" smtClean="0">
                <a:latin typeface="+mn-ea"/>
                <a:ea typeface="+mn-ea"/>
              </a:rPr>
              <a:t>The </a:t>
            </a:r>
            <a:r>
              <a:rPr lang="en-US" altLang="zh-CN" dirty="0">
                <a:latin typeface="+mn-ea"/>
                <a:ea typeface="+mn-ea"/>
              </a:rPr>
              <a:t>Preposition</a:t>
            </a:r>
            <a:r>
              <a:rPr lang="zh-CN" altLang="en-US" dirty="0" smtClean="0">
                <a:latin typeface="+mn-ea"/>
                <a:ea typeface="+mn-ea"/>
              </a:rPr>
              <a:t>“在”</a:t>
            </a:r>
            <a:r>
              <a:rPr lang="en-US" altLang="zh-CN" b="1" dirty="0" smtClean="0">
                <a:latin typeface="+mn-ea"/>
                <a:ea typeface="+mn-ea"/>
              </a:rPr>
              <a:t>P66 Note3</a:t>
            </a:r>
            <a:endParaRPr lang="zh-CN" altLang="en-US" b="1" dirty="0">
              <a:latin typeface="+mn-ea"/>
              <a:ea typeface="+mn-ea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517428"/>
              </p:ext>
            </p:extLst>
          </p:nvPr>
        </p:nvGraphicFramePr>
        <p:xfrm>
          <a:off x="1898650" y="1912736"/>
          <a:ext cx="8783955" cy="271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995"/>
                <a:gridCol w="1127760"/>
                <a:gridCol w="3870960"/>
                <a:gridCol w="1920240"/>
              </a:tblGrid>
              <a:tr h="61289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31652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Word</a:t>
                      </a:r>
                      <a:r>
                        <a:rPr lang="en-US" altLang="zh-CN" sz="24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of Locality /Direction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Verb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endParaRPr lang="en-GB" altLang="zh-CN" sz="24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他们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altLang="zh-CN" sz="24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在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altLang="zh-CN" sz="24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学校</a:t>
                      </a:r>
                      <a:endParaRPr lang="zh-CN" altLang="en-US" sz="2400" b="1" dirty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altLang="zh-CN" sz="24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华文楷体" pitchFamily="2" charset="-122"/>
                          <a:ea typeface="华文楷体" pitchFamily="2" charset="-122"/>
                        </a:rPr>
                        <a:t>看书。</a:t>
                      </a:r>
                      <a:endParaRPr lang="en-GB" altLang="zh-CN" sz="2400" b="1" dirty="0" smtClean="0"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我儿子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在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医院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工作。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52250" y="6281382"/>
            <a:ext cx="539750" cy="549275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" name="Rectangle 2"/>
          <p:cNvSpPr/>
          <p:nvPr/>
        </p:nvSpPr>
        <p:spPr>
          <a:xfrm>
            <a:off x="2509768" y="2928946"/>
            <a:ext cx="8149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/>
              <a:t>Tāmen</a:t>
            </a:r>
            <a:r>
              <a:rPr lang="en-GB" sz="2400" dirty="0"/>
              <a:t> </a:t>
            </a:r>
            <a:r>
              <a:rPr lang="en-GB" sz="2400" dirty="0" smtClean="0"/>
              <a:t>       </a:t>
            </a:r>
            <a:r>
              <a:rPr lang="en-GB" sz="2400" dirty="0" err="1" smtClean="0"/>
              <a:t>zài</a:t>
            </a:r>
            <a:r>
              <a:rPr lang="en-GB" sz="2400" dirty="0" smtClean="0"/>
              <a:t>                       </a:t>
            </a:r>
            <a:r>
              <a:rPr lang="en-GB" sz="2400" dirty="0" err="1" smtClean="0"/>
              <a:t>xuéxiào</a:t>
            </a:r>
            <a:r>
              <a:rPr lang="en-GB" sz="2400" dirty="0" smtClean="0"/>
              <a:t>                   </a:t>
            </a:r>
            <a:r>
              <a:rPr lang="en-GB" sz="2400" dirty="0" err="1" smtClean="0"/>
              <a:t>kànshū</a:t>
            </a:r>
            <a:r>
              <a:rPr lang="zh-CN" altLang="en-US" sz="2400" dirty="0" smtClean="0"/>
              <a:t>。</a:t>
            </a:r>
            <a:endParaRPr lang="en-GB" sz="2400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30523" y="3834801"/>
            <a:ext cx="8438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Wǒ </a:t>
            </a:r>
            <a:r>
              <a:rPr lang="en-GB" sz="2400" dirty="0" err="1"/>
              <a:t>érzi</a:t>
            </a:r>
            <a:r>
              <a:rPr lang="en-GB" sz="2400" dirty="0"/>
              <a:t> </a:t>
            </a:r>
            <a:r>
              <a:rPr lang="en-GB" sz="2400" dirty="0" smtClean="0"/>
              <a:t>        </a:t>
            </a:r>
            <a:r>
              <a:rPr lang="en-GB" sz="2400" dirty="0" err="1" smtClean="0"/>
              <a:t>zài</a:t>
            </a:r>
            <a:r>
              <a:rPr lang="en-GB" sz="2400" dirty="0" smtClean="0"/>
              <a:t>                      </a:t>
            </a:r>
            <a:r>
              <a:rPr lang="en-GB" sz="2400" dirty="0" err="1" smtClean="0"/>
              <a:t>yīyuàn</a:t>
            </a:r>
            <a:r>
              <a:rPr lang="en-GB" sz="2400" dirty="0" smtClean="0"/>
              <a:t>                    </a:t>
            </a:r>
            <a:r>
              <a:rPr lang="en-GB" sz="2400" dirty="0" err="1" smtClean="0"/>
              <a:t>gōngzuò</a:t>
            </a:r>
            <a:r>
              <a:rPr lang="zh-CN" altLang="en-US" sz="2400" dirty="0" smtClean="0"/>
              <a:t>。</a:t>
            </a:r>
            <a:endParaRPr lang="en-GB" sz="2400" dirty="0"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09024" y="343076"/>
            <a:ext cx="3649054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医院</a:t>
            </a:r>
            <a:r>
              <a:rPr lang="en-US" sz="24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yīyuàn</a:t>
            </a:r>
            <a:r>
              <a:rPr lang="en-US" sz="24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商店</a:t>
            </a:r>
            <a:r>
              <a:rPr lang="en-US" sz="24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shāngdiàn</a:t>
            </a:r>
            <a:endParaRPr lang="en-US" sz="2400" b="1" kern="1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学</a:t>
            </a:r>
            <a:r>
              <a:rPr lang="zh-CN" altLang="en-US" sz="24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校</a:t>
            </a:r>
            <a:r>
              <a:rPr lang="en-US" sz="2400" b="1" kern="100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xuéxiào</a:t>
            </a:r>
            <a:r>
              <a:rPr lang="en-US" sz="24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zh-CN" altLang="en-US" sz="24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家</a:t>
            </a:r>
            <a:r>
              <a:rPr lang="en-US" sz="2400" b="1" kern="100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jiā</a:t>
            </a:r>
            <a:r>
              <a:rPr lang="en-US" sz="2400" b="1" kern="1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b="1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中</a:t>
            </a:r>
            <a:r>
              <a:rPr lang="zh-CN" altLang="en-US" sz="2400" b="1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国</a:t>
            </a:r>
            <a:r>
              <a:rPr lang="en-US" sz="2400" b="1" dirty="0" err="1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Zhōngguó</a:t>
            </a:r>
            <a:endParaRPr lang="en-US" sz="2400" b="1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4384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CN" altLang="en-US" sz="2400" b="1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美国</a:t>
            </a:r>
            <a:r>
              <a:rPr lang="en-US" sz="2400" b="1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měiguó</a:t>
            </a:r>
            <a:r>
              <a:rPr lang="en-US" sz="2400" b="1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英</a:t>
            </a:r>
            <a:r>
              <a:rPr lang="zh-CN" altLang="en-US" sz="2400" b="1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国</a:t>
            </a:r>
            <a:r>
              <a:rPr lang="en-US" sz="2400" b="1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Yīngguó</a:t>
            </a:r>
            <a:r>
              <a:rPr lang="en-US" sz="2400" b="1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GB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5575696" y="4711722"/>
            <a:ext cx="26175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latin typeface="Calibri" pitchFamily="34" charset="0"/>
                <a:cs typeface="Times New Roman" pitchFamily="18" charset="0"/>
              </a:rPr>
              <a:t>说</a:t>
            </a:r>
            <a:r>
              <a:rPr lang="zh-CN" altLang="en-US" sz="2400" b="1" dirty="0" smtClean="0">
                <a:latin typeface="Calibri" pitchFamily="34" charset="0"/>
                <a:cs typeface="Times New Roman" pitchFamily="18" charset="0"/>
              </a:rPr>
              <a:t>汉语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s</a:t>
            </a:r>
            <a:r>
              <a:rPr lang="en-US" altLang="zh-CN" sz="2400" b="1" dirty="0" err="1" smtClean="0">
                <a:latin typeface="Calibri" pitchFamily="34" charset="0"/>
                <a:cs typeface="Times New Roman" pitchFamily="18" charset="0"/>
              </a:rPr>
              <a:t>huō</a:t>
            </a:r>
            <a:r>
              <a:rPr lang="en-US" altLang="zh-CN" sz="2400" b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400" b="1" dirty="0" err="1" smtClean="0">
                <a:latin typeface="Calibri" pitchFamily="34" charset="0"/>
                <a:cs typeface="Times New Roman" pitchFamily="18" charset="0"/>
              </a:rPr>
              <a:t>hànyǔ</a:t>
            </a:r>
            <a:endParaRPr lang="en-US" altLang="zh-CN" sz="2400" b="1" dirty="0" smtClean="0">
              <a:latin typeface="Calibri" pitchFamily="34" charset="0"/>
              <a:cs typeface="Times New Roman" pitchFamily="18" charset="0"/>
            </a:endParaRPr>
          </a:p>
          <a:p>
            <a:pPr lvl="0"/>
            <a:r>
              <a:rPr lang="zh-CN" altLang="en-US" sz="2400" b="1" dirty="0" smtClean="0">
                <a:latin typeface="Calibri" pitchFamily="34" charset="0"/>
                <a:cs typeface="Times New Roman" pitchFamily="18" charset="0"/>
              </a:rPr>
              <a:t>学英语</a:t>
            </a:r>
            <a:r>
              <a:rPr lang="en-US" altLang="zh-CN" sz="2400" b="1" dirty="0" err="1" smtClean="0">
                <a:latin typeface="Calibri" pitchFamily="34" charset="0"/>
                <a:cs typeface="Times New Roman" pitchFamily="18" charset="0"/>
              </a:rPr>
              <a:t>x</a:t>
            </a:r>
            <a:r>
              <a:rPr lang="en-US" sz="2400" dirty="0" err="1" smtClean="0"/>
              <a:t>ué</a:t>
            </a:r>
            <a:r>
              <a:rPr lang="en-US" sz="2400" dirty="0" smtClean="0"/>
              <a:t> </a:t>
            </a:r>
            <a:r>
              <a:rPr lang="en-US" sz="2400" dirty="0" err="1" smtClean="0"/>
              <a:t>yīngyǔ</a:t>
            </a:r>
            <a:endParaRPr lang="en-US" altLang="zh-CN" sz="2400" dirty="0">
              <a:cs typeface="宋体" pitchFamily="2" charset="-122"/>
            </a:endParaRPr>
          </a:p>
          <a:p>
            <a:pPr lvl="0" eaLnBrk="0" hangingPunct="0"/>
            <a:r>
              <a:rPr lang="zh-CN" altLang="en-US" sz="2400" b="1" dirty="0" smtClean="0">
                <a:latin typeface="Calibri" pitchFamily="34" charset="0"/>
                <a:cs typeface="Times New Roman" pitchFamily="18" charset="0"/>
              </a:rPr>
              <a:t>写</a:t>
            </a:r>
            <a:r>
              <a:rPr lang="zh-CN" altLang="en-US" sz="2400" b="1" dirty="0">
                <a:latin typeface="Calibri" pitchFamily="34" charset="0"/>
                <a:cs typeface="Times New Roman" pitchFamily="18" charset="0"/>
              </a:rPr>
              <a:t>汉字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xiě</a:t>
            </a:r>
            <a:r>
              <a:rPr lang="en-US" altLang="zh-CN" sz="24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hànzì</a:t>
            </a:r>
            <a:r>
              <a:rPr lang="en-US" altLang="zh-CN" sz="2400" b="1" dirty="0">
                <a:latin typeface="Calibri" pitchFamily="34" charset="0"/>
                <a:cs typeface="Times New Roman" pitchFamily="18" charset="0"/>
              </a:rPr>
              <a:t> </a:t>
            </a:r>
            <a:endParaRPr lang="en-US" altLang="zh-CN" sz="2400" dirty="0">
              <a:cs typeface="宋体" pitchFamily="2" charset="-122"/>
            </a:endParaRPr>
          </a:p>
          <a:p>
            <a:pPr lvl="0" eaLnBrk="0" hangingPunct="0"/>
            <a:r>
              <a:rPr lang="zh-CN" altLang="en-US" sz="2400" b="1" dirty="0">
                <a:latin typeface="Calibri" pitchFamily="34" charset="0"/>
                <a:cs typeface="Times New Roman" pitchFamily="18" charset="0"/>
              </a:rPr>
              <a:t>吃饭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chīfàn</a:t>
            </a:r>
            <a:r>
              <a:rPr lang="en-US" altLang="zh-CN" sz="2400" b="1" dirty="0">
                <a:latin typeface="Calibri" pitchFamily="34" charset="0"/>
                <a:cs typeface="Times New Roman" pitchFamily="18" charset="0"/>
              </a:rPr>
              <a:t> </a:t>
            </a:r>
            <a:endParaRPr lang="en-US" altLang="zh-CN" sz="2400" dirty="0">
              <a:cs typeface="宋体" pitchFamily="2" charset="-122"/>
            </a:endParaRPr>
          </a:p>
          <a:p>
            <a:pPr lvl="0" eaLnBrk="0" hangingPunct="0"/>
            <a:r>
              <a:rPr lang="zh-CN" altLang="en-US" sz="2400" b="1" dirty="0">
                <a:latin typeface="Calibri" pitchFamily="34" charset="0"/>
                <a:cs typeface="Times New Roman" pitchFamily="18" charset="0"/>
              </a:rPr>
              <a:t>喝水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hē</a:t>
            </a:r>
            <a:r>
              <a:rPr lang="en-US" altLang="zh-CN" sz="24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400" b="1" dirty="0" err="1">
                <a:latin typeface="Calibri" pitchFamily="34" charset="0"/>
                <a:cs typeface="Times New Roman" pitchFamily="18" charset="0"/>
              </a:rPr>
              <a:t>shuǐ</a:t>
            </a:r>
            <a:r>
              <a:rPr lang="en-US" altLang="zh-CN" sz="2400" b="1" dirty="0">
                <a:latin typeface="Calibri" pitchFamily="34" charset="0"/>
                <a:cs typeface="Times New Roman" pitchFamily="18" charset="0"/>
              </a:rPr>
              <a:t> </a:t>
            </a:r>
            <a:endParaRPr lang="en-US" altLang="zh-CN" sz="2400" dirty="0">
              <a:cs typeface="宋体" pitchFamily="2" charset="-12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8193206" y="4711722"/>
            <a:ext cx="39987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做中国菜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zuò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zhōngguó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cài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工作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gōngzuò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买书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mǎishū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5440363" cy="646113"/>
            <a:chOff x="308629" y="6819"/>
            <a:chExt cx="5439649" cy="646549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5419014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语言点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4.</a:t>
            </a:r>
            <a:r>
              <a:rPr lang="zh-CN" altLang="en-US" sz="2800" b="1" dirty="0">
                <a:latin typeface="+mn-ea"/>
                <a:ea typeface="+mn-ea"/>
              </a:rPr>
              <a:t>疑问助词“呢”（</a:t>
            </a: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zh-CN" altLang="en-US" sz="2800" b="1" dirty="0">
                <a:latin typeface="+mn-ea"/>
                <a:ea typeface="+mn-ea"/>
              </a:rPr>
              <a:t>）</a:t>
            </a:r>
            <a:r>
              <a:rPr lang="en-US" altLang="zh-CN" dirty="0">
                <a:latin typeface="+mn-ea"/>
                <a:ea typeface="+mn-ea"/>
              </a:rPr>
              <a:t>The Interrogative Particle</a:t>
            </a:r>
            <a:r>
              <a:rPr lang="zh-CN" altLang="en-US" dirty="0">
                <a:latin typeface="+mn-ea"/>
                <a:ea typeface="+mn-ea"/>
              </a:rPr>
              <a:t>“呢”（</a:t>
            </a:r>
            <a:r>
              <a:rPr lang="en-US" altLang="zh-CN" dirty="0">
                <a:latin typeface="+mn-ea"/>
                <a:ea typeface="+mn-ea"/>
              </a:rPr>
              <a:t>2</a:t>
            </a:r>
            <a:r>
              <a:rPr lang="zh-CN" altLang="en-US" dirty="0">
                <a:latin typeface="+mn-ea"/>
                <a:ea typeface="+mn-ea"/>
              </a:rPr>
              <a:t>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4193" y="1581354"/>
            <a:ext cx="3316367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主语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在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哪儿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呢？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30488" y="2992438"/>
            <a:ext cx="7224712" cy="26479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6050" y="3275013"/>
            <a:ext cx="95853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）我的小猫呢？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957638" y="4000500"/>
            <a:ext cx="86185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）我的杯子呢？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954463" y="4600575"/>
            <a:ext cx="322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）他在哪儿呢？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4193" y="2206194"/>
            <a:ext cx="2005727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主语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呢？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16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216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10039350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61313" y="2187575"/>
            <a:ext cx="2432050" cy="162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012950" y="1668463"/>
            <a:ext cx="7323138" cy="47466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bàbɑ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zài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jiā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mɑ</a:t>
            </a:r>
            <a:endParaRPr lang="en-US" altLang="zh-CN" sz="2400" dirty="0" smtClean="0"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爸爸  在  家  吗？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Bú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jiā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不  在   家。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Tā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zài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nǎr</a:t>
            </a: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ne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他  在 哪儿 呢？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   Tā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itchFamily="2" charset="-122"/>
              </a:rPr>
              <a:t>yīyuàn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：他  在  医院。</a:t>
            </a:r>
          </a:p>
        </p:txBody>
      </p:sp>
      <p:sp>
        <p:nvSpPr>
          <p:cNvPr id="92167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打电话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On the phone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930067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523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5238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24488" y="2816225"/>
            <a:ext cx="9096375" cy="249299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zài</a:t>
            </a:r>
            <a:endParaRPr lang="en-US" altLang="zh-CN" sz="24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________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在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________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。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endParaRPr lang="en-US" altLang="zh-CN" sz="2400" dirty="0">
              <a:solidFill>
                <a:srgbClr val="7F7F7F"/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</p:txBody>
      </p:sp>
      <p:grpSp>
        <p:nvGrpSpPr>
          <p:cNvPr id="95240" name="组合 16"/>
          <p:cNvGrpSpPr>
            <a:grpSpLocks/>
          </p:cNvGrpSpPr>
          <p:nvPr/>
        </p:nvGrpSpPr>
        <p:grpSpPr bwMode="auto">
          <a:xfrm>
            <a:off x="1978025" y="2759075"/>
            <a:ext cx="2700338" cy="1800225"/>
            <a:chOff x="1978025" y="2759074"/>
            <a:chExt cx="2700000" cy="1800000"/>
          </a:xfrm>
        </p:grpSpPr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1978025" y="2759074"/>
              <a:ext cx="2700000" cy="180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95243" name="Picture 4" descr="C:\Documents and Settings\Administrator.CAOFAN\桌面\hsk一级\2课\2-04三-前图46358923（20）.jpg"/>
            <p:cNvPicPr>
              <a:picLocks noChangeArrowheads="1"/>
            </p:cNvPicPr>
            <p:nvPr/>
          </p:nvPicPr>
          <p:blipFill>
            <a:blip r:embed="rId2" cstate="print"/>
            <a:srcRect t="18013"/>
            <a:stretch>
              <a:fillRect/>
            </a:stretch>
          </p:blipFill>
          <p:spPr bwMode="auto">
            <a:xfrm>
              <a:off x="2671715" y="2790486"/>
              <a:ext cx="1728000" cy="1728000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930067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6261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626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08613" y="2816225"/>
            <a:ext cx="9096375" cy="2586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           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在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grpSp>
        <p:nvGrpSpPr>
          <p:cNvPr id="96265" name="组合 16"/>
          <p:cNvGrpSpPr>
            <a:grpSpLocks/>
          </p:cNvGrpSpPr>
          <p:nvPr/>
        </p:nvGrpSpPr>
        <p:grpSpPr bwMode="auto">
          <a:xfrm>
            <a:off x="1978025" y="2792413"/>
            <a:ext cx="2700338" cy="1800225"/>
            <a:chOff x="1978025" y="2792838"/>
            <a:chExt cx="2700000" cy="1800000"/>
          </a:xfrm>
        </p:grpSpPr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1978025" y="2792838"/>
              <a:ext cx="2700000" cy="180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96267" name="Picture 4" descr="C:\Documents and Settings\Administrator.CAOFAN\桌面\hsk一级\2课\2-04三-前图46358923（20）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54539" y="2822138"/>
              <a:ext cx="1620000" cy="1728000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930067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7285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7286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368925" y="2867025"/>
            <a:ext cx="9097963" cy="31400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māmɑ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妈妈 是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她在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2288" y="2759075"/>
            <a:ext cx="2698750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930067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98309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8310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311" name="组合 16"/>
          <p:cNvGrpSpPr>
            <a:grpSpLocks/>
          </p:cNvGrpSpPr>
          <p:nvPr/>
        </p:nvGrpSpPr>
        <p:grpSpPr bwMode="auto">
          <a:xfrm>
            <a:off x="1978025" y="2792413"/>
            <a:ext cx="2700338" cy="1800225"/>
            <a:chOff x="1978025" y="2792838"/>
            <a:chExt cx="2700000" cy="1800000"/>
          </a:xfrm>
        </p:grpSpPr>
        <p:sp>
          <p:nvSpPr>
            <p:cNvPr id="15" name="矩形 14"/>
            <p:cNvSpPr>
              <a:spLocks noChangeAspect="1"/>
            </p:cNvSpPr>
            <p:nvPr/>
          </p:nvSpPr>
          <p:spPr>
            <a:xfrm>
              <a:off x="1978025" y="2792838"/>
              <a:ext cx="2700000" cy="180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98315" name="Picture 4" descr="C:\Documents and Settings\Administrator.CAOFAN\桌面\hsk一级\2课\2-04三-前图46358923（20）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9414" y="2837904"/>
              <a:ext cx="1440000" cy="1728000"/>
            </a:xfrm>
            <a:prstGeom prst="rect">
              <a:avLst/>
            </a:prstGeom>
            <a:noFill/>
            <a:ln w="38100" cap="sq">
              <a:noFill/>
              <a:miter lim="800000"/>
              <a:headEnd/>
              <a:tailEnd/>
            </a:ln>
          </p:spPr>
        </p:pic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554663" y="2847975"/>
            <a:ext cx="9097962" cy="3786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nǚér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shì</a:t>
            </a:r>
            <a:endParaRPr lang="en-US" altLang="zh-CN" sz="2400" dirty="0" smtClean="0">
              <a:solidFill>
                <a:schemeClr val="dk1"/>
              </a:solidFill>
              <a:latin typeface="GB Pinyinok-D" pitchFamily="2" charset="-122"/>
              <a:ea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女儿 是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bù</a:t>
            </a:r>
            <a:r>
              <a:rPr lang="en-US" altLang="zh-CN" sz="2400" dirty="0" smtClean="0">
                <a:solidFill>
                  <a:schemeClr val="dk1"/>
                </a:solidFill>
                <a:latin typeface="GB Pinyinok-D" pitchFamily="2" charset="-122"/>
                <a:ea typeface="GB Pinyinok-D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她不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。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267847c30225c175b5420d8a3d74587866c5e69"/>
  <p:tag name="ISPRING_RESOURCE_PATHS_HASH_2" val="353f5a4bc622fa9d3568d181a98bc625db23b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7821</TotalTime>
  <Pages>0</Pages>
  <Words>1612</Words>
  <Characters>0</Characters>
  <Application>Microsoft Office PowerPoint</Application>
  <DocSecurity>0</DocSecurity>
  <PresentationFormat>Widescreen</PresentationFormat>
  <Lines>0</Lines>
  <Paragraphs>401</Paragraphs>
  <Slides>46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46</vt:i4>
      </vt:variant>
    </vt:vector>
  </HeadingPairs>
  <TitlesOfParts>
    <vt:vector size="72" baseType="lpstr">
      <vt:lpstr>Franklin Gothic Book</vt:lpstr>
      <vt:lpstr>Franklin Gothic Medium</vt:lpstr>
      <vt:lpstr>Wingdings</vt:lpstr>
      <vt:lpstr>Calibri Light</vt:lpstr>
      <vt:lpstr>SimSun-ExtB</vt:lpstr>
      <vt:lpstr>Times New Roman</vt:lpstr>
      <vt:lpstr>华文楷体</vt:lpstr>
      <vt:lpstr>楷体_GB2312</vt:lpstr>
      <vt:lpstr>Calibri</vt:lpstr>
      <vt:lpstr>方正舒体</vt:lpstr>
      <vt:lpstr>微软雅黑</vt:lpstr>
      <vt:lpstr>黑体</vt:lpstr>
      <vt:lpstr>Book Antiqua</vt:lpstr>
      <vt:lpstr>Wingdings 2</vt:lpstr>
      <vt:lpstr>幼圆</vt:lpstr>
      <vt:lpstr>宋体</vt:lpstr>
      <vt:lpstr>宋体</vt:lpstr>
      <vt:lpstr>GB Pinyinok-D</vt:lpstr>
      <vt:lpstr>Arial</vt:lpstr>
      <vt:lpstr>华文细黑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Dì jiǔ kè 第 九 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Demonstrative Pronoun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shū 书        　　</vt:lpstr>
      <vt:lpstr>zhuōzi 桌子　 　</vt:lpstr>
      <vt:lpstr>       Shū zài  zhuōzi  shàng （miàn）。               书    在 桌子 上 （面）。On the desk.　 　</vt:lpstr>
      <vt:lpstr>   Shū zài  zhuōzi  xià（miàn）。              书在 桌子下（面）。Under the desk.　 　</vt:lpstr>
      <vt:lpstr>                 Shū  zài   zhuōzi   lǐ （miàn）。                      书  在     桌子      里（面）。In the desk.　　 　</vt:lpstr>
      <vt:lpstr>diànnǎo 电脑　</vt:lpstr>
      <vt:lpstr> Tā zài   diànnǎo  qián （miàn）。 　          他  在    电脑         前（面） 。In front of the computer.　</vt:lpstr>
      <vt:lpstr>diànshì 电视　</vt:lpstr>
      <vt:lpstr> Māo zài diànshì hòu （miàn）。 　            猫      在  电视     后（面）。     Behind the TV.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You Zhou</cp:lastModifiedBy>
  <cp:revision>816</cp:revision>
  <dcterms:created xsi:type="dcterms:W3CDTF">2013-01-25T01:44:32Z</dcterms:created>
  <dcterms:modified xsi:type="dcterms:W3CDTF">2016-01-07T09:21:55Z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