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93" r:id="rId2"/>
    <p:sldMasterId id="2147483905" r:id="rId3"/>
    <p:sldMasterId id="2147483917" r:id="rId4"/>
    <p:sldMasterId id="2147483929" r:id="rId5"/>
    <p:sldMasterId id="2147483967" r:id="rId6"/>
  </p:sldMasterIdLst>
  <p:notesMasterIdLst>
    <p:notesMasterId r:id="rId37"/>
  </p:notesMasterIdLst>
  <p:sldIdLst>
    <p:sldId id="771" r:id="rId7"/>
    <p:sldId id="788" r:id="rId8"/>
    <p:sldId id="863" r:id="rId9"/>
    <p:sldId id="864" r:id="rId10"/>
    <p:sldId id="817" r:id="rId11"/>
    <p:sldId id="801" r:id="rId12"/>
    <p:sldId id="797" r:id="rId13"/>
    <p:sldId id="802" r:id="rId14"/>
    <p:sldId id="803" r:id="rId15"/>
    <p:sldId id="818" r:id="rId16"/>
    <p:sldId id="862" r:id="rId17"/>
    <p:sldId id="883" r:id="rId18"/>
    <p:sldId id="877" r:id="rId19"/>
    <p:sldId id="890" r:id="rId20"/>
    <p:sldId id="887" r:id="rId21"/>
    <p:sldId id="888" r:id="rId22"/>
    <p:sldId id="889" r:id="rId23"/>
    <p:sldId id="891" r:id="rId24"/>
    <p:sldId id="892" r:id="rId25"/>
    <p:sldId id="878" r:id="rId26"/>
    <p:sldId id="879" r:id="rId27"/>
    <p:sldId id="897" r:id="rId28"/>
    <p:sldId id="893" r:id="rId29"/>
    <p:sldId id="898" r:id="rId30"/>
    <p:sldId id="880" r:id="rId31"/>
    <p:sldId id="894" r:id="rId32"/>
    <p:sldId id="881" r:id="rId33"/>
    <p:sldId id="882" r:id="rId34"/>
    <p:sldId id="895" r:id="rId35"/>
    <p:sldId id="896" r:id="rId36"/>
  </p:sldIdLst>
  <p:sldSz cx="12192000" cy="6858000"/>
  <p:notesSz cx="6858000" cy="9144000"/>
  <p:embeddedFontLst>
    <p:embeddedFont>
      <p:font typeface="楷体_GB2312" panose="02010609060101010101" charset="-122"/>
      <p:regular r:id="rId38"/>
    </p:embeddedFont>
    <p:embeddedFont>
      <p:font typeface="华文细黑" panose="020B0604020202020204" charset="-122"/>
      <p:regular r:id="rId39"/>
    </p:embeddedFont>
    <p:embeddedFont>
      <p:font typeface="幼圆" panose="02010600030101010101" charset="-122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宋体" panose="02010600030101010101" pitchFamily="2" charset="-122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微软雅黑" panose="020B0503020204020204" pitchFamily="34" charset="-122"/>
      <p:regular r:id="rId48"/>
      <p:bold r:id="rId49"/>
    </p:embeddedFont>
    <p:embeddedFont>
      <p:font typeface="GB Pinyinok-D" panose="02010600030101010101" charset="-122"/>
      <p:regular r:id="rId50"/>
    </p:embeddedFont>
    <p:embeddedFont>
      <p:font typeface="华文楷体" panose="020B0604020202020204" charset="-122"/>
      <p:regular r:id="rId51"/>
    </p:embeddedFont>
    <p:embeddedFont>
      <p:font typeface="Comic Sans MS" panose="030F0702030302020204" pitchFamily="66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Franklin Gothic Medium" panose="020B0603020102020204" pitchFamily="34" charset="0"/>
      <p:regular r:id="rId58"/>
      <p:italic r:id="rId59"/>
    </p:embeddedFont>
    <p:embeddedFont>
      <p:font typeface="SimSun-ExtB" panose="02010609060101010101" pitchFamily="49" charset="-122"/>
      <p:regular r:id="rId60"/>
    </p:embeddedFont>
    <p:embeddedFont>
      <p:font typeface="Jokerman" panose="04090605060D06020702" pitchFamily="82" charset="0"/>
      <p:regular r:id="rId61"/>
    </p:embeddedFont>
    <p:embeddedFont>
      <p:font typeface="方正舒体" panose="02010600030101010101" charset="-122"/>
      <p:regular r:id="rId62"/>
    </p:embeddedFont>
  </p:embeddedFontLst>
  <p:custDataLst>
    <p:tags r:id="rId6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030A0"/>
    <a:srgbClr val="CCCCFF"/>
    <a:srgbClr val="9900FF"/>
    <a:srgbClr val="9933FF"/>
    <a:srgbClr val="CC00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570" autoAdjust="0"/>
  </p:normalViewPr>
  <p:slideViewPr>
    <p:cSldViewPr snapToGrid="0" snapToObjects="1">
      <p:cViewPr varScale="1">
        <p:scale>
          <a:sx n="112" d="100"/>
          <a:sy n="112" d="100"/>
        </p:scale>
        <p:origin x="522" y="120"/>
      </p:cViewPr>
      <p:guideLst>
        <p:guide orient="horz" pos="23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gs" Target="tags/tag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font" Target="fonts/font2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5F3872BA-D6D8-48F1-8C4A-A898C80C2C56}" type="datetimeFigureOut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9933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C3D57F47-1E87-403A-9FD3-0959797CDC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026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E301A3-34A0-4631-A597-A2F5D5A6BA94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5317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8F73CF-764A-4E6E-90A7-FE723CFAF946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64835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62CDB9-6532-4D29-A711-D5102ED7EF27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26211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23E0B-94A2-4394-8428-DBC63C3157EA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5570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9DB311-D5DC-467E-B647-838AD9E4EB55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6454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759191-D544-4552-BA74-3CC1BBAF5FE6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28252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8B1AA6-9961-49D9-B327-C7E1516FA8BF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8623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696D1-C9DA-4E12-8DA0-939CE8CF0EB2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81163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3EC2A-562B-4C8D-AD99-5E0AFFB1779A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0352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CF9532-2E1A-4005-998F-592FF1AAB76E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598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D27B48-38F3-4132-8567-CEABD4502A0A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299BA9-962A-4E06-BE34-8B846E6277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2AB811-1770-4984-B33E-9CB1AB9B01BA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382880-ED0A-40C9-9E81-6D393C7EBA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E9ABCA-3B80-4856-B2E6-764B1A999C33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8418B5-F011-4441-956F-1BDC33782D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BBA499-ECB8-4A51-AECB-584B3DA6F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5DC5CD-1B31-4215-A3CF-47F226F84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442728-B8DE-4044-9D0D-D09150F47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BBB17C-013D-4B9F-BA03-7B95FE1C2A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16AFA2-CC0C-4B9F-9F98-70FDA1263A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8973BD-5C05-4EE9-8161-CFFBBDDE3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7F6331-3BA6-4399-8DFD-943E48297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2B4852-5A07-4E24-BBB3-D66B10FD20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5C2E2D-0079-4A06-8A27-94425622D56F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8096C-270D-4A11-A458-9FE822E48E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6C5F03-6C93-4F20-87A2-0CDA717E2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7017E7-E625-4AD7-AAE2-235DEEF139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75EC54-0E8B-420C-9245-5BBF59B5DA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D27CCB-F842-4C86-B61E-EBE10957DD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D54B2-C6B7-4076-909B-765C224E99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8B8ACE-C118-4E35-831A-603F289D3A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D48BE8-B9A9-4D05-8BD0-032AF807B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091FE0-B6EE-477C-9114-90D3843B7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AE02E8-7398-43B7-B622-36370B2F4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4B4120-10E0-4731-B9AB-7BE13B0111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05EAD2-5135-466F-8159-0C6BC2996DDC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7D47EF-1E3A-4F4A-AB1D-509FED780A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3AE700-ACF3-465F-B3AE-5FC400587A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B8AAFF-0E26-4B1F-85B2-6913F35883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E1E380-251F-4C37-8F94-5D356F51F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2787A-4E32-4F3B-A931-73B103A842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177EB9-4448-45C5-8AF1-6E018C54EE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CD78E1-1E59-4A8F-8B82-06D46C518C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085EB5-1F11-4A4C-90C9-220CD3CD3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39E2A9-090D-41CA-94CB-662FD5BA4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0A0321-2E3A-44FD-A72F-9FC929076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15E86D-D8DF-4F7C-8F45-76675E4A6E10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D534F9-91EB-4C78-867D-42E90ADD7B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8BA1F8-86A9-44E3-A246-79697FB23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35B066-5095-4D92-A92D-CBE9A4F78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EF07B8-5B8A-4273-A670-F1D51816DE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782705-21E8-462B-90DD-FA6788560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422105-DAB1-42DE-B3B7-7D8273901C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1FB113D8-C08E-45F0-AF0E-8CA0793E7AE2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D42C081-EAB9-4E9F-9AE9-D50D1011C974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6BED616-2B90-4FC3-85FE-026DCD53FC5B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8BE1C5E-8276-4309-8E9C-F028D7068A3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381E284-9A9F-49B5-9841-31DD6316C4ED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CDD8FCB-A494-43DE-97E5-F6ED8EE22D6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9501461-3E02-4FD7-B24C-6970D00453AE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5D009C3-307E-49D3-A7CC-DC0CCF269D8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186A3AD-BB9E-4E4A-AA75-88AB85ED0D3D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22B54AC-A557-4316-BBE6-2BA94B46766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00E066-1AF8-496A-9290-2C7761272AE0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6CE462-3050-4537-A79D-B87B3CFA23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9047D73-0F2E-4323-A30A-985AC4157B38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FD8A63A-D285-4264-996C-B6AB1DD4419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3CF3A1F-4F3B-4ABD-BAAF-9E148DA4E22A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347B454-E1A7-4A6B-A60D-6C3DECDB1BE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DFB8A1F5-5DA4-49CF-9CA2-E86A857F7FB9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73EDD3C-E90E-44D3-856F-CE284E15FA1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DE112934-6F3C-4C15-8646-68ED3F442AA1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47A01EA-39AC-4208-BCA7-9CB9222E079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A3148E9-1700-4A33-86EA-EA2450D44925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9E87CBF-5278-4387-8412-53BE1E737D5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C771715-549B-4616-B00E-D9BF1DA1A339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A50F143-74F1-44A2-8F4A-FDD789F0F10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D2443C7-2162-43C0-A3F6-548A8E45E1FD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A48592A-C70F-4DB9-B11D-A7E745846C24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5ECE-AF89-4102-BF66-7302CDFCA313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6F78-4671-465E-B4EA-FA3FB0B3F0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D66C-BFDF-4654-B180-75F8DFF060D9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397D-1E7F-43A8-8193-5250591062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58EC-A0C9-4BAE-9115-A7E39F929C17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9CF5-6BBD-49D2-97E9-10B65EAA0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F1D887-9417-4B54-862D-EFAD3E091C71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4529BC-EBAE-4D28-88DF-663B15B00D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B832-0C12-4CF0-97DF-73ECB9C66D1F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971B-F5EF-4041-B14E-3A11B2B090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B048-E631-4DC2-A97E-072E58AF0F5A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036C-FEE2-487E-9693-9EB63EFF2C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5DA8-C549-4C3A-B566-F81A04EFB087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5B3E-556D-411E-9A3D-B87A6D599F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ADC1-D0FC-44CA-AB0B-3E8ECDCA6E6A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5D49-BEF9-42F9-BFE0-9FE24FE498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62B6-0CF3-4E59-8212-CCD6D6BD84FB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51EC-0C9E-41BC-BB1A-D77FAB62AC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9EBD-8D76-4661-AA6E-EA2F2B2968BB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D693-59F0-439A-934A-88BF53C2D1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C246-8DDE-4ACA-AA5B-FFE27A4CCC98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B7A9-ACAF-4142-9224-6D7E10FA7A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76E7-015D-467B-97D9-290121AE4C3E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955F-64BA-4B21-80AA-52CBFD048F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C65B7D-70E1-41E0-A481-8C56251690B8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08F0B4-8A86-46C6-968D-4A851811EB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0AD607-F0C6-44C3-96C8-C1439F7AFF19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08BD07-1D1D-4078-BBC1-8155D65E6C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97F40-B432-44F0-B63A-2D3700C3A235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BF9840-9DEA-4BEF-96B4-71A98593A0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Relationship Id="rId27" Type="http://schemas.openxmlformats.org/officeDocument/2006/relationships/image" Target="../media/image1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3.png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15.jpeg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6.jpe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8.png"/><Relationship Id="rId30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>
            <a:grpSpLocks/>
          </p:cNvGrpSpPr>
          <p:nvPr/>
        </p:nvGrpSpPr>
        <p:grpSpPr bwMode="auto">
          <a:xfrm>
            <a:off x="-4763" y="-19050"/>
            <a:ext cx="12249151" cy="7042150"/>
            <a:chOff x="-4763" y="-19050"/>
            <a:chExt cx="9185276" cy="6877050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>
              <a:off x="-4763" y="-19050"/>
              <a:ext cx="9143611" cy="6877050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>
              <a:off x="-1" y="621217"/>
              <a:ext cx="9180514" cy="5039966"/>
            </a:xfrm>
            <a:prstGeom prst="rect">
              <a:avLst/>
            </a:prstGeom>
            <a:solidFill>
              <a:srgbClr val="D8D8D8">
                <a:alpha val="1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 userDrawn="1"/>
          </p:nvSpPr>
          <p:spPr bwMode="auto">
            <a:xfrm>
              <a:off x="-1" y="6168125"/>
              <a:ext cx="2327269" cy="178282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 userDrawn="1"/>
          </p:nvSpPr>
          <p:spPr bwMode="auto">
            <a:xfrm>
              <a:off x="2327269" y="6168125"/>
              <a:ext cx="2260607" cy="178282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 userDrawn="1"/>
          </p:nvSpPr>
          <p:spPr bwMode="auto">
            <a:xfrm>
              <a:off x="4587875" y="6168125"/>
              <a:ext cx="2260606" cy="178282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 userDrawn="1"/>
          </p:nvSpPr>
          <p:spPr bwMode="auto">
            <a:xfrm>
              <a:off x="6848481" y="6168125"/>
              <a:ext cx="2295128" cy="178282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 userDrawn="1"/>
          </p:nvSpPr>
          <p:spPr bwMode="auto">
            <a:xfrm>
              <a:off x="-1" y="247598"/>
              <a:ext cx="2260606" cy="71313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 userDrawn="1"/>
          </p:nvSpPr>
          <p:spPr bwMode="auto">
            <a:xfrm>
              <a:off x="2260605" y="247598"/>
              <a:ext cx="2260607" cy="71313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2"/>
            <p:cNvSpPr>
              <a:spLocks noChangeArrowheads="1"/>
            </p:cNvSpPr>
            <p:nvPr userDrawn="1"/>
          </p:nvSpPr>
          <p:spPr bwMode="auto">
            <a:xfrm>
              <a:off x="4521212" y="247598"/>
              <a:ext cx="2260606" cy="71313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 userDrawn="1"/>
          </p:nvSpPr>
          <p:spPr bwMode="auto">
            <a:xfrm>
              <a:off x="6781818" y="247598"/>
              <a:ext cx="2361792" cy="71313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62" r:id="rId1"/>
    <p:sldLayoutId id="2147487463" r:id="rId2"/>
    <p:sldLayoutId id="2147487464" r:id="rId3"/>
    <p:sldLayoutId id="2147487465" r:id="rId4"/>
    <p:sldLayoutId id="2147487466" r:id="rId5"/>
    <p:sldLayoutId id="2147487467" r:id="rId6"/>
    <p:sldLayoutId id="2147487468" r:id="rId7"/>
    <p:sldLayoutId id="2147487469" r:id="rId8"/>
    <p:sldLayoutId id="2147487470" r:id="rId9"/>
    <p:sldLayoutId id="2147487471" r:id="rId10"/>
    <p:sldLayoutId id="2147487472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/>
        </p:nvGrpSpPr>
        <p:grpSpPr bwMode="auto">
          <a:xfrm>
            <a:off x="-212725" y="-28575"/>
            <a:ext cx="12501563" cy="6964363"/>
            <a:chOff x="-232232" y="-159654"/>
            <a:chExt cx="9376230" cy="6964589"/>
          </a:xfrm>
        </p:grpSpPr>
        <p:pic>
          <p:nvPicPr>
            <p:cNvPr id="2072" name="图片 7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232232" y="-159654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图片 8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4951" y="-116113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图片 9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8008" y="16916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图片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3" y="1876425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0"/>
          <p:cNvPicPr>
            <a:picLocks noChangeAspect="1"/>
          </p:cNvPicPr>
          <p:nvPr/>
        </p:nvPicPr>
        <p:blipFill>
          <a:blip r:embed="rId16" cstate="print"/>
          <a:srcRect t="12482"/>
          <a:stretch>
            <a:fillRect/>
          </a:stretch>
        </p:blipFill>
        <p:spPr bwMode="auto">
          <a:xfrm>
            <a:off x="7561263" y="4037013"/>
            <a:ext cx="1327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print"/>
          <a:srcRect t="12482"/>
          <a:stretch/>
        </p:blipFill>
        <p:spPr>
          <a:xfrm>
            <a:off x="7652903" y="4037185"/>
            <a:ext cx="1325995" cy="794797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75355" y="3966231"/>
            <a:ext cx="1282700" cy="790575"/>
          </a:xfrm>
          <a:prstGeom prst="ellipse">
            <a:avLst/>
          </a:prstGeom>
        </p:spPr>
      </p:pic>
      <p:pic>
        <p:nvPicPr>
          <p:cNvPr id="2055" name="图片 1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67860">
            <a:off x="2855913" y="3957638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画儿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4">
            <a:off x="3832225" y="2027238"/>
            <a:ext cx="4984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图片 1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751263"/>
            <a:ext cx="1030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图片 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175" y="2141538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8738" y="2486025"/>
            <a:ext cx="1841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书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9293225" y="3551238"/>
            <a:ext cx="620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图片 1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647113" y="4306888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1876425"/>
            <a:ext cx="1689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图片 2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622425"/>
            <a:ext cx="2568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图片 22"/>
          <p:cNvPicPr>
            <a:picLocks noChangeAspect="1"/>
          </p:cNvPicPr>
          <p:nvPr/>
        </p:nvPicPr>
        <p:blipFill>
          <a:blip r:embed="rId16" cstate="print"/>
          <a:srcRect t="-5524"/>
          <a:stretch>
            <a:fillRect/>
          </a:stretch>
        </p:blipFill>
        <p:spPr bwMode="auto">
          <a:xfrm>
            <a:off x="2819400" y="3016250"/>
            <a:ext cx="14176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图片 2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4950" y="3062288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图片 2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0663" y="3503613"/>
            <a:ext cx="1252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图片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2075" y="3919538"/>
            <a:ext cx="1338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图片 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3" t="8031" r="7834" b="28464"/>
          <a:stretch>
            <a:fillRect/>
          </a:stretch>
        </p:blipFill>
        <p:spPr bwMode="auto">
          <a:xfrm>
            <a:off x="6534150" y="4602163"/>
            <a:ext cx="796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8" descr="纸箱子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9" r="1027" b="68901"/>
          <a:stretch>
            <a:fillRect/>
          </a:stretch>
        </p:blipFill>
        <p:spPr bwMode="auto">
          <a:xfrm>
            <a:off x="7123113" y="3708400"/>
            <a:ext cx="25384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8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859963" y="3152775"/>
            <a:ext cx="458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梯形 29"/>
          <p:cNvSpPr/>
          <p:nvPr/>
        </p:nvSpPr>
        <p:spPr>
          <a:xfrm rot="12584178">
            <a:off x="2149475" y="2768600"/>
            <a:ext cx="852488" cy="144463"/>
          </a:xfrm>
          <a:prstGeom prst="trapezoid">
            <a:avLst>
              <a:gd name="adj" fmla="val 64630"/>
            </a:avLst>
          </a:prstGeom>
          <a:solidFill>
            <a:srgbClr val="38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3" r:id="rId1"/>
    <p:sldLayoutId id="2147487474" r:id="rId2"/>
    <p:sldLayoutId id="2147487475" r:id="rId3"/>
    <p:sldLayoutId id="2147487476" r:id="rId4"/>
    <p:sldLayoutId id="2147487477" r:id="rId5"/>
    <p:sldLayoutId id="2147487478" r:id="rId6"/>
    <p:sldLayoutId id="2147487479" r:id="rId7"/>
    <p:sldLayoutId id="2147487480" r:id="rId8"/>
    <p:sldLayoutId id="2147487481" r:id="rId9"/>
    <p:sldLayoutId id="2147487482" r:id="rId10"/>
    <p:sldLayoutId id="21474874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448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3086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3088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3090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3094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3096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3098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3100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3102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3105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3107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8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9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3106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3103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3104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101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99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97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95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91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3089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3075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画儿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5">
            <a:off x="3853656" y="2093119"/>
            <a:ext cx="498475" cy="97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8" descr="纸箱子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8" r="1027" b="68900"/>
          <a:stretch>
            <a:fillRect/>
          </a:stretch>
        </p:blipFill>
        <p:spPr bwMode="auto">
          <a:xfrm>
            <a:off x="6492875" y="5181600"/>
            <a:ext cx="253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5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2" t="8031" r="7834" b="28464"/>
          <a:stretch>
            <a:fillRect/>
          </a:stretch>
        </p:blipFill>
        <p:spPr bwMode="auto">
          <a:xfrm>
            <a:off x="6492875" y="4748213"/>
            <a:ext cx="7953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6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3725" y="3817938"/>
            <a:ext cx="1031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图片 6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图片 6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 descr="书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8562975" y="3248025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图片 6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图片 6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1936750"/>
            <a:ext cx="1689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图片 6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84" r:id="rId1"/>
    <p:sldLayoutId id="2147487485" r:id="rId2"/>
    <p:sldLayoutId id="2147487486" r:id="rId3"/>
    <p:sldLayoutId id="2147487487" r:id="rId4"/>
    <p:sldLayoutId id="2147487488" r:id="rId5"/>
    <p:sldLayoutId id="2147487489" r:id="rId6"/>
    <p:sldLayoutId id="2147487490" r:id="rId7"/>
    <p:sldLayoutId id="2147487491" r:id="rId8"/>
    <p:sldLayoutId id="2147487492" r:id="rId9"/>
    <p:sldLayoutId id="2147487493" r:id="rId10"/>
    <p:sldLayoutId id="21474874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4104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4106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4108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4112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4114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4116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4118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4120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4123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4125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6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7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4124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4121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122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4119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7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5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13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9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4107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4099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6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6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6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66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50" r:id="rId1"/>
    <p:sldLayoutId id="2147487495" r:id="rId2"/>
    <p:sldLayoutId id="2147487496" r:id="rId3"/>
    <p:sldLayoutId id="2147487497" r:id="rId4"/>
    <p:sldLayoutId id="2147487498" r:id="rId5"/>
    <p:sldLayoutId id="2147487499" r:id="rId6"/>
    <p:sldLayoutId id="2147487500" r:id="rId7"/>
    <p:sldLayoutId id="2147487501" r:id="rId8"/>
    <p:sldLayoutId id="2147487502" r:id="rId9"/>
    <p:sldLayoutId id="2147487503" r:id="rId10"/>
    <p:sldLayoutId id="21474875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7AB178-6101-420C-9825-3EF211EA658C}" type="datetime1">
              <a:rPr lang="zh-CN" altLang="en-US"/>
              <a:pPr>
                <a:defRPr/>
              </a:pPr>
              <a:t>2015/12/10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0E24BB-8BD5-4F75-B8AC-59BADD2C65C1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5" r:id="rId1"/>
    <p:sldLayoutId id="2147487506" r:id="rId2"/>
    <p:sldLayoutId id="2147487507" r:id="rId3"/>
    <p:sldLayoutId id="2147487508" r:id="rId4"/>
    <p:sldLayoutId id="2147487509" r:id="rId5"/>
    <p:sldLayoutId id="2147487510" r:id="rId6"/>
    <p:sldLayoutId id="2147487511" r:id="rId7"/>
    <p:sldLayoutId id="2147487512" r:id="rId8"/>
    <p:sldLayoutId id="2147487513" r:id="rId9"/>
    <p:sldLayoutId id="2147487514" r:id="rId10"/>
    <p:sldLayoutId id="2147487515" r:id="rId11"/>
    <p:sldLayoutId id="2147487516" r:id="rId12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5CFF6E-7BA2-4C9B-9BB2-E41776C700EF}" type="datetime1">
              <a:rPr lang="zh-CN" altLang="en-US"/>
              <a:pPr>
                <a:defRPr/>
              </a:pPr>
              <a:t>2015/12/10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5904FE-F033-461A-912F-4A8E3BC586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1" r:id="rId1"/>
    <p:sldLayoutId id="2147487452" r:id="rId2"/>
    <p:sldLayoutId id="2147487453" r:id="rId3"/>
    <p:sldLayoutId id="2147487454" r:id="rId4"/>
    <p:sldLayoutId id="2147487455" r:id="rId5"/>
    <p:sldLayoutId id="2147487456" r:id="rId6"/>
    <p:sldLayoutId id="2147487457" r:id="rId7"/>
    <p:sldLayoutId id="2147487458" r:id="rId8"/>
    <p:sldLayoutId id="2147487459" r:id="rId9"/>
    <p:sldLayoutId id="2147487460" r:id="rId10"/>
    <p:sldLayoutId id="21474874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3.xml"/><Relationship Id="rId5" Type="http://schemas.openxmlformats.org/officeDocument/2006/relationships/slide" Target="slide5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447675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en-US" sz="4000" dirty="0" err="1" smtClean="0"/>
              <a:t>Dì</a:t>
            </a:r>
            <a:r>
              <a:rPr lang="en-US" sz="4000" dirty="0" smtClean="0"/>
              <a:t> </a:t>
            </a:r>
            <a:r>
              <a:rPr lang="en-US" sz="4000" dirty="0" err="1" smtClean="0"/>
              <a:t>qī</a:t>
            </a:r>
            <a:r>
              <a:rPr lang="en-US" sz="4000" dirty="0" smtClean="0"/>
              <a:t> </a:t>
            </a:r>
            <a:r>
              <a:rPr lang="en-US" sz="4000" dirty="0" err="1" smtClean="0"/>
              <a:t>kè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3330575"/>
            <a:ext cx="914400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5400" dirty="0" err="1" smtClean="0"/>
              <a:t>Jīntiān</a:t>
            </a:r>
            <a:r>
              <a:rPr lang="en-US" sz="5400" dirty="0" smtClean="0"/>
              <a:t> </a:t>
            </a:r>
            <a:r>
              <a:rPr lang="en-US" sz="5400" dirty="0" err="1" smtClean="0"/>
              <a:t>jǐ</a:t>
            </a:r>
            <a:r>
              <a:rPr lang="en-US" sz="5400" dirty="0" smtClean="0"/>
              <a:t> </a:t>
            </a:r>
            <a:r>
              <a:rPr lang="en-US" sz="5400" dirty="0" err="1" smtClean="0"/>
              <a:t>hào</a:t>
            </a:r>
            <a:endParaRPr lang="en-US" altLang="zh-CN" sz="54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zh-CN" altLang="en-US" sz="5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今 天几号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975" y="1030288"/>
            <a:ext cx="34893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《HSK标准教程》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册</a:t>
            </a:r>
            <a:endParaRPr lang="zh-CN" altLang="en-US" sz="2400" b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708025"/>
            <a:ext cx="7540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58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6259" name="组合 8"/>
          <p:cNvGrpSpPr>
            <a:grpSpLocks/>
          </p:cNvGrpSpPr>
          <p:nvPr/>
        </p:nvGrpSpPr>
        <p:grpSpPr bwMode="auto">
          <a:xfrm>
            <a:off x="307975" y="6350"/>
            <a:ext cx="3798888" cy="646113"/>
            <a:chOff x="308629" y="6819"/>
            <a:chExt cx="3797467" cy="64676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9" y="6819"/>
              <a:ext cx="3776837" cy="6467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Application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586"/>
              <a:ext cx="379746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7062" y="1450442"/>
            <a:ext cx="9770538" cy="47551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    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Jīntiān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endParaRPr lang="en-US" altLang="zh-CN" dirty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例如：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A: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是几月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几 号？                    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   </a:t>
            </a:r>
            <a:endParaRPr lang="en-US" altLang="zh-CN" sz="20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xīnɡqī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jǐ</a:t>
            </a:r>
            <a:endParaRPr lang="en-US" altLang="zh-CN" dirty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星期 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             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:  ……</a:t>
            </a:r>
            <a:endParaRPr lang="en-US" altLang="zh-CN" sz="2000" dirty="0">
              <a:ea typeface="GB Pinyinok-D"/>
              <a:cs typeface="GB Pinyinok-D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    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Mínɡtiān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endParaRPr lang="en-US" altLang="zh-CN" dirty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明天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是 几 月 几 号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  ……</a:t>
            </a:r>
            <a:r>
              <a:rPr lang="en-US" altLang="zh-CN" sz="20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Mínɡtiān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xīnɡqī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jǐ</a:t>
            </a:r>
            <a:endParaRPr lang="en-US" altLang="zh-CN" dirty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明天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星期  几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          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: 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Mínɡtiān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r>
              <a:rPr lang="zh-CN" altLang="en-US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        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Mínɡtiān</a:t>
            </a:r>
            <a:r>
              <a:rPr lang="en-US" altLang="zh-CN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endParaRPr lang="en-US" altLang="zh-CN" dirty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明天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 做  什么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    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: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明天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去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endParaRPr lang="en-US" altLang="zh-CN" sz="8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787400"/>
            <a:ext cx="9301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双人活动 </a:t>
            </a:r>
            <a:r>
              <a:rPr lang="en-US" altLang="zh-CN" dirty="0">
                <a:latin typeface="+mn-ea"/>
                <a:ea typeface="+mn-ea"/>
              </a:rPr>
              <a:t>Pair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8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349250" y="652463"/>
            <a:ext cx="3757613" cy="0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7275" y="1071563"/>
            <a:ext cx="93011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小组活动 </a:t>
            </a:r>
            <a:r>
              <a:rPr lang="en-US" altLang="zh-CN" dirty="0">
                <a:latin typeface="+mn-ea"/>
                <a:ea typeface="+mn-ea"/>
              </a:rPr>
              <a:t>Group Work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12963" y="3055938"/>
          <a:ext cx="8238664" cy="267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75"/>
                <a:gridCol w="2169632"/>
                <a:gridCol w="4944657"/>
              </a:tblGrid>
              <a:tr h="602137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姓名 </a:t>
                      </a:r>
                      <a:r>
                        <a:rPr lang="en-US" altLang="zh-CN" sz="2400" b="1" dirty="0" smtClean="0"/>
                        <a:t>Name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生日 </a:t>
                      </a:r>
                      <a:r>
                        <a:rPr lang="en-US" altLang="zh-CN" sz="2400" b="1" dirty="0" smtClean="0"/>
                        <a:t>Birthday</a:t>
                      </a:r>
                      <a:endParaRPr lang="zh-CN" altLang="en-US" sz="24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1</a:t>
                      </a: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7311" name="矩形 11"/>
          <p:cNvSpPr>
            <a:spLocks noChangeArrowheads="1"/>
          </p:cNvSpPr>
          <p:nvPr/>
        </p:nvSpPr>
        <p:spPr bwMode="auto">
          <a:xfrm>
            <a:off x="1058863" y="1847850"/>
            <a:ext cx="756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                     </a:t>
            </a:r>
            <a:r>
              <a:rPr lang="en-US" altLang="zh-CN" b="1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</a:rPr>
              <a:t>shēnɡrì</a:t>
            </a:r>
            <a:endParaRPr lang="en-US" altLang="zh-CN" sz="2400" b="1" smtClean="0">
              <a:solidFill>
                <a:srgbClr val="660066"/>
              </a:solidFill>
              <a:latin typeface="GB Pinyinok-D" pitchFamily="2" charset="-122"/>
              <a:ea typeface="GB Pinyinok-D" pitchFamily="2" charset="-122"/>
            </a:endParaRPr>
          </a:p>
          <a:p>
            <a:r>
              <a:rPr lang="zh-CN" altLang="en-US" sz="2400" b="1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补充生词：  生  日</a:t>
            </a:r>
            <a:endParaRPr lang="zh-CN" altLang="en-US" sz="2400" b="1" dirty="0">
              <a:solidFill>
                <a:srgbClr val="660066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8838" y="3476625"/>
            <a:ext cx="1587" cy="2247900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336213" y="3476625"/>
            <a:ext cx="1587" cy="2247900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6438" y="3471863"/>
            <a:ext cx="1587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391150" y="3487738"/>
            <a:ext cx="1588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097088" y="4695825"/>
            <a:ext cx="82407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116138" y="5224463"/>
            <a:ext cx="82375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108200" y="5699125"/>
            <a:ext cx="8240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108200" y="4138613"/>
            <a:ext cx="8240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28613" y="6350"/>
            <a:ext cx="3778250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运用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Application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48038" y="3532188"/>
            <a:ext cx="2044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李月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Lǐ</a:t>
            </a:r>
            <a:r>
              <a:rPr lang="en-US" altLang="zh-CN" sz="24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endParaRPr lang="zh-CN" altLang="en-US" sz="24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08613" y="3516313"/>
            <a:ext cx="46656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31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号  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bā</a:t>
            </a:r>
            <a:r>
              <a:rPr lang="en-US" altLang="zh-CN" sz="24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sz="24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sānshíyī</a:t>
            </a:r>
            <a:r>
              <a:rPr lang="en-US" altLang="zh-CN" sz="24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r>
              <a:rPr lang="en-US" altLang="zh-CN" sz="24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endParaRPr lang="zh-CN" altLang="en-US" sz="24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423" y="11662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Tx/>
              <a:buChar char="•"/>
            </a:pPr>
            <a:r>
              <a:rPr lang="en-US" altLang="zh-CN" b="1" dirty="0"/>
              <a:t>2—3</a:t>
            </a:r>
            <a:r>
              <a:rPr lang="zh-CN" altLang="en-US" b="1" dirty="0"/>
              <a:t>个学生为一组。</a:t>
            </a:r>
            <a:endParaRPr lang="en-US" altLang="zh-CN" b="1" dirty="0"/>
          </a:p>
          <a:p>
            <a:pPr marL="285750" indent="-285750" eaLnBrk="0" hangingPunct="0">
              <a:lnSpc>
                <a:spcPct val="150000"/>
              </a:lnSpc>
              <a:buFontTx/>
              <a:buChar char="•"/>
            </a:pPr>
            <a:r>
              <a:rPr lang="zh-CN" altLang="en-US" b="1" dirty="0" smtClean="0"/>
              <a:t>一</a:t>
            </a:r>
            <a:r>
              <a:rPr lang="zh-CN" altLang="en-US" b="1" dirty="0"/>
              <a:t>位学生代表本组进行报告。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912285" y="333376"/>
            <a:ext cx="10670116" cy="1470025"/>
          </a:xfrm>
        </p:spPr>
        <p:txBody>
          <a:bodyPr/>
          <a:lstStyle/>
          <a:p>
            <a:r>
              <a:rPr lang="en-GB" altLang="zh-CN" sz="5400" smtClean="0"/>
              <a:t>shū</a:t>
            </a:r>
            <a:br>
              <a:rPr lang="en-GB" altLang="zh-CN" sz="5400" smtClean="0"/>
            </a:br>
            <a:r>
              <a:rPr lang="zh-CN" altLang="en-US" sz="5400" smtClean="0"/>
              <a:t>书        </a:t>
            </a:r>
            <a:r>
              <a:rPr lang="zh-CN" altLang="en-GB" sz="5400" smtClean="0"/>
              <a:t>　</a:t>
            </a:r>
            <a:r>
              <a:rPr lang="zh-CN" altLang="en-US" sz="5400" smtClean="0"/>
              <a:t>　</a:t>
            </a:r>
            <a:endParaRPr lang="en-US" altLang="zh-CN" sz="4800" smtClean="0"/>
          </a:p>
        </p:txBody>
      </p:sp>
      <p:sp>
        <p:nvSpPr>
          <p:cNvPr id="22531" name="Rectangle 6"/>
          <p:cNvSpPr>
            <a:spLocks/>
          </p:cNvSpPr>
          <p:nvPr/>
        </p:nvSpPr>
        <p:spPr bwMode="auto">
          <a:xfrm>
            <a:off x="1295400" y="1628775"/>
            <a:ext cx="1067011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  <a:t/>
            </a:r>
            <a:br>
              <a:rPr lang="en-US" altLang="zh-CN" sz="40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</a:br>
            <a:endParaRPr lang="en-US" altLang="zh-CN" sz="4000">
              <a:solidFill>
                <a:schemeClr val="tx2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2" name="Rectangle 7"/>
          <p:cNvSpPr>
            <a:spLocks/>
          </p:cNvSpPr>
          <p:nvPr/>
        </p:nvSpPr>
        <p:spPr bwMode="auto">
          <a:xfrm>
            <a:off x="912285" y="333375"/>
            <a:ext cx="10670116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  <a:t/>
            </a:r>
            <a:br>
              <a:rPr lang="en-US" altLang="zh-CN" sz="40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</a:br>
            <a:r>
              <a:rPr lang="en-US" altLang="zh-CN" sz="5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  <a:t/>
            </a:r>
            <a:br>
              <a:rPr lang="en-US" altLang="zh-CN" sz="5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rPr>
            </a:br>
            <a:endParaRPr lang="en-US" altLang="zh-CN" sz="5400">
              <a:solidFill>
                <a:schemeClr val="tx2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225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627188"/>
            <a:ext cx="3782484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712884" y="2281238"/>
            <a:ext cx="304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/>
              <a:t>yī běn shū</a:t>
            </a:r>
          </a:p>
          <a:p>
            <a:r>
              <a:rPr lang="zh-CN" altLang="en-US" sz="3200" b="1"/>
              <a:t>一 本  书</a:t>
            </a:r>
          </a:p>
        </p:txBody>
      </p:sp>
      <p:pic>
        <p:nvPicPr>
          <p:cNvPr id="225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1" y="4291014"/>
            <a:ext cx="3223684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869518" y="5229226"/>
            <a:ext cx="425873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/>
              <a:t>li</a:t>
            </a:r>
            <a:r>
              <a:rPr lang="en-US" altLang="zh-CN" sz="3200" b="1"/>
              <a:t>ǎ</a:t>
            </a:r>
            <a:r>
              <a:rPr lang="en-US" altLang="en-US" sz="3200" b="1"/>
              <a:t>ng b</a:t>
            </a:r>
            <a:r>
              <a:rPr lang="en-US" altLang="zh-CN" sz="3200" b="1"/>
              <a:t>ě</a:t>
            </a:r>
            <a:r>
              <a:rPr lang="en-US" altLang="en-US" sz="3200" b="1"/>
              <a:t>n sh</a:t>
            </a:r>
            <a:r>
              <a:rPr lang="en-US" altLang="zh-CN" sz="3200" b="1"/>
              <a:t>ū</a:t>
            </a:r>
            <a:endParaRPr lang="en-GB" altLang="en-US" sz="3200" b="1"/>
          </a:p>
          <a:p>
            <a:r>
              <a:rPr lang="zh-CN" altLang="en-US" sz="3200" b="1"/>
              <a:t>两 </a:t>
            </a:r>
            <a:r>
              <a:rPr lang="en-US" altLang="zh-CN" sz="3200" b="1"/>
              <a:t>     </a:t>
            </a:r>
            <a:r>
              <a:rPr lang="zh-CN" altLang="en-US" sz="3200" b="1"/>
              <a:t>本 </a:t>
            </a:r>
            <a:r>
              <a:rPr lang="en-US" altLang="zh-CN" sz="3200" b="1"/>
              <a:t>  </a:t>
            </a:r>
            <a:r>
              <a:rPr lang="zh-CN" altLang="en-US" sz="3200" b="1"/>
              <a:t>书</a:t>
            </a:r>
            <a:endParaRPr lang="en-GB" altLang="en-US" sz="3200" b="1"/>
          </a:p>
        </p:txBody>
      </p:sp>
      <p:sp>
        <p:nvSpPr>
          <p:cNvPr id="9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1087438"/>
            <a:ext cx="6240462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2707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2708" name="圆角矩形 32"/>
          <p:cNvSpPr>
            <a:spLocks noChangeArrowheads="1"/>
          </p:cNvSpPr>
          <p:nvPr/>
        </p:nvSpPr>
        <p:spPr bwMode="auto">
          <a:xfrm>
            <a:off x="1103313" y="1087438"/>
            <a:ext cx="1338262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2709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2710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2711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30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  <p:sp>
        <p:nvSpPr>
          <p:cNvPr id="72715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2716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2717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16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日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7535334" y="2133601"/>
            <a:ext cx="960967" cy="5762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7721601" y="5791201"/>
            <a:ext cx="960967" cy="5762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2319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Jokerman" pitchFamily="82" charset="0"/>
              </a:rPr>
              <a:t>December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1651" y="1300163"/>
            <a:ext cx="952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Sun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159001" y="1341438"/>
            <a:ext cx="1027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Mon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88318" y="1341438"/>
            <a:ext cx="925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Tue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520267" y="1341438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Wed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247467" y="1341438"/>
            <a:ext cx="942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Thu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072034" y="1341438"/>
            <a:ext cx="720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Fri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703984" y="1341438"/>
            <a:ext cx="84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Sat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072033" y="2133601"/>
            <a:ext cx="77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nd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0896600" y="2133601"/>
            <a:ext cx="724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rd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24418" y="2924176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44234" y="2997201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5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176184" y="2997201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6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903384" y="3068638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7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7535334" y="3068638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8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264651" y="3068638"/>
            <a:ext cx="71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9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0898717" y="29718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10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27051" y="38608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11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438401" y="3886200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12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064001" y="39624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13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689601" y="39624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14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0898717" y="3886200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17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9169401" y="3933826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16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440084" y="4005263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15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24417" y="4868863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18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9042400" y="4876801"/>
            <a:ext cx="979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23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rd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7416800" y="4876801"/>
            <a:ext cx="1031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22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nd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791200" y="4876801"/>
            <a:ext cx="946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21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st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165601" y="48768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336801" y="48768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19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518401" y="57912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29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5791201" y="57912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28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165601" y="57912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27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2438401" y="57912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26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609601" y="58674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25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9245601" y="57912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30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0871201" y="4876801"/>
            <a:ext cx="973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24</a:t>
            </a:r>
            <a:r>
              <a:rPr lang="en-US" altLang="zh-CN" sz="2800" b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3556001" y="304801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66"/>
                </a:solidFill>
                <a:latin typeface="Comic Sans MS" pitchFamily="66" charset="0"/>
              </a:rPr>
              <a:t>It’s December first (December 1st).</a:t>
            </a:r>
          </a:p>
        </p:txBody>
      </p:sp>
      <p:sp>
        <p:nvSpPr>
          <p:cNvPr id="29739" name="Text Box 44"/>
          <p:cNvSpPr txBox="1">
            <a:spLocks noChangeArrowheads="1"/>
          </p:cNvSpPr>
          <p:nvPr/>
        </p:nvSpPr>
        <p:spPr bwMode="auto">
          <a:xfrm>
            <a:off x="10936818" y="5791201"/>
            <a:ext cx="946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itchFamily="34" charset="0"/>
              </a:rPr>
              <a:t>31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st</a:t>
            </a:r>
          </a:p>
        </p:txBody>
      </p:sp>
      <p:sp>
        <p:nvSpPr>
          <p:cNvPr id="29740" name="Text Box 45"/>
          <p:cNvSpPr txBox="1">
            <a:spLocks noChangeArrowheads="1"/>
          </p:cNvSpPr>
          <p:nvPr/>
        </p:nvSpPr>
        <p:spPr bwMode="auto">
          <a:xfrm>
            <a:off x="7518401" y="2133601"/>
            <a:ext cx="691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Verdana" pitchFamily="34" charset="0"/>
              </a:rPr>
              <a:t>1</a:t>
            </a:r>
            <a:r>
              <a:rPr lang="en-US" altLang="zh-CN" sz="2800" b="1" baseline="30000">
                <a:solidFill>
                  <a:srgbClr val="FF00FF"/>
                </a:solidFill>
                <a:latin typeface="Verdana" pitchFamily="34" charset="0"/>
              </a:rPr>
              <a:t>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912284" y="333376"/>
            <a:ext cx="10572749" cy="796925"/>
          </a:xfrm>
        </p:spPr>
        <p:txBody>
          <a:bodyPr/>
          <a:lstStyle/>
          <a:p>
            <a:r>
              <a:rPr lang="en-US" altLang="zh-CN" smtClean="0"/>
              <a:t>12 months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832101" y="1119188"/>
            <a:ext cx="4127500" cy="572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一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yī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二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èr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三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sān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四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sì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五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wǔ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6.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六 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li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ù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7.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七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qī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8.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八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bā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9.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九 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ji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ǔ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shí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十一</a:t>
            </a:r>
            <a:r>
              <a:rPr lang="zh-CN" altLang="en-US" sz="2400" b="1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月</a:t>
            </a:r>
            <a:r>
              <a:rPr lang="en-GB" altLang="zh-CN" sz="2400" b="1">
                <a:solidFill>
                  <a:srgbClr val="FF0066"/>
                </a:solidFill>
                <a:latin typeface="Calibri" pitchFamily="34" charset="0"/>
              </a:rPr>
              <a:t>shíyī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十二月</a:t>
            </a:r>
            <a:r>
              <a:rPr lang="zh-CN" altLang="en-US" sz="2400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GB" altLang="zh-CN" sz="2400" b="1">
                <a:solidFill>
                  <a:srgbClr val="FF0066"/>
                </a:solidFill>
                <a:latin typeface="Calibri" pitchFamily="34" charset="0"/>
              </a:rPr>
              <a:t>shíèr yuè</a:t>
            </a:r>
            <a:endParaRPr lang="zh-CN" altLang="en-US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en-GB" altLang="zh-CN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zh-CN" altLang="en-US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en-US" altLang="zh-CN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endParaRPr lang="en-US" altLang="zh-CN" sz="32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zh-CN" altLang="en-US" sz="32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90336" y="5013325"/>
            <a:ext cx="3551767" cy="127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altLang="zh-CN" sz="2400" b="1" dirty="0">
                <a:solidFill>
                  <a:srgbClr val="FF0066"/>
                </a:solidFill>
                <a:latin typeface="Calibri" pitchFamily="34" charset="0"/>
              </a:rPr>
              <a:t>Remember? Say the 12 months in Chinese next. 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　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sz="3200" dirty="0">
              <a:latin typeface="Calibri" pitchFamily="34" charset="0"/>
            </a:endParaRPr>
          </a:p>
        </p:txBody>
      </p:sp>
      <p:pic>
        <p:nvPicPr>
          <p:cNvPr id="1026" name="Picture 2" descr="http://img2.imgtn.bdimg.com/it/u=3177173207,299001405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16" y="1366888"/>
            <a:ext cx="3558587" cy="30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06401" y="304800"/>
            <a:ext cx="11425767" cy="225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What are the months in a year?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60800" y="2895601"/>
            <a:ext cx="284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January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59200" y="3124201"/>
            <a:ext cx="355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October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64000" y="3352801"/>
            <a:ext cx="294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August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70400" y="3200401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July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67200" y="3352801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June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368800" y="3276601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May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67200" y="3352801"/>
            <a:ext cx="233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April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60800" y="3200401"/>
            <a:ext cx="325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March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62400" y="3048001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February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352800" y="3124201"/>
            <a:ext cx="477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December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165600" y="3276601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November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352800" y="3352801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912284" y="333376"/>
            <a:ext cx="10572749" cy="796925"/>
          </a:xfrm>
        </p:spPr>
        <p:txBody>
          <a:bodyPr/>
          <a:lstStyle/>
          <a:p>
            <a:r>
              <a:rPr lang="en-US" altLang="zh-CN" smtClean="0"/>
              <a:t>12 months and dates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832101" y="1119188"/>
            <a:ext cx="4127500" cy="572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一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yī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二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èr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三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sān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四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sì yuè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五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wǔ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6.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六 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li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ù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7.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七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qī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8.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八 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bā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9.   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九   月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ji</a:t>
            </a:r>
            <a:r>
              <a:rPr lang="en-US" altLang="zh-CN" sz="2400" b="1">
                <a:solidFill>
                  <a:srgbClr val="FF0000"/>
                </a:solidFill>
                <a:latin typeface="Calibri" pitchFamily="34" charset="0"/>
              </a:rPr>
              <a:t>ǔ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 月 </a:t>
            </a:r>
            <a:r>
              <a:rPr lang="en-US" altLang="zh-CN" sz="2400" b="1">
                <a:solidFill>
                  <a:srgbClr val="FF0066"/>
                </a:solidFill>
                <a:latin typeface="Calibri" pitchFamily="34" charset="0"/>
              </a:rPr>
              <a:t>shí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十一</a:t>
            </a:r>
            <a:r>
              <a:rPr lang="zh-CN" altLang="en-US" sz="2400" b="1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月</a:t>
            </a:r>
            <a:r>
              <a:rPr lang="en-GB" altLang="zh-CN" sz="2400" b="1">
                <a:solidFill>
                  <a:srgbClr val="FF0066"/>
                </a:solidFill>
                <a:latin typeface="Calibri" pitchFamily="34" charset="0"/>
              </a:rPr>
              <a:t>shíyī yuè</a:t>
            </a: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r>
              <a:rPr lang="zh-CN" altLang="en-US" sz="2400" b="1">
                <a:solidFill>
                  <a:srgbClr val="0000FF"/>
                </a:solidFill>
                <a:latin typeface="Calibri" pitchFamily="34" charset="0"/>
              </a:rPr>
              <a:t>十二月</a:t>
            </a:r>
            <a:r>
              <a:rPr lang="zh-CN" altLang="en-US" sz="2400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GB" altLang="zh-CN" sz="2400" b="1">
                <a:solidFill>
                  <a:srgbClr val="FF0066"/>
                </a:solidFill>
                <a:latin typeface="Calibri" pitchFamily="34" charset="0"/>
              </a:rPr>
              <a:t>shíèr yuè</a:t>
            </a:r>
            <a:endParaRPr lang="zh-CN" altLang="en-US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en-GB" altLang="zh-CN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zh-CN" altLang="en-US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 startAt="10"/>
            </a:pPr>
            <a:endParaRPr lang="en-US" altLang="zh-CN" sz="24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None/>
            </a:pPr>
            <a:endParaRPr lang="en-US" altLang="zh-CN" sz="3200" b="1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zh-CN" altLang="en-US" sz="32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31666" y="4586500"/>
            <a:ext cx="3551767" cy="1607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GB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2400" b="1" u="sng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号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　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sz="32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66" y="1130301"/>
            <a:ext cx="3141134" cy="297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43934" y="823913"/>
            <a:ext cx="3506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   February 14th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3933" y="1400175"/>
            <a:ext cx="261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  March 8th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3934" y="1903413"/>
            <a:ext cx="32935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  April 21st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27051" y="2551113"/>
            <a:ext cx="2929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January 29th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39184" y="3127375"/>
            <a:ext cx="2788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 August 12th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34434" y="3703638"/>
            <a:ext cx="3407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September 10th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31800" y="4424363"/>
            <a:ext cx="2471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October 1st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4433" y="5216525"/>
            <a:ext cx="3164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December 25th</a:t>
            </a:r>
          </a:p>
        </p:txBody>
      </p:sp>
      <p:pic>
        <p:nvPicPr>
          <p:cNvPr id="30730" name="Picture 10" descr="line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1"/>
            <a:ext cx="1219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line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440084" y="785813"/>
            <a:ext cx="3841749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月１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１日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月２９日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月１２日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月１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１０月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月２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01133" y="5773738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chemeClr val="accent2"/>
                </a:solidFill>
                <a:latin typeface="Times New Roman" pitchFamily="18" charset="0"/>
              </a:rPr>
              <a:t> June 15th 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0" y="304801"/>
            <a:ext cx="81131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</a:rPr>
              <a:t>Can you say the dates(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</a:rPr>
              <a:t>说说日期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Practice</a:t>
            </a:r>
            <a:endParaRPr lang="en-GB" altLang="en-US" smtClean="0">
              <a:ea typeface="微软雅黑" pitchFamily="34" charset="-122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sz="3200" b="1" dirty="0" smtClean="0"/>
              <a:t>Please ask each other to translate dates from English to Chinese  for 3 minutes.</a:t>
            </a:r>
            <a:endParaRPr lang="en-GB" altLang="en-US" sz="3200" b="1" dirty="0" smtClean="0"/>
          </a:p>
        </p:txBody>
      </p:sp>
      <p:sp>
        <p:nvSpPr>
          <p:cNvPr id="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8"/>
          <p:cNvGrpSpPr>
            <a:grpSpLocks/>
          </p:cNvGrpSpPr>
          <p:nvPr/>
        </p:nvGrpSpPr>
        <p:grpSpPr bwMode="auto">
          <a:xfrm>
            <a:off x="307975" y="6350"/>
            <a:ext cx="3248025" cy="646113"/>
            <a:chOff x="308629" y="6819"/>
            <a:chExt cx="3246908" cy="64654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0" y="6819"/>
              <a:ext cx="3226277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热身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warm-up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368"/>
              <a:ext cx="3246908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328613" y="749300"/>
            <a:ext cx="11531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zh-CN" altLang="en-US" sz="2400" b="1" dirty="0"/>
              <a:t> </a:t>
            </a:r>
            <a:r>
              <a:rPr lang="zh-CN" altLang="en-US" sz="2000" b="1" dirty="0"/>
              <a:t>给下面的词语选择对的图片</a:t>
            </a:r>
            <a:endParaRPr lang="en-US" altLang="zh-CN" sz="2400" b="1" dirty="0"/>
          </a:p>
          <a:p>
            <a:pPr eaLnBrk="0" hangingPunct="0">
              <a:defRPr/>
            </a:pPr>
            <a:r>
              <a:rPr lang="en-US" altLang="zh-CN" sz="2000" dirty="0">
                <a:latin typeface="+mn-ea"/>
                <a:ea typeface="+mn-ea"/>
              </a:rPr>
              <a:t>Match the pictures with the words/phrases.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70660" name="TextBox 23"/>
          <p:cNvSpPr txBox="1">
            <a:spLocks noChangeArrowheads="1"/>
          </p:cNvSpPr>
          <p:nvPr/>
        </p:nvSpPr>
        <p:spPr bwMode="auto">
          <a:xfrm>
            <a:off x="7840663" y="5029200"/>
            <a:ext cx="3797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⑤月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 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03338" y="1741488"/>
            <a:ext cx="216058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7821613" y="5897563"/>
            <a:ext cx="4248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kànshū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⑥ 看 书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1" name="Picture 5" descr="C:\Documents and Settings\Administrator.CAOFAN\桌面\hsk一级\2课\2-05山-前图43956478（20）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93813" y="3475038"/>
            <a:ext cx="215900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4" name="TextBox 25"/>
          <p:cNvSpPr txBox="1">
            <a:spLocks noChangeArrowheads="1"/>
          </p:cNvSpPr>
          <p:nvPr/>
        </p:nvSpPr>
        <p:spPr bwMode="auto">
          <a:xfrm>
            <a:off x="7821613" y="2233613"/>
            <a:ext cx="403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cài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②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中国  菜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2" name="Picture 6" descr="C:\Documents and Settings\Administrator.CAOFAN\桌面\hsk一级\2课\2-06钟-微图mf829727（18）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28738" y="5226050"/>
            <a:ext cx="216058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6" name="TextBox 27"/>
          <p:cNvSpPr txBox="1">
            <a:spLocks noChangeArrowheads="1"/>
          </p:cNvSpPr>
          <p:nvPr/>
        </p:nvSpPr>
        <p:spPr bwMode="auto">
          <a:xfrm>
            <a:off x="7829550" y="4137025"/>
            <a:ext cx="4627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èrshíwǔ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④     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25 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号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13" name="Picture 7" descr="C:\Documents and Settings\Administrator.CAOFAN\桌面\hsk一级\2课\2-07羊-前图7629013（20）.jpg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65638" y="5202238"/>
            <a:ext cx="2160587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8" name="TextBox 28"/>
          <p:cNvSpPr txBox="1">
            <a:spLocks noChangeArrowheads="1"/>
          </p:cNvSpPr>
          <p:nvPr/>
        </p:nvSpPr>
        <p:spPr bwMode="auto">
          <a:xfrm>
            <a:off x="7821613" y="1416050"/>
            <a:ext cx="403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shū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①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hlinkClick r:id="rId7" action="ppaction://hlinksldjump"/>
              </a:rPr>
              <a:t>书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pic>
        <p:nvPicPr>
          <p:cNvPr id="14" name="Picture 8" descr="C:\Documents and Settings\Administrator.CAOFAN\桌面\hsk一级\2课\2-08零-前图48346217（20）.jp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78338" y="1722438"/>
            <a:ext cx="216058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70" name="TextBox 29"/>
          <p:cNvSpPr txBox="1">
            <a:spLocks noChangeArrowheads="1"/>
          </p:cNvSpPr>
          <p:nvPr/>
        </p:nvSpPr>
        <p:spPr bwMode="auto">
          <a:xfrm>
            <a:off x="7840663" y="3230563"/>
            <a:ext cx="422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xuéxiào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③学校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cxnSp>
        <p:nvCxnSpPr>
          <p:cNvPr id="70671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0672" name="TextBox 27"/>
          <p:cNvSpPr txBox="1">
            <a:spLocks/>
          </p:cNvSpPr>
          <p:nvPr/>
        </p:nvSpPr>
        <p:spPr bwMode="auto">
          <a:xfrm>
            <a:off x="1284288" y="172243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</a:t>
            </a:r>
            <a:endParaRPr lang="zh-CN" altLang="en-US" sz="2400" b="1"/>
          </a:p>
        </p:txBody>
      </p:sp>
      <p:sp>
        <p:nvSpPr>
          <p:cNvPr id="70673" name="TextBox 28"/>
          <p:cNvSpPr txBox="1">
            <a:spLocks/>
          </p:cNvSpPr>
          <p:nvPr/>
        </p:nvSpPr>
        <p:spPr bwMode="auto">
          <a:xfrm>
            <a:off x="1290638" y="345598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B</a:t>
            </a:r>
            <a:endParaRPr lang="zh-CN" altLang="en-US" sz="2400" b="1"/>
          </a:p>
        </p:txBody>
      </p:sp>
      <p:sp>
        <p:nvSpPr>
          <p:cNvPr id="70674" name="TextBox 29"/>
          <p:cNvSpPr txBox="1">
            <a:spLocks/>
          </p:cNvSpPr>
          <p:nvPr/>
        </p:nvSpPr>
        <p:spPr bwMode="auto">
          <a:xfrm>
            <a:off x="1317625" y="5207000"/>
            <a:ext cx="40005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C</a:t>
            </a:r>
            <a:endParaRPr lang="zh-CN" altLang="en-US" sz="2400" b="1"/>
          </a:p>
        </p:txBody>
      </p:sp>
      <p:sp>
        <p:nvSpPr>
          <p:cNvPr id="70675" name="TextBox 30"/>
          <p:cNvSpPr txBox="1">
            <a:spLocks/>
          </p:cNvSpPr>
          <p:nvPr/>
        </p:nvSpPr>
        <p:spPr bwMode="auto">
          <a:xfrm>
            <a:off x="4471988" y="1703388"/>
            <a:ext cx="398462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D</a:t>
            </a:r>
            <a:endParaRPr lang="zh-CN" altLang="en-US" sz="2400" b="1"/>
          </a:p>
        </p:txBody>
      </p:sp>
      <p:sp>
        <p:nvSpPr>
          <p:cNvPr id="70676" name="TextBox 31"/>
          <p:cNvSpPr txBox="1">
            <a:spLocks/>
          </p:cNvSpPr>
          <p:nvPr/>
        </p:nvSpPr>
        <p:spPr bwMode="auto">
          <a:xfrm>
            <a:off x="4478338" y="3451225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70677" name="TextBox 32"/>
          <p:cNvSpPr txBox="1">
            <a:spLocks/>
          </p:cNvSpPr>
          <p:nvPr/>
        </p:nvSpPr>
        <p:spPr bwMode="auto">
          <a:xfrm>
            <a:off x="4456113" y="5187950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F</a:t>
            </a:r>
            <a:endParaRPr lang="zh-CN" altLang="en-US" sz="2400" b="1"/>
          </a:p>
        </p:txBody>
      </p:sp>
      <p:sp>
        <p:nvSpPr>
          <p:cNvPr id="25" name="TextBox 27"/>
          <p:cNvSpPr txBox="1">
            <a:spLocks/>
          </p:cNvSpPr>
          <p:nvPr/>
        </p:nvSpPr>
        <p:spPr bwMode="auto">
          <a:xfrm>
            <a:off x="8748713" y="5313363"/>
            <a:ext cx="4000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F</a:t>
            </a:r>
            <a:endParaRPr lang="zh-CN" altLang="en-US" sz="2400" b="1"/>
          </a:p>
        </p:txBody>
      </p:sp>
      <p:sp>
        <p:nvSpPr>
          <p:cNvPr id="26" name="TextBox 28"/>
          <p:cNvSpPr txBox="1">
            <a:spLocks/>
          </p:cNvSpPr>
          <p:nvPr/>
        </p:nvSpPr>
        <p:spPr bwMode="auto">
          <a:xfrm>
            <a:off x="9391650" y="6173788"/>
            <a:ext cx="4000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B</a:t>
            </a:r>
            <a:endParaRPr lang="zh-CN" altLang="en-US" sz="2400" b="1"/>
          </a:p>
        </p:txBody>
      </p:sp>
      <p:sp>
        <p:nvSpPr>
          <p:cNvPr id="27" name="TextBox 32"/>
          <p:cNvSpPr txBox="1">
            <a:spLocks/>
          </p:cNvSpPr>
          <p:nvPr/>
        </p:nvSpPr>
        <p:spPr bwMode="auto">
          <a:xfrm>
            <a:off x="9102725" y="3508375"/>
            <a:ext cx="1320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</a:t>
            </a:r>
            <a:endParaRPr lang="zh-CN" altLang="en-US" sz="2400" b="1"/>
          </a:p>
        </p:txBody>
      </p:sp>
      <p:sp>
        <p:nvSpPr>
          <p:cNvPr id="28" name="TextBox 29"/>
          <p:cNvSpPr txBox="1">
            <a:spLocks/>
          </p:cNvSpPr>
          <p:nvPr/>
        </p:nvSpPr>
        <p:spPr bwMode="auto">
          <a:xfrm>
            <a:off x="8810625" y="1706563"/>
            <a:ext cx="13239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29" name="TextBox 30"/>
          <p:cNvSpPr txBox="1">
            <a:spLocks/>
          </p:cNvSpPr>
          <p:nvPr/>
        </p:nvSpPr>
        <p:spPr bwMode="auto">
          <a:xfrm>
            <a:off x="10121900" y="2524125"/>
            <a:ext cx="11969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D</a:t>
            </a:r>
            <a:endParaRPr lang="zh-CN" altLang="en-US" sz="2400" b="1"/>
          </a:p>
        </p:txBody>
      </p:sp>
      <p:sp>
        <p:nvSpPr>
          <p:cNvPr id="30" name="TextBox 31"/>
          <p:cNvSpPr txBox="1">
            <a:spLocks/>
          </p:cNvSpPr>
          <p:nvPr/>
        </p:nvSpPr>
        <p:spPr bwMode="auto">
          <a:xfrm>
            <a:off x="9820275" y="4392613"/>
            <a:ext cx="13208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 C</a:t>
            </a:r>
            <a:endParaRPr lang="zh-CN" altLang="en-US" sz="2400" b="1"/>
          </a:p>
        </p:txBody>
      </p:sp>
      <p:grpSp>
        <p:nvGrpSpPr>
          <p:cNvPr id="70684" name="组合 31"/>
          <p:cNvGrpSpPr>
            <a:grpSpLocks/>
          </p:cNvGrpSpPr>
          <p:nvPr/>
        </p:nvGrpSpPr>
        <p:grpSpPr bwMode="auto">
          <a:xfrm>
            <a:off x="4483100" y="3455988"/>
            <a:ext cx="2159000" cy="1377950"/>
            <a:chOff x="4482874" y="3455838"/>
            <a:chExt cx="2160000" cy="1378100"/>
          </a:xfrm>
        </p:grpSpPr>
        <p:pic>
          <p:nvPicPr>
            <p:cNvPr id="70685" name="Picture 9" descr="C:\Documents and Settings\Administrator.CAOFAN\桌面\hsk一级\2课\2-09菜-前图22657124（20）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57774" y="3465513"/>
              <a:ext cx="1440000" cy="136842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4482874" y="3455838"/>
              <a:ext cx="2160000" cy="13685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1819275"/>
            <a:ext cx="6556375" cy="107315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3731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3732" name="圆角矩形 32"/>
          <p:cNvSpPr>
            <a:spLocks noChangeArrowheads="1"/>
          </p:cNvSpPr>
          <p:nvPr/>
        </p:nvSpPr>
        <p:spPr bwMode="auto">
          <a:xfrm>
            <a:off x="1103313" y="1819275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3733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3734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3735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7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73738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3739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3740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18" name="文本框 152"/>
          <p:cNvSpPr>
            <a:spLocks noChangeArrowheads="1"/>
          </p:cNvSpPr>
          <p:nvPr/>
        </p:nvSpPr>
        <p:spPr bwMode="auto">
          <a:xfrm>
            <a:off x="2927350" y="1870075"/>
            <a:ext cx="572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一月、二月、三月、四月、五月、六月、</a:t>
            </a:r>
          </a:p>
        </p:txBody>
      </p:sp>
      <p:sp>
        <p:nvSpPr>
          <p:cNvPr id="19" name="文本框 152"/>
          <p:cNvSpPr>
            <a:spLocks noChangeArrowheads="1"/>
          </p:cNvSpPr>
          <p:nvPr/>
        </p:nvSpPr>
        <p:spPr bwMode="auto">
          <a:xfrm>
            <a:off x="2911475" y="2363788"/>
            <a:ext cx="699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七月、八月、九月、十月、十一月、十二月</a:t>
            </a:r>
          </a:p>
        </p:txBody>
      </p:sp>
      <p:sp>
        <p:nvSpPr>
          <p:cNvPr id="73743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2882900"/>
            <a:ext cx="5353050" cy="107315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4755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4756" name="圆角矩形 32"/>
          <p:cNvSpPr>
            <a:spLocks noChangeArrowheads="1"/>
          </p:cNvSpPr>
          <p:nvPr/>
        </p:nvSpPr>
        <p:spPr bwMode="auto">
          <a:xfrm>
            <a:off x="1103313" y="2882900"/>
            <a:ext cx="1338262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4757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4758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4759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61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74762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4763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4764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74765" name="文本框 152"/>
          <p:cNvSpPr>
            <a:spLocks noChangeArrowheads="1"/>
          </p:cNvSpPr>
          <p:nvPr/>
        </p:nvSpPr>
        <p:spPr bwMode="auto">
          <a:xfrm>
            <a:off x="2927350" y="1870075"/>
            <a:ext cx="572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一月、二月、三月、四月、五月、六月、</a:t>
            </a:r>
          </a:p>
        </p:txBody>
      </p:sp>
      <p:sp>
        <p:nvSpPr>
          <p:cNvPr id="74766" name="文本框 152"/>
          <p:cNvSpPr>
            <a:spLocks noChangeArrowheads="1"/>
          </p:cNvSpPr>
          <p:nvPr/>
        </p:nvSpPr>
        <p:spPr bwMode="auto">
          <a:xfrm>
            <a:off x="2911475" y="2363788"/>
            <a:ext cx="699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七月、八月、九月、十月、十一月、十二月</a:t>
            </a:r>
          </a:p>
        </p:txBody>
      </p:sp>
      <p:sp>
        <p:nvSpPr>
          <p:cNvPr id="20" name="文本框 152"/>
          <p:cNvSpPr>
            <a:spLocks noChangeArrowheads="1"/>
          </p:cNvSpPr>
          <p:nvPr/>
        </p:nvSpPr>
        <p:spPr bwMode="auto">
          <a:xfrm>
            <a:off x="2946400" y="2952750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星期一、星期二、星期三、星期四、</a:t>
            </a:r>
          </a:p>
        </p:txBody>
      </p:sp>
      <p:sp>
        <p:nvSpPr>
          <p:cNvPr id="21" name="文本框 152"/>
          <p:cNvSpPr>
            <a:spLocks noChangeArrowheads="1"/>
          </p:cNvSpPr>
          <p:nvPr/>
        </p:nvSpPr>
        <p:spPr bwMode="auto">
          <a:xfrm>
            <a:off x="2930525" y="3446463"/>
            <a:ext cx="699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星期五、星期六、星期日（星期天）</a:t>
            </a:r>
          </a:p>
        </p:txBody>
      </p:sp>
      <p:sp>
        <p:nvSpPr>
          <p:cNvPr id="74769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74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4" name="直接连接符 43"/>
          <p:cNvCxnSpPr/>
          <p:nvPr/>
        </p:nvCxnSpPr>
        <p:spPr bwMode="auto">
          <a:xfrm>
            <a:off x="307975" y="652463"/>
            <a:ext cx="2724150" cy="1587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0225" y="914400"/>
            <a:ext cx="8313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日期的表达（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） </a:t>
            </a:r>
            <a:r>
              <a:rPr lang="en-US" altLang="zh-CN" dirty="0">
                <a:latin typeface="+mn-ea"/>
                <a:ea typeface="+mn-ea"/>
              </a:rPr>
              <a:t>Expression of a </a:t>
            </a:r>
            <a:r>
              <a:rPr lang="en-US" altLang="zh-CN" dirty="0" smtClean="0">
                <a:latin typeface="+mn-ea"/>
                <a:ea typeface="+mn-ea"/>
              </a:rPr>
              <a:t>Date(1)   P50 Note1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7787" y="1576502"/>
            <a:ext cx="4338977" cy="461665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……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……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日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号，星期</a:t>
            </a:r>
            <a:r>
              <a:rPr lang="en-US" altLang="zh-CN" sz="2400" b="1" dirty="0">
                <a:latin typeface="华文细黑" pitchFamily="2" charset="-122"/>
                <a:ea typeface="华文细黑" pitchFamily="2" charset="-122"/>
              </a:rPr>
              <a:t>……</a:t>
            </a: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613" y="6350"/>
            <a:ext cx="54197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语言点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Language Points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938" y="2194402"/>
            <a:ext cx="3213279" cy="461665"/>
          </a:xfrm>
          <a:prstGeom prst="rect">
            <a:avLst/>
          </a:prstGeom>
          <a:solidFill>
            <a:srgbClr val="C198E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华文细黑" pitchFamily="2" charset="-122"/>
                <a:ea typeface="华文细黑" pitchFamily="2" charset="-122"/>
              </a:rPr>
              <a:t>几月几号？星期几？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630488" y="3095625"/>
            <a:ext cx="7224712" cy="2647950"/>
          </a:xfrm>
          <a:prstGeom prst="round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3638" y="3378200"/>
            <a:ext cx="9585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号，星期三。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0938" y="4105275"/>
            <a:ext cx="8618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号，星期四。</a:t>
            </a:r>
            <a:endParaRPr lang="en-US" altLang="zh-CN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86175" y="4703763"/>
            <a:ext cx="408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31</a:t>
            </a: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号，星期二。</a:t>
            </a:r>
          </a:p>
        </p:txBody>
      </p:sp>
    </p:spTree>
    <p:extLst>
      <p:ext uri="{BB962C8B-B14F-4D97-AF65-F5344CB8AC3E}">
        <p14:creationId xmlns:p14="http://schemas.microsoft.com/office/powerpoint/2010/main" val="1818421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912284" y="333376"/>
            <a:ext cx="10572749" cy="796925"/>
          </a:xfrm>
        </p:spPr>
        <p:txBody>
          <a:bodyPr/>
          <a:lstStyle/>
          <a:p>
            <a:r>
              <a:rPr lang="en-US" altLang="zh-CN" smtClean="0"/>
              <a:t> Days of the Week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68500" y="1357313"/>
            <a:ext cx="4607984" cy="4392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altLang="zh-CN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altLang="zh-CN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星期一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yī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星期二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èr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星期三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sān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星期四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sì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星期五 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wǔ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Calibri" pitchFamily="34" charset="0"/>
              </a:rPr>
              <a:t>星期六   </a:t>
            </a:r>
            <a:r>
              <a:rPr lang="en-GB" altLang="zh-CN" sz="2400" b="1" dirty="0">
                <a:solidFill>
                  <a:srgbClr val="FF0066"/>
                </a:solidFill>
                <a:latin typeface="Calibri" pitchFamily="34" charset="0"/>
              </a:rPr>
              <a:t>xīngqī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liù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Calibri" pitchFamily="34" charset="0"/>
              </a:rPr>
              <a:t>7.     </a:t>
            </a:r>
            <a:r>
              <a:rPr lang="zh-CN" altLang="en-US" sz="2400" b="1" dirty="0" smtClean="0">
                <a:solidFill>
                  <a:srgbClr val="0000FF"/>
                </a:solidFill>
                <a:latin typeface="Calibri" pitchFamily="34" charset="0"/>
              </a:rPr>
              <a:t>星期天   </a:t>
            </a:r>
            <a:r>
              <a:rPr lang="en-GB" altLang="zh-CN" sz="2400" b="1" dirty="0" err="1">
                <a:solidFill>
                  <a:srgbClr val="FF0066"/>
                </a:solidFill>
                <a:latin typeface="Calibri" pitchFamily="34" charset="0"/>
              </a:rPr>
              <a:t>xīngqī</a:t>
            </a:r>
            <a:r>
              <a:rPr lang="en-GB" altLang="zh-CN" sz="24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66"/>
                </a:solidFill>
                <a:latin typeface="Calibri" pitchFamily="34" charset="0"/>
              </a:rPr>
              <a:t>tiān</a:t>
            </a:r>
            <a:endParaRPr lang="en-US" altLang="zh-CN" sz="2400" b="1" dirty="0" smtClean="0">
              <a:solidFill>
                <a:srgbClr val="FF0066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AutoNum type="arabicPeriod" startAt="10"/>
              <a:defRPr/>
            </a:pP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52217" y="2852382"/>
            <a:ext cx="5039783" cy="316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 err="1">
                <a:solidFill>
                  <a:srgbClr val="FF0066"/>
                </a:solidFill>
                <a:latin typeface="Calibri" pitchFamily="34" charset="0"/>
              </a:rPr>
              <a:t>Jīn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>
                <a:solidFill>
                  <a:srgbClr val="FF0066"/>
                </a:solidFill>
                <a:latin typeface="Calibri" pitchFamily="34" charset="0"/>
              </a:rPr>
              <a:t>tiān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Calibri" pitchFamily="34" charset="0"/>
              </a:rPr>
              <a:t> 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xīngqī jǐ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  <a:hlinkClick r:id="rId2" action="ppaction://hlinksldjump"/>
              </a:rPr>
              <a:t>今  天   </a:t>
            </a:r>
            <a:r>
              <a:rPr lang="zh-CN" altLang="en-US" sz="2400" b="1" dirty="0" smtClean="0">
                <a:solidFill>
                  <a:srgbClr val="FF0066"/>
                </a:solidFill>
                <a:latin typeface="Calibri" pitchFamily="34" charset="0"/>
                <a:hlinkClick r:id="rId2" action="ppaction://hlinksldjump"/>
              </a:rPr>
              <a:t>   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  <a:hlinkClick r:id="rId2" action="ppaction://hlinksldjump"/>
              </a:rPr>
              <a:t>星期 几  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？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What day is it today?</a:t>
            </a:r>
            <a:endParaRPr lang="en-GB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2400" b="1" dirty="0" err="1">
                <a:solidFill>
                  <a:srgbClr val="FF0066"/>
                </a:solidFill>
                <a:latin typeface="Calibri" pitchFamily="34" charset="0"/>
              </a:rPr>
              <a:t>Jīn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>
                <a:solidFill>
                  <a:srgbClr val="FF0066"/>
                </a:solidFill>
                <a:latin typeface="Calibri" pitchFamily="34" charset="0"/>
              </a:rPr>
              <a:t>tiān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66"/>
                </a:solidFill>
                <a:latin typeface="Calibri" pitchFamily="34" charset="0"/>
              </a:rPr>
              <a:t>xīngqī</a:t>
            </a:r>
            <a:r>
              <a:rPr lang="en-US" altLang="zh-CN" sz="24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èr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。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今   天   </a:t>
            </a:r>
            <a:r>
              <a:rPr lang="zh-CN" altLang="en-US" sz="24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星  期 二 。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2400" b="1" dirty="0" smtClean="0">
                <a:solidFill>
                  <a:srgbClr val="FF0066"/>
                </a:solidFill>
                <a:latin typeface="Calibri" pitchFamily="34" charset="0"/>
              </a:rPr>
              <a:t>Today is </a:t>
            </a:r>
            <a:r>
              <a:rPr lang="en-US" altLang="zh-CN" sz="2400" b="1" dirty="0">
                <a:solidFill>
                  <a:srgbClr val="FF0066"/>
                </a:solidFill>
                <a:latin typeface="Calibri" pitchFamily="34" charset="0"/>
              </a:rPr>
              <a:t>Tuesday.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40085" y="719138"/>
            <a:ext cx="3551767" cy="127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altLang="zh-CN" sz="2400" b="1" dirty="0">
                <a:solidFill>
                  <a:srgbClr val="FF0066"/>
                </a:solidFill>
                <a:latin typeface="Calibri" pitchFamily="34" charset="0"/>
              </a:rPr>
              <a:t>Remember? Say the 7 days in Chinese. </a:t>
            </a:r>
            <a:r>
              <a:rPr lang="zh-CN" altLang="en-US" sz="2400" b="1" dirty="0">
                <a:solidFill>
                  <a:srgbClr val="FF0066"/>
                </a:solidFill>
                <a:latin typeface="Calibri" pitchFamily="34" charset="0"/>
              </a:rPr>
              <a:t>　</a:t>
            </a:r>
            <a:endParaRPr lang="en-US" altLang="zh-CN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 b="1" dirty="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7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898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4" name="直接连接符 43"/>
          <p:cNvCxnSpPr/>
          <p:nvPr/>
        </p:nvCxnSpPr>
        <p:spPr bwMode="auto">
          <a:xfrm>
            <a:off x="307975" y="652463"/>
            <a:ext cx="2724150" cy="1587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0225" y="812800"/>
            <a:ext cx="8313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名词谓语句 </a:t>
            </a:r>
            <a:r>
              <a:rPr lang="en-US" altLang="zh-CN" dirty="0">
                <a:latin typeface="+mn-ea"/>
                <a:ea typeface="+mn-ea"/>
              </a:rPr>
              <a:t>Sentences with an Nominal </a:t>
            </a:r>
            <a:r>
              <a:rPr lang="en-US" altLang="zh-CN" dirty="0" smtClean="0">
                <a:latin typeface="+mn-ea"/>
                <a:ea typeface="+mn-ea"/>
              </a:rPr>
              <a:t>Predicate P50 Note2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8613" y="6350"/>
            <a:ext cx="54197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语言点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Language Points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873250" y="2663825"/>
          <a:ext cx="8395677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250"/>
                <a:gridCol w="4468427"/>
              </a:tblGrid>
              <a:tr h="416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Subject</a:t>
                      </a:r>
                      <a:endParaRPr lang="zh-CN" altLang="en-US" sz="2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E75B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Predicate</a:t>
                      </a:r>
                      <a:endParaRPr lang="zh-CN" altLang="en-US" sz="2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75B6">
                        <a:alpha val="85098"/>
                      </a:srgbClr>
                    </a:solidFill>
                  </a:tcPr>
                </a:tc>
              </a:tr>
              <a:tr h="604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我的汉语老师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33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岁。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17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明天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星期三。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今天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9</a:t>
                      </a: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月</a:t>
                      </a:r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号。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52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4013200"/>
            <a:ext cx="8002587" cy="550863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5779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5780" name="圆角矩形 32"/>
          <p:cNvSpPr>
            <a:spLocks noChangeArrowheads="1"/>
          </p:cNvSpPr>
          <p:nvPr/>
        </p:nvSpPr>
        <p:spPr bwMode="auto">
          <a:xfrm>
            <a:off x="1103313" y="4030663"/>
            <a:ext cx="1338262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5781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5782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5783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85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75786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5787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5788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75789" name="文本框 152"/>
          <p:cNvSpPr>
            <a:spLocks noChangeArrowheads="1"/>
          </p:cNvSpPr>
          <p:nvPr/>
        </p:nvSpPr>
        <p:spPr bwMode="auto">
          <a:xfrm>
            <a:off x="2927350" y="1870075"/>
            <a:ext cx="572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一月、二月、三月、四月、五月、六月、</a:t>
            </a:r>
          </a:p>
        </p:txBody>
      </p:sp>
      <p:sp>
        <p:nvSpPr>
          <p:cNvPr id="75790" name="文本框 152"/>
          <p:cNvSpPr>
            <a:spLocks noChangeArrowheads="1"/>
          </p:cNvSpPr>
          <p:nvPr/>
        </p:nvSpPr>
        <p:spPr bwMode="auto">
          <a:xfrm>
            <a:off x="2911475" y="2363788"/>
            <a:ext cx="699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七月、八月、九月、十月、十一月、十二月</a:t>
            </a:r>
          </a:p>
        </p:txBody>
      </p:sp>
      <p:sp>
        <p:nvSpPr>
          <p:cNvPr id="75791" name="文本框 152"/>
          <p:cNvSpPr>
            <a:spLocks noChangeArrowheads="1"/>
          </p:cNvSpPr>
          <p:nvPr/>
        </p:nvSpPr>
        <p:spPr bwMode="auto">
          <a:xfrm>
            <a:off x="2946400" y="2952750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星期一、星期二、星期三、星期四、</a:t>
            </a:r>
          </a:p>
        </p:txBody>
      </p:sp>
      <p:sp>
        <p:nvSpPr>
          <p:cNvPr id="75792" name="文本框 152"/>
          <p:cNvSpPr>
            <a:spLocks noChangeArrowheads="1"/>
          </p:cNvSpPr>
          <p:nvPr/>
        </p:nvSpPr>
        <p:spPr bwMode="auto">
          <a:xfrm>
            <a:off x="2930525" y="3446463"/>
            <a:ext cx="699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星期五、星期六、星期日（星期天）</a:t>
            </a:r>
          </a:p>
        </p:txBody>
      </p:sp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2763838" y="407987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去学校</a:t>
            </a:r>
          </a:p>
        </p:txBody>
      </p:sp>
      <p:sp>
        <p:nvSpPr>
          <p:cNvPr id="23" name="文本框 152"/>
          <p:cNvSpPr>
            <a:spLocks noChangeArrowheads="1"/>
          </p:cNvSpPr>
          <p:nvPr/>
        </p:nvSpPr>
        <p:spPr bwMode="auto">
          <a:xfrm>
            <a:off x="4594225" y="4079875"/>
            <a:ext cx="717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你去学校吗？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我不去学校，我去朋友家。</a:t>
            </a:r>
          </a:p>
        </p:txBody>
      </p:sp>
      <p:sp>
        <p:nvSpPr>
          <p:cNvPr id="75795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  <p:sp>
        <p:nvSpPr>
          <p:cNvPr id="2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62" y="541497"/>
            <a:ext cx="2539682" cy="25396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307975" y="652463"/>
            <a:ext cx="2525713" cy="0"/>
          </a:xfrm>
          <a:prstGeom prst="line">
            <a:avLst/>
          </a:prstGeom>
          <a:ln w="6985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1057275" y="1620838"/>
            <a:ext cx="10050463" cy="4654550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solidFill>
                <a:srgbClr val="99FF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3975" y="2301875"/>
            <a:ext cx="26987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在厨房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kitchen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9613" y="1670050"/>
            <a:ext cx="7323137" cy="4573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cs typeface="GB Pinyinok-D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中     国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菜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好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吃 吗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hěn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中      国 菜  很  好  吃。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会  做    中    国 菜  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不 会  做。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4678363"/>
            <a:ext cx="5948362" cy="550862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6803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6804" name="圆角矩形 32"/>
          <p:cNvSpPr>
            <a:spLocks noChangeArrowheads="1"/>
          </p:cNvSpPr>
          <p:nvPr/>
        </p:nvSpPr>
        <p:spPr bwMode="auto">
          <a:xfrm>
            <a:off x="1103313" y="4695825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6805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6806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6807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9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76810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6811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6812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76813" name="文本框 152"/>
          <p:cNvSpPr>
            <a:spLocks noChangeArrowheads="1"/>
          </p:cNvSpPr>
          <p:nvPr/>
        </p:nvSpPr>
        <p:spPr bwMode="auto">
          <a:xfrm>
            <a:off x="2927350" y="1870075"/>
            <a:ext cx="572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一月、二月、三月、四月、五月、六月、</a:t>
            </a:r>
          </a:p>
        </p:txBody>
      </p:sp>
      <p:sp>
        <p:nvSpPr>
          <p:cNvPr id="76814" name="文本框 152"/>
          <p:cNvSpPr>
            <a:spLocks noChangeArrowheads="1"/>
          </p:cNvSpPr>
          <p:nvPr/>
        </p:nvSpPr>
        <p:spPr bwMode="auto">
          <a:xfrm>
            <a:off x="2911475" y="2363788"/>
            <a:ext cx="699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七月、八月、九月、十月、十一月、十二月</a:t>
            </a:r>
          </a:p>
        </p:txBody>
      </p:sp>
      <p:sp>
        <p:nvSpPr>
          <p:cNvPr id="76815" name="文本框 152"/>
          <p:cNvSpPr>
            <a:spLocks noChangeArrowheads="1"/>
          </p:cNvSpPr>
          <p:nvPr/>
        </p:nvSpPr>
        <p:spPr bwMode="auto">
          <a:xfrm>
            <a:off x="2946400" y="2952750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星期一、星期二、星期三、星期四、</a:t>
            </a:r>
          </a:p>
        </p:txBody>
      </p:sp>
      <p:sp>
        <p:nvSpPr>
          <p:cNvPr id="76816" name="文本框 152"/>
          <p:cNvSpPr>
            <a:spLocks noChangeArrowheads="1"/>
          </p:cNvSpPr>
          <p:nvPr/>
        </p:nvSpPr>
        <p:spPr bwMode="auto">
          <a:xfrm>
            <a:off x="2930525" y="3446463"/>
            <a:ext cx="699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星期五、星期六、星期日（星期天）</a:t>
            </a:r>
          </a:p>
        </p:txBody>
      </p:sp>
      <p:sp>
        <p:nvSpPr>
          <p:cNvPr id="76817" name="文本框 152"/>
          <p:cNvSpPr>
            <a:spLocks noChangeArrowheads="1"/>
          </p:cNvSpPr>
          <p:nvPr/>
        </p:nvSpPr>
        <p:spPr bwMode="auto">
          <a:xfrm>
            <a:off x="2763838" y="407987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去学校</a:t>
            </a:r>
          </a:p>
        </p:txBody>
      </p:sp>
      <p:sp>
        <p:nvSpPr>
          <p:cNvPr id="25" name="文本框 152"/>
          <p:cNvSpPr>
            <a:spLocks noChangeArrowheads="1"/>
          </p:cNvSpPr>
          <p:nvPr/>
        </p:nvSpPr>
        <p:spPr bwMode="auto">
          <a:xfrm>
            <a:off x="2800349" y="4730750"/>
            <a:ext cx="2980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看书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=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读书</a:t>
            </a:r>
            <a:r>
              <a:rPr lang="en-US" sz="2400" dirty="0" err="1" smtClean="0"/>
              <a:t>dú</a:t>
            </a:r>
            <a:r>
              <a:rPr lang="en-US" sz="2400" dirty="0" smtClean="0"/>
              <a:t> </a:t>
            </a:r>
            <a:r>
              <a:rPr lang="en-US" sz="2400" dirty="0" err="1" smtClean="0"/>
              <a:t>shū</a:t>
            </a:r>
            <a:endParaRPr lang="en-US" sz="2400" b="1" dirty="0" smtClean="0"/>
          </a:p>
          <a:p>
            <a:pPr eaLnBrk="0" hangingPunct="0"/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6" name="文本框 152"/>
          <p:cNvSpPr>
            <a:spLocks noChangeArrowheads="1"/>
          </p:cNvSpPr>
          <p:nvPr/>
        </p:nvSpPr>
        <p:spPr bwMode="auto">
          <a:xfrm>
            <a:off x="5526088" y="4678363"/>
            <a:ext cx="312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看老师</a:t>
            </a:r>
          </a:p>
        </p:txBody>
      </p:sp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6775450" y="4730750"/>
            <a:ext cx="4748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看中国朋友</a:t>
            </a:r>
          </a:p>
        </p:txBody>
      </p:sp>
      <p:sp>
        <p:nvSpPr>
          <p:cNvPr id="76821" name="文本框 152"/>
          <p:cNvSpPr>
            <a:spLocks noChangeArrowheads="1"/>
          </p:cNvSpPr>
          <p:nvPr/>
        </p:nvSpPr>
        <p:spPr bwMode="auto">
          <a:xfrm>
            <a:off x="4594225" y="4079875"/>
            <a:ext cx="717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你去学校吗？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我不去学校，我去朋友家。</a:t>
            </a:r>
          </a:p>
        </p:txBody>
      </p:sp>
      <p:sp>
        <p:nvSpPr>
          <p:cNvPr id="76822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328" y="1108073"/>
            <a:ext cx="2366128" cy="23018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703513" y="5410200"/>
            <a:ext cx="6823075" cy="5492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7827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7828" name="圆角矩形 32"/>
          <p:cNvSpPr>
            <a:spLocks noChangeArrowheads="1"/>
          </p:cNvSpPr>
          <p:nvPr/>
        </p:nvSpPr>
        <p:spPr bwMode="auto">
          <a:xfrm>
            <a:off x="1103313" y="5426075"/>
            <a:ext cx="1338262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7829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今天</a:t>
            </a:r>
          </a:p>
        </p:txBody>
      </p:sp>
      <p:sp>
        <p:nvSpPr>
          <p:cNvPr id="77830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</a:t>
            </a:r>
          </a:p>
        </p:txBody>
      </p:sp>
      <p:sp>
        <p:nvSpPr>
          <p:cNvPr id="77831" name="文本框 107"/>
          <p:cNvSpPr>
            <a:spLocks noChangeArrowheads="1"/>
          </p:cNvSpPr>
          <p:nvPr/>
        </p:nvSpPr>
        <p:spPr bwMode="auto">
          <a:xfrm>
            <a:off x="1262063" y="28924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星期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33" name="文本框 152"/>
          <p:cNvSpPr>
            <a:spLocks noChangeArrowheads="1"/>
          </p:cNvSpPr>
          <p:nvPr/>
        </p:nvSpPr>
        <p:spPr bwMode="auto">
          <a:xfrm>
            <a:off x="2774950" y="111918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今天很好</a:t>
            </a:r>
          </a:p>
        </p:txBody>
      </p:sp>
      <p:sp>
        <p:nvSpPr>
          <p:cNvPr id="77834" name="文本框 107"/>
          <p:cNvSpPr>
            <a:spLocks noChangeArrowheads="1"/>
          </p:cNvSpPr>
          <p:nvPr/>
        </p:nvSpPr>
        <p:spPr bwMode="auto">
          <a:xfrm>
            <a:off x="1419225" y="4038600"/>
            <a:ext cx="5413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去</a:t>
            </a:r>
          </a:p>
        </p:txBody>
      </p:sp>
      <p:sp>
        <p:nvSpPr>
          <p:cNvPr id="77835" name="文本框 107"/>
          <p:cNvSpPr>
            <a:spLocks noChangeArrowheads="1"/>
          </p:cNvSpPr>
          <p:nvPr/>
        </p:nvSpPr>
        <p:spPr bwMode="auto">
          <a:xfrm>
            <a:off x="1441450" y="471646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看</a:t>
            </a:r>
          </a:p>
        </p:txBody>
      </p:sp>
      <p:sp>
        <p:nvSpPr>
          <p:cNvPr id="77836" name="文本框 107"/>
          <p:cNvSpPr>
            <a:spLocks noChangeArrowheads="1"/>
          </p:cNvSpPr>
          <p:nvPr/>
        </p:nvSpPr>
        <p:spPr bwMode="auto">
          <a:xfrm>
            <a:off x="1417638" y="5459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书</a:t>
            </a:r>
          </a:p>
        </p:txBody>
      </p:sp>
      <p:sp>
        <p:nvSpPr>
          <p:cNvPr id="77837" name="文本框 152"/>
          <p:cNvSpPr>
            <a:spLocks noChangeArrowheads="1"/>
          </p:cNvSpPr>
          <p:nvPr/>
        </p:nvSpPr>
        <p:spPr bwMode="auto">
          <a:xfrm>
            <a:off x="2927350" y="1870075"/>
            <a:ext cx="572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一月、二月、三月、四月、五月、六月、</a:t>
            </a:r>
          </a:p>
        </p:txBody>
      </p:sp>
      <p:sp>
        <p:nvSpPr>
          <p:cNvPr id="77838" name="文本框 152"/>
          <p:cNvSpPr>
            <a:spLocks noChangeArrowheads="1"/>
          </p:cNvSpPr>
          <p:nvPr/>
        </p:nvSpPr>
        <p:spPr bwMode="auto">
          <a:xfrm>
            <a:off x="2911475" y="2363788"/>
            <a:ext cx="699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七月、八月、九月、十月、十一月、十二月</a:t>
            </a:r>
          </a:p>
        </p:txBody>
      </p:sp>
      <p:sp>
        <p:nvSpPr>
          <p:cNvPr id="77839" name="文本框 152"/>
          <p:cNvSpPr>
            <a:spLocks noChangeArrowheads="1"/>
          </p:cNvSpPr>
          <p:nvPr/>
        </p:nvSpPr>
        <p:spPr bwMode="auto">
          <a:xfrm>
            <a:off x="2946400" y="2952750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星期一、星期二、星期三、星期四、</a:t>
            </a:r>
          </a:p>
        </p:txBody>
      </p:sp>
      <p:sp>
        <p:nvSpPr>
          <p:cNvPr id="77840" name="文本框 152"/>
          <p:cNvSpPr>
            <a:spLocks noChangeArrowheads="1"/>
          </p:cNvSpPr>
          <p:nvPr/>
        </p:nvSpPr>
        <p:spPr bwMode="auto">
          <a:xfrm>
            <a:off x="2930525" y="3446463"/>
            <a:ext cx="699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星期五、星期六、星期日（星期天）</a:t>
            </a:r>
          </a:p>
        </p:txBody>
      </p:sp>
      <p:sp>
        <p:nvSpPr>
          <p:cNvPr id="77841" name="文本框 152"/>
          <p:cNvSpPr>
            <a:spLocks noChangeArrowheads="1"/>
          </p:cNvSpPr>
          <p:nvPr/>
        </p:nvSpPr>
        <p:spPr bwMode="auto">
          <a:xfrm>
            <a:off x="2763838" y="407987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去学校</a:t>
            </a:r>
          </a:p>
        </p:txBody>
      </p:sp>
      <p:sp>
        <p:nvSpPr>
          <p:cNvPr id="77842" name="文本框 152"/>
          <p:cNvSpPr>
            <a:spLocks noChangeArrowheads="1"/>
          </p:cNvSpPr>
          <p:nvPr/>
        </p:nvSpPr>
        <p:spPr bwMode="auto">
          <a:xfrm>
            <a:off x="2800350" y="473075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看书</a:t>
            </a:r>
          </a:p>
        </p:txBody>
      </p:sp>
      <p:sp>
        <p:nvSpPr>
          <p:cNvPr id="77843" name="文本框 152"/>
          <p:cNvSpPr>
            <a:spLocks noChangeArrowheads="1"/>
          </p:cNvSpPr>
          <p:nvPr/>
        </p:nvSpPr>
        <p:spPr bwMode="auto">
          <a:xfrm>
            <a:off x="4579938" y="4730750"/>
            <a:ext cx="312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看老师</a:t>
            </a:r>
          </a:p>
        </p:txBody>
      </p:sp>
      <p:sp>
        <p:nvSpPr>
          <p:cNvPr id="77844" name="文本框 152"/>
          <p:cNvSpPr>
            <a:spLocks noChangeArrowheads="1"/>
          </p:cNvSpPr>
          <p:nvPr/>
        </p:nvSpPr>
        <p:spPr bwMode="auto">
          <a:xfrm>
            <a:off x="6775450" y="4730750"/>
            <a:ext cx="4748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看中国朋友</a:t>
            </a:r>
          </a:p>
        </p:txBody>
      </p:sp>
      <p:sp>
        <p:nvSpPr>
          <p:cNvPr id="29" name="文本框 152"/>
          <p:cNvSpPr>
            <a:spLocks noChangeArrowheads="1"/>
          </p:cNvSpPr>
          <p:nvPr/>
        </p:nvSpPr>
        <p:spPr bwMode="auto">
          <a:xfrm>
            <a:off x="2827338" y="5459413"/>
            <a:ext cx="1108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一本书</a:t>
            </a:r>
          </a:p>
        </p:txBody>
      </p:sp>
      <p:sp>
        <p:nvSpPr>
          <p:cNvPr id="31" name="文本框 152"/>
          <p:cNvSpPr>
            <a:spLocks noChangeArrowheads="1"/>
          </p:cNvSpPr>
          <p:nvPr/>
        </p:nvSpPr>
        <p:spPr bwMode="auto">
          <a:xfrm>
            <a:off x="4608513" y="5459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一本汉语书</a:t>
            </a:r>
          </a:p>
        </p:txBody>
      </p:sp>
      <p:sp>
        <p:nvSpPr>
          <p:cNvPr id="33" name="文本框 152"/>
          <p:cNvSpPr>
            <a:spLocks noChangeArrowheads="1"/>
          </p:cNvSpPr>
          <p:nvPr/>
        </p:nvSpPr>
        <p:spPr bwMode="auto">
          <a:xfrm>
            <a:off x="6804025" y="5459413"/>
            <a:ext cx="4748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读书</a:t>
            </a:r>
            <a:r>
              <a:rPr lang="en-US" sz="2400" dirty="0" err="1" smtClean="0"/>
              <a:t>dú</a:t>
            </a:r>
            <a:r>
              <a:rPr lang="en-US" sz="2400" dirty="0" smtClean="0"/>
              <a:t> </a:t>
            </a:r>
            <a:r>
              <a:rPr lang="en-US" sz="2400" dirty="0" err="1" smtClean="0"/>
              <a:t>shū</a:t>
            </a:r>
            <a:endParaRPr lang="en-US" sz="2400" b="1" dirty="0" smtClean="0"/>
          </a:p>
        </p:txBody>
      </p:sp>
      <p:sp>
        <p:nvSpPr>
          <p:cNvPr id="77848" name="文本框 152"/>
          <p:cNvSpPr>
            <a:spLocks noChangeArrowheads="1"/>
          </p:cNvSpPr>
          <p:nvPr/>
        </p:nvSpPr>
        <p:spPr bwMode="auto">
          <a:xfrm>
            <a:off x="4594225" y="4079875"/>
            <a:ext cx="717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你去学校吗？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我不去学校，我去朋友家。</a:t>
            </a:r>
          </a:p>
        </p:txBody>
      </p:sp>
      <p:sp>
        <p:nvSpPr>
          <p:cNvPr id="77849" name="文本框 152"/>
          <p:cNvSpPr>
            <a:spLocks noChangeArrowheads="1"/>
          </p:cNvSpPr>
          <p:nvPr/>
        </p:nvSpPr>
        <p:spPr bwMode="auto">
          <a:xfrm>
            <a:off x="4605338" y="111918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我今天很好。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你今天好吗？</a:t>
            </a:r>
          </a:p>
        </p:txBody>
      </p:sp>
      <p:sp>
        <p:nvSpPr>
          <p:cNvPr id="2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9" grpId="0"/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14962" y="2180652"/>
            <a:ext cx="10765046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9093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9094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57275" y="1071563"/>
            <a:ext cx="84185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朗读下列词语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Read the following words aloud.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  <p:grpSp>
        <p:nvGrpSpPr>
          <p:cNvPr id="89096" name="组合 24"/>
          <p:cNvGrpSpPr>
            <a:grpSpLocks/>
          </p:cNvGrpSpPr>
          <p:nvPr/>
        </p:nvGrpSpPr>
        <p:grpSpPr bwMode="auto">
          <a:xfrm>
            <a:off x="714375" y="2239963"/>
            <a:ext cx="10766425" cy="3956050"/>
            <a:chOff x="1698623" y="2258869"/>
            <a:chExt cx="10765046" cy="3955328"/>
          </a:xfrm>
        </p:grpSpPr>
        <p:sp>
          <p:nvSpPr>
            <p:cNvPr id="13" name="TextBox 12"/>
            <p:cNvSpPr txBox="1"/>
            <p:nvPr/>
          </p:nvSpPr>
          <p:spPr>
            <a:xfrm>
              <a:off x="1793861" y="2258869"/>
              <a:ext cx="10669808" cy="390929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lgDash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400" dirty="0">
                  <a:latin typeface="SimSun-ExtB" pitchFamily="49" charset="-122"/>
                  <a:ea typeface="SimSun-ExtB" pitchFamily="49" charset="-122"/>
                  <a:sym typeface="宋体" pitchFamily="2" charset="-122"/>
                </a:rPr>
                <a:t>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èr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sān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sì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wǔ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liù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endPara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endParaRPr>
            </a:p>
            <a:p>
              <a:pPr>
                <a:defRPr/>
              </a:pP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     </a:t>
              </a:r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一  月        二  月       三   月        四  月       五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 月         六  月  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     January      February     March         April           May           June</a:t>
              </a:r>
            </a:p>
            <a:p>
              <a:pPr>
                <a:defRPr/>
              </a:pPr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2800" dirty="0">
                  <a:latin typeface="+mn-lt"/>
                </a:rPr>
                <a:t> 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qī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bā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jiǔ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shí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shíyī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shíèr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yuè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</a:p>
            <a:p>
              <a:pPr>
                <a:defRPr/>
              </a:pP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      七  月      八 月         九  月        十   月      十一  月         十二  月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        July       August     September    October     November     December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89098" name="组合 21"/>
            <p:cNvGrpSpPr>
              <a:grpSpLocks/>
            </p:cNvGrpSpPr>
            <p:nvPr/>
          </p:nvGrpSpPr>
          <p:grpSpPr bwMode="auto">
            <a:xfrm>
              <a:off x="1698623" y="2258869"/>
              <a:ext cx="771439" cy="3955328"/>
              <a:chOff x="1698623" y="2258869"/>
              <a:chExt cx="771439" cy="395532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793861" y="2258869"/>
                <a:ext cx="0" cy="3883903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698623" y="6214197"/>
                <a:ext cx="771426" cy="0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698623" y="2258869"/>
                <a:ext cx="771426" cy="0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084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057275" y="1636713"/>
            <a:ext cx="5759007" cy="4668837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zh-CN" altLang="en-US" dirty="0"/>
          </a:p>
        </p:txBody>
      </p:sp>
      <p:cxnSp>
        <p:nvCxnSpPr>
          <p:cNvPr id="82947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2948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6983413" y="2325688"/>
            <a:ext cx="2698750" cy="1800225"/>
            <a:chOff x="6982696" y="2325687"/>
            <a:chExt cx="2700000" cy="1980000"/>
          </a:xfrm>
        </p:grpSpPr>
        <p:sp>
          <p:nvSpPr>
            <p:cNvPr id="13" name="矩形 12"/>
            <p:cNvSpPr>
              <a:spLocks/>
            </p:cNvSpPr>
            <p:nvPr/>
          </p:nvSpPr>
          <p:spPr>
            <a:xfrm>
              <a:off x="6982696" y="2325687"/>
              <a:ext cx="2700000" cy="19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829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0725" y="2375562"/>
              <a:ext cx="1734762" cy="19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950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在银行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bank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79614" y="1730375"/>
            <a:ext cx="4685138" cy="45735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</a:t>
            </a:r>
            <a:r>
              <a:rPr lang="zh-CN" altLang="en-US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Qǐnɡwèn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请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问，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今天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号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endParaRPr lang="zh-CN" altLang="en-US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jiǔ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yuè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.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4" action="ppaction://hlinksldjump"/>
              </a:rPr>
              <a:t>9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4" action="ppaction://hlinksldjump"/>
              </a:rPr>
              <a:t>月 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4" action="ppaction://hlinksldjump"/>
              </a:rPr>
              <a:t>1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4" action="ppaction://hlinksldjump"/>
              </a:rPr>
              <a:t>号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jǐ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今天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5" action="ppaction://hlinksldjump"/>
              </a:rPr>
              <a:t>星期 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sān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星  期 三。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5068" y="53370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hlinkClick r:id="rId6" action="ppaction://hlinksldjump"/>
              </a:rPr>
              <a:t>名词谓语句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14962" y="2180652"/>
            <a:ext cx="10765046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0117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0118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57275" y="1071563"/>
            <a:ext cx="84185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朗读下列词语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Read the following words aloud.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  <p:grpSp>
        <p:nvGrpSpPr>
          <p:cNvPr id="90120" name="组合 24"/>
          <p:cNvGrpSpPr>
            <a:grpSpLocks/>
          </p:cNvGrpSpPr>
          <p:nvPr/>
        </p:nvGrpSpPr>
        <p:grpSpPr bwMode="auto">
          <a:xfrm>
            <a:off x="714375" y="2239963"/>
            <a:ext cx="10766425" cy="3956050"/>
            <a:chOff x="1698623" y="2258869"/>
            <a:chExt cx="10765046" cy="3955328"/>
          </a:xfrm>
        </p:grpSpPr>
        <p:sp>
          <p:nvSpPr>
            <p:cNvPr id="13" name="TextBox 12"/>
            <p:cNvSpPr txBox="1"/>
            <p:nvPr/>
          </p:nvSpPr>
          <p:spPr>
            <a:xfrm>
              <a:off x="1793861" y="2258869"/>
              <a:ext cx="10669808" cy="384739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lgDash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zh-CN" sz="2800" dirty="0">
                <a:latin typeface="+mn-lt"/>
              </a:endParaRPr>
            </a:p>
            <a:p>
              <a:pPr>
                <a:defRPr/>
              </a:pPr>
              <a:r>
                <a:rPr lang="en-US" altLang="zh-CN" sz="2400" dirty="0">
                  <a:latin typeface="SimSun-ExtB" pitchFamily="49" charset="-122"/>
                  <a:ea typeface="SimSun-ExtB" pitchFamily="49" charset="-122"/>
                  <a:sym typeface="宋体" pitchFamily="2" charset="-122"/>
                </a:rPr>
                <a:t>          </a:t>
              </a:r>
              <a:r>
                <a:rPr lang="en-US" altLang="zh-CN" sz="2400" dirty="0" smtClean="0">
                  <a:latin typeface="SimSun-ExtB" pitchFamily="49" charset="-122"/>
                  <a:ea typeface="SimSun-ExtB" pitchFamily="49" charset="-122"/>
                  <a:sym typeface="宋体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yī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èr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sān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sì</a:t>
              </a:r>
              <a:endPara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endParaRPr>
            </a:p>
            <a:p>
              <a:pPr>
                <a:defRPr/>
              </a:pP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                   星期 一        星期  二        星期 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三       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星期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四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                    Monday        Tuesday       Wednesday      </a:t>
              </a:r>
              <a:r>
                <a:rPr lang="en-US" altLang="zh-CN" sz="2800" dirty="0" smtClean="0">
                  <a:latin typeface="华文楷体" pitchFamily="2" charset="-122"/>
                  <a:ea typeface="华文楷体" pitchFamily="2" charset="-122"/>
                </a:rPr>
                <a:t>Thursday</a:t>
              </a:r>
              <a:endParaRPr lang="en-US" altLang="zh-CN" sz="2800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400" dirty="0">
                  <a:latin typeface="SimSun-ExtB" pitchFamily="49" charset="-122"/>
                  <a:ea typeface="SimSun-ExtB" pitchFamily="49" charset="-122"/>
                  <a:sym typeface="宋体" pitchFamily="2" charset="-122"/>
                </a:rPr>
                <a:t>          </a:t>
              </a:r>
              <a:r>
                <a:rPr lang="en-US" altLang="zh-CN" sz="2400" dirty="0" smtClean="0">
                  <a:latin typeface="SimSun-ExtB" pitchFamily="49" charset="-122"/>
                  <a:ea typeface="SimSun-ExtB" pitchFamily="49" charset="-122"/>
                  <a:sym typeface="宋体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wǔ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liù</a:t>
              </a:r>
              <a:r>
                <a:rPr lang="en-US" altLang="zh-CN" sz="2400" dirty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rì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    </a:t>
              </a:r>
              <a:r>
                <a:rPr lang="en-US" altLang="zh-CN" sz="2400" dirty="0" err="1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xīnɡqī</a:t>
              </a:r>
              <a:r>
                <a:rPr lang="en-US" altLang="zh-CN" sz="2400" dirty="0" smtClean="0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dk1"/>
                  </a:solidFill>
                  <a:latin typeface="GB Pinyinok-D" pitchFamily="2" charset="-122"/>
                  <a:ea typeface="GB Pinyinok-D" pitchFamily="2" charset="-122"/>
                  <a:sym typeface="宋体" pitchFamily="2" charset="-122"/>
                </a:rPr>
                <a:t>tiān</a:t>
              </a:r>
              <a:endParaRPr lang="en-US" altLang="zh-CN" sz="2400" dirty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endParaRPr>
            </a:p>
            <a:p>
              <a:pPr>
                <a:defRPr/>
              </a:pP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                   星期 五          星期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六       星期 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日</a:t>
              </a:r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/ 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星期 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天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r>
                <a:rPr lang="en-US" altLang="zh-CN" sz="2800" dirty="0">
                  <a:latin typeface="华文楷体" pitchFamily="2" charset="-122"/>
                  <a:ea typeface="华文楷体" pitchFamily="2" charset="-122"/>
                </a:rPr>
                <a:t>                     Friday           </a:t>
              </a:r>
              <a:r>
                <a:rPr lang="en-US" altLang="zh-CN" sz="2800" dirty="0" smtClean="0">
                  <a:latin typeface="华文楷体" pitchFamily="2" charset="-122"/>
                  <a:ea typeface="华文楷体" pitchFamily="2" charset="-122"/>
                </a:rPr>
                <a:t>Saturday                 Sunday</a:t>
              </a:r>
              <a:endParaRPr lang="en-US" altLang="zh-CN" sz="2800" dirty="0">
                <a:latin typeface="华文楷体" pitchFamily="2" charset="-122"/>
                <a:ea typeface="华文楷体" pitchFamily="2" charset="-122"/>
              </a:endParaRPr>
            </a:p>
            <a:p>
              <a:pPr>
                <a:defRPr/>
              </a:pPr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90122" name="组合 21"/>
            <p:cNvGrpSpPr>
              <a:grpSpLocks/>
            </p:cNvGrpSpPr>
            <p:nvPr/>
          </p:nvGrpSpPr>
          <p:grpSpPr bwMode="auto">
            <a:xfrm>
              <a:off x="1698623" y="2258869"/>
              <a:ext cx="771439" cy="3955328"/>
              <a:chOff x="1698623" y="2258869"/>
              <a:chExt cx="771439" cy="395532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793861" y="2258869"/>
                <a:ext cx="0" cy="3883903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698623" y="6214197"/>
                <a:ext cx="771426" cy="0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698623" y="2258869"/>
                <a:ext cx="771426" cy="0"/>
              </a:xfrm>
              <a:prstGeom prst="line">
                <a:avLst/>
              </a:prstGeom>
              <a:ln w="1905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88450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773113" y="1620838"/>
            <a:ext cx="10880725" cy="4654550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solidFill>
                <a:srgbClr val="99FF99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10588" y="2268538"/>
            <a:ext cx="26987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8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看日历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Look at the calendar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73138" y="1730375"/>
            <a:ext cx="8410575" cy="46597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Zuótiān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昨天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是几月  几号？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Zuótiān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bā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sānshíyī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èr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昨天   是 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8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月     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31  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号，星期 二。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ne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明天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 呢？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jiǔ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yuè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èr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sì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明天  是 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9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月  </a:t>
            </a: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2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号，星期四。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7043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7275" y="1636713"/>
            <a:ext cx="6399327" cy="4652962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24850" y="2187575"/>
            <a:ext cx="27019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68438" y="1590675"/>
            <a:ext cx="7323137" cy="45735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xīnɡqī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liù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明天     星期  六，你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去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学校   吗？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xuéxiào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去  学校。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你去  学校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什么？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去中国做什么？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qù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xuéxiào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kàn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去  学校  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5" action="ppaction://hlinksldjump"/>
              </a:rPr>
              <a:t>看   书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87047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在咖啡馆儿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a coffee house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5200" y="47066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提醒连动词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5" y="2241285"/>
            <a:ext cx="10065154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74825" y="2703513"/>
            <a:ext cx="2700338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2166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2167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67313" y="2974975"/>
            <a:ext cx="9096375" cy="3694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shì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yuè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hào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  是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xīnɡqī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星期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92169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59075"/>
            <a:ext cx="1728787" cy="172878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98405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74825" y="2703513"/>
            <a:ext cx="2700338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3190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3191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19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2774950"/>
            <a:ext cx="1601787" cy="16573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210175" y="2992438"/>
            <a:ext cx="9097963" cy="2584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Jīntiān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yuè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hào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今天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月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5" y="2241285"/>
            <a:ext cx="10081780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4213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4214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03850" y="2743200"/>
            <a:ext cx="9097963" cy="3692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cap="all" dirty="0" smtClean="0"/>
              <a:t>  </a:t>
            </a:r>
            <a:r>
              <a:rPr lang="en-US" altLang="zh-CN" sz="2000" cap="all" dirty="0" err="1" smtClean="0"/>
              <a:t>È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rshí'èr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shì</a:t>
            </a:r>
            <a:endParaRPr lang="en-US" altLang="zh-CN" sz="2400" dirty="0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22 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  是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èrshísān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hào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shì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23 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号   是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08163" y="2759075"/>
            <a:ext cx="270033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98405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95237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5238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7050" y="2760663"/>
            <a:ext cx="2700338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103813" y="3187700"/>
            <a:ext cx="9097962" cy="2586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Mínɡtiān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qù</a:t>
            </a:r>
            <a:r>
              <a:rPr lang="en-US" altLang="zh-CN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 </a:t>
            </a:r>
            <a:r>
              <a:rPr lang="en-US" altLang="zh-CN" sz="2400" dirty="0" err="1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kàn</a:t>
            </a:r>
            <a:r>
              <a:rPr lang="zh-CN" altLang="en-US" sz="2400" dirty="0" smtClean="0">
                <a:solidFill>
                  <a:schemeClr val="dk1"/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endParaRPr lang="en-US" altLang="zh-CN" sz="2400" dirty="0" err="1" smtClean="0">
              <a:solidFill>
                <a:schemeClr val="dk1"/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明天   我 去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看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  <p:tag name="ISPRING_RESOURCE_PATHS_HASH_2" val="8ba254d1e8fb762e1a25e6f91c4b21bc33acf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6802</TotalTime>
  <Pages>0</Pages>
  <Words>2051</Words>
  <Characters>0</Characters>
  <Application>Microsoft Office PowerPoint</Application>
  <DocSecurity>0</DocSecurity>
  <PresentationFormat>Widescreen</PresentationFormat>
  <Lines>0</Lines>
  <Paragraphs>402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Times New Roman</vt:lpstr>
      <vt:lpstr>楷体_GB2312</vt:lpstr>
      <vt:lpstr>华文细黑</vt:lpstr>
      <vt:lpstr>幼圆</vt:lpstr>
      <vt:lpstr>Verdana</vt:lpstr>
      <vt:lpstr>宋体</vt:lpstr>
      <vt:lpstr>Calibri Light</vt:lpstr>
      <vt:lpstr>微软雅黑</vt:lpstr>
      <vt:lpstr>GB Pinyinok-D</vt:lpstr>
      <vt:lpstr>华文楷体</vt:lpstr>
      <vt:lpstr>Comic Sans MS</vt:lpstr>
      <vt:lpstr>Calibri</vt:lpstr>
      <vt:lpstr>Franklin Gothic Medium</vt:lpstr>
      <vt:lpstr>SimSun-ExtB</vt:lpstr>
      <vt:lpstr>Arial</vt:lpstr>
      <vt:lpstr>Jokerman</vt:lpstr>
      <vt:lpstr>方正舒体</vt:lpstr>
      <vt:lpstr>默认设计模板</vt:lpstr>
      <vt:lpstr>自定义设计方案</vt:lpstr>
      <vt:lpstr>1_自定义设计方案</vt:lpstr>
      <vt:lpstr>2_自定义设计方案</vt:lpstr>
      <vt:lpstr>1_默认设计模板</vt:lpstr>
      <vt:lpstr>3_默认设计模板</vt:lpstr>
      <vt:lpstr> Dì qī kè 第 七 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shū 书        　　</vt:lpstr>
      <vt:lpstr>PowerPoint Presentation</vt:lpstr>
      <vt:lpstr>PowerPoint Presentation</vt:lpstr>
      <vt:lpstr>12 months</vt:lpstr>
      <vt:lpstr>PowerPoint Presentation</vt:lpstr>
      <vt:lpstr>12 months and dates</vt:lpstr>
      <vt:lpstr>PowerPoint Presentation</vt:lpstr>
      <vt:lpstr>Practice</vt:lpstr>
      <vt:lpstr>PowerPoint Presentation</vt:lpstr>
      <vt:lpstr>PowerPoint Presentation</vt:lpstr>
      <vt:lpstr>PowerPoint Presentation</vt:lpstr>
      <vt:lpstr> Days of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You Zhou</cp:lastModifiedBy>
  <cp:revision>724</cp:revision>
  <dcterms:created xsi:type="dcterms:W3CDTF">2013-01-25T01:44:32Z</dcterms:created>
  <dcterms:modified xsi:type="dcterms:W3CDTF">2015-12-10T13:52:47Z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