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7" r:id="rId4"/>
    <p:sldId id="278" r:id="rId5"/>
    <p:sldId id="269" r:id="rId6"/>
    <p:sldId id="270" r:id="rId7"/>
    <p:sldId id="271" r:id="rId8"/>
    <p:sldId id="272" r:id="rId9"/>
    <p:sldId id="259" r:id="rId10"/>
    <p:sldId id="268" r:id="rId11"/>
    <p:sldId id="280" r:id="rId12"/>
    <p:sldId id="289" r:id="rId13"/>
    <p:sldId id="290" r:id="rId14"/>
    <p:sldId id="308" r:id="rId15"/>
    <p:sldId id="291" r:id="rId16"/>
    <p:sldId id="292" r:id="rId17"/>
    <p:sldId id="293" r:id="rId18"/>
    <p:sldId id="295" r:id="rId19"/>
    <p:sldId id="296" r:id="rId20"/>
    <p:sldId id="297" r:id="rId21"/>
    <p:sldId id="307" r:id="rId22"/>
    <p:sldId id="263" r:id="rId23"/>
    <p:sldId id="299" r:id="rId24"/>
    <p:sldId id="264" r:id="rId25"/>
    <p:sldId id="300" r:id="rId26"/>
    <p:sldId id="301" r:id="rId27"/>
    <p:sldId id="302" r:id="rId28"/>
    <p:sldId id="304" r:id="rId29"/>
    <p:sldId id="305" r:id="rId30"/>
    <p:sldId id="306" r:id="rId31"/>
    <p:sldId id="283" r:id="rId32"/>
    <p:sldId id="286" r:id="rId33"/>
    <p:sldId id="287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6CE2-94E1-42DB-9AD3-A1F77CEA4FCB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7262-335A-4514-9C33-C8CEB499D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3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621217-B9B8-4138-8AB4-BD1A57AF35E9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1626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25FF4F-2E38-4827-B54D-9CB2BDCD14FE}" type="slidenum">
              <a:rPr lang="zh-CN" altLang="en-US" smtClean="0"/>
              <a:pPr/>
              <a:t>31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7751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00A6E-8215-4F95-A782-6F772FA2572A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7590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99D931-C5E1-486D-AA66-31C13FE10E22}" type="slidenum">
              <a:rPr lang="zh-CN" altLang="en-US" smtClean="0"/>
              <a:pPr/>
              <a:t>33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616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56BCD8-618D-465B-B07A-C96D0E1F07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196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slide" Target="slide33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slide" Target="slide12.xml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Chapter4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Tā shì </a:t>
            </a:r>
            <a:r>
              <a:rPr lang="en-US" altLang="zh-CN" dirty="0" err="1" smtClean="0">
                <a:solidFill>
                  <a:schemeClr val="tx1"/>
                </a:solidFill>
              </a:rPr>
              <a:t>wǒ</a:t>
            </a:r>
            <a:r>
              <a:rPr lang="en-US" altLang="zh-CN" dirty="0" smtClean="0">
                <a:solidFill>
                  <a:schemeClr val="tx1"/>
                </a:solidFill>
              </a:rPr>
              <a:t> de </a:t>
            </a:r>
            <a:r>
              <a:rPr lang="en-US" altLang="zh-CN" dirty="0" err="1" smtClean="0">
                <a:solidFill>
                  <a:schemeClr val="tx1"/>
                </a:solidFill>
              </a:rPr>
              <a:t>hànyǔ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lǎoshī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  她 是  我 的   汉 语老 师。</a:t>
            </a:r>
            <a:endParaRPr lang="en-GB" altLang="zh-CN" dirty="0" smtClean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She is my Chinese teacher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Introduce Yourself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smtClean="0"/>
              <a:t>Nǐ hǎo</a:t>
            </a:r>
            <a:r>
              <a:rPr lang="zh-CN" altLang="en-US" sz="3200" smtClean="0"/>
              <a:t>。你好。 </a:t>
            </a:r>
            <a:r>
              <a:rPr lang="en-US" altLang="zh-CN" sz="3200" smtClean="0"/>
              <a:t>Hello </a:t>
            </a:r>
          </a:p>
          <a:p>
            <a:r>
              <a:rPr lang="en-US" altLang="zh-CN" sz="3200" smtClean="0"/>
              <a:t>Wǒ jiào… </a:t>
            </a:r>
            <a:r>
              <a:rPr lang="zh-CN" altLang="en-US" sz="3200" smtClean="0"/>
              <a:t>。 我叫 </a:t>
            </a:r>
            <a:r>
              <a:rPr lang="en-US" altLang="zh-CN" sz="3200" smtClean="0"/>
              <a:t>… </a:t>
            </a:r>
            <a:r>
              <a:rPr lang="zh-CN" altLang="en-US" sz="3200" smtClean="0"/>
              <a:t>。 </a:t>
            </a:r>
            <a:r>
              <a:rPr lang="en-US" altLang="zh-CN" sz="3200" smtClean="0"/>
              <a:t>I    am...</a:t>
            </a:r>
          </a:p>
          <a:p>
            <a:r>
              <a:rPr lang="en-GB" altLang="zh-CN" sz="3200" smtClean="0"/>
              <a:t>Wǒ  shì yīngɡuó  rén </a:t>
            </a:r>
            <a:r>
              <a:rPr lang="zh-CN" altLang="en-GB" sz="3200" smtClean="0"/>
              <a:t>。 </a:t>
            </a:r>
            <a:endParaRPr lang="en-GB" altLang="zh-CN" sz="3200" smtClean="0"/>
          </a:p>
          <a:p>
            <a:r>
              <a:rPr lang="zh-CN" altLang="en-US" sz="3200" smtClean="0"/>
              <a:t>我   是     英  国    人。 </a:t>
            </a:r>
            <a:r>
              <a:rPr lang="en-GB" altLang="zh-CN" sz="3200" smtClean="0"/>
              <a:t>I    am    UK citizen.</a:t>
            </a:r>
          </a:p>
          <a:p>
            <a:r>
              <a:rPr lang="en-GB" altLang="zh-CN" sz="3200" smtClean="0"/>
              <a:t>Introduce yourself to friends around you.</a:t>
            </a:r>
          </a:p>
          <a:p>
            <a:r>
              <a:rPr lang="en-GB" altLang="zh-CN" sz="3200" smtClean="0"/>
              <a:t>If you don’t mind, please introduce yourself to the whole class when you feel confortable.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组合 8"/>
          <p:cNvGrpSpPr>
            <a:grpSpLocks/>
          </p:cNvGrpSpPr>
          <p:nvPr/>
        </p:nvGrpSpPr>
        <p:grpSpPr bwMode="auto">
          <a:xfrm>
            <a:off x="230982" y="862013"/>
            <a:ext cx="2482053" cy="507831"/>
            <a:chOff x="308629" y="6819"/>
            <a:chExt cx="3308265" cy="67756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1" y="6819"/>
              <a:ext cx="3287633" cy="677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热身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warm-up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368"/>
              <a:ext cx="3246908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246460" y="1419225"/>
            <a:ext cx="864870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zh-CN" altLang="en-US" b="1" dirty="0"/>
              <a:t> </a:t>
            </a:r>
            <a:r>
              <a:rPr lang="zh-CN" altLang="en-US" sz="1500" b="1" dirty="0"/>
              <a:t>给下面的词语选择对的图片</a:t>
            </a:r>
            <a:endParaRPr lang="en-US" altLang="zh-CN" b="1" dirty="0"/>
          </a:p>
          <a:p>
            <a:pPr eaLnBrk="0" hangingPunct="0">
              <a:defRPr/>
            </a:pPr>
            <a:r>
              <a:rPr lang="en-US" altLang="zh-CN" sz="1500" dirty="0">
                <a:latin typeface="+mn-ea"/>
              </a:rPr>
              <a:t>Match the pictures with the words/phrases.</a:t>
            </a:r>
            <a:endParaRPr lang="zh-CN" altLang="en-US" sz="1050" dirty="0">
              <a:latin typeface="+mn-ea"/>
            </a:endParaRPr>
          </a:p>
        </p:txBody>
      </p:sp>
      <p:sp>
        <p:nvSpPr>
          <p:cNvPr id="76804" name="TextBox 23"/>
          <p:cNvSpPr txBox="1">
            <a:spLocks noChangeArrowheads="1"/>
          </p:cNvSpPr>
          <p:nvPr/>
        </p:nvSpPr>
        <p:spPr bwMode="auto">
          <a:xfrm>
            <a:off x="5880497" y="4635980"/>
            <a:ext cx="283190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lǎoshī</a:t>
            </a:r>
            <a:endParaRPr lang="en-US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⑤汉语  老师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________ 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123" y="2163366"/>
            <a:ext cx="1539478" cy="102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806" name="TextBox 24"/>
          <p:cNvSpPr txBox="1">
            <a:spLocks noChangeArrowheads="1"/>
          </p:cNvSpPr>
          <p:nvPr/>
        </p:nvSpPr>
        <p:spPr bwMode="auto">
          <a:xfrm>
            <a:off x="5866210" y="5485166"/>
            <a:ext cx="342780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rgbClr val="000000"/>
                </a:solidFill>
                <a:latin typeface="GB Pinyinok-D"/>
                <a:ea typeface="GB Pinyinok-D"/>
                <a:cs typeface="GB Pinyinok-D"/>
                <a:sym typeface="Times New Roman" pitchFamily="18" charset="0"/>
              </a:rPr>
              <a:t> 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Zhōnɡɡuó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pén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ɡ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you</a:t>
            </a:r>
            <a:endParaRPr lang="en-US" altLang="zh-CN" sz="1500" dirty="0" err="1">
              <a:solidFill>
                <a:schemeClr val="tx1">
                  <a:lumMod val="95000"/>
                  <a:lumOff val="5000"/>
                </a:schemeClr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⑥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中国   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朋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友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________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75783" name="TextBox 25"/>
          <p:cNvSpPr txBox="1">
            <a:spLocks noChangeArrowheads="1"/>
          </p:cNvSpPr>
          <p:nvPr/>
        </p:nvSpPr>
        <p:spPr bwMode="auto">
          <a:xfrm>
            <a:off x="5866210" y="2532460"/>
            <a:ext cx="21824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rgbClr val="000000"/>
                </a:solidFill>
                <a:latin typeface="GB Pinyinok-D"/>
                <a:ea typeface="GB Pinyinok-D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en-US" altLang="zh-CN" sz="15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②她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________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2" name="Picture 6" descr="C:\Documents and Settings\Administrator.CAOFAN\桌面\hsk一级\2课\2-06钟-微图mf829727（18）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1316" y="4776788"/>
            <a:ext cx="1539478" cy="102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810" name="TextBox 27"/>
          <p:cNvSpPr txBox="1">
            <a:spLocks noChangeArrowheads="1"/>
          </p:cNvSpPr>
          <p:nvPr/>
        </p:nvSpPr>
        <p:spPr bwMode="auto">
          <a:xfrm>
            <a:off x="5872163" y="3960019"/>
            <a:ext cx="28289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imSun-ExtB" pitchFamily="49" charset="-122"/>
                <a:ea typeface="GB Pinyinok-D"/>
                <a:sym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pénɡyou</a:t>
            </a:r>
            <a:endParaRPr lang="en-US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④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  <a:hlinkClick r:id="rId5" action="ppaction://hlinksldjump"/>
              </a:rPr>
              <a:t>朋友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________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13" name="Picture 7" descr="C:\Documents and Settings\Administrator.CAOFAN\桌面\hsk一级\2课\2-07羊-前图7629013（20）.jpg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71850" y="4758929"/>
            <a:ext cx="1539479" cy="102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87" name="TextBox 28"/>
          <p:cNvSpPr txBox="1">
            <a:spLocks noChangeArrowheads="1"/>
          </p:cNvSpPr>
          <p:nvPr/>
        </p:nvSpPr>
        <p:spPr bwMode="auto">
          <a:xfrm>
            <a:off x="5866210" y="1919288"/>
            <a:ext cx="199429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rgbClr val="000000"/>
                </a:solidFill>
                <a:latin typeface="GB Pinyinok-D"/>
                <a:ea typeface="GB Pinyinok-D"/>
                <a:cs typeface="GB Pinyinok-D"/>
                <a:sym typeface="Times New Roman" pitchFamily="18" charset="0"/>
              </a:rPr>
              <a:t>  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endParaRPr lang="en-US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>
              <a:defRPr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①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hlinkClick r:id="rId7" action="ppaction://hlinksldjump"/>
              </a:rPr>
              <a:t>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________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pic>
        <p:nvPicPr>
          <p:cNvPr id="14" name="Picture 8" descr="C:\Documents and Settings\Administrator.CAOFAN\桌面\hsk一级\2课\2-08零-前图48346217（20）.jp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365898" y="2149079"/>
            <a:ext cx="1539478" cy="1026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89" name="TextBox 29"/>
          <p:cNvSpPr txBox="1">
            <a:spLocks noChangeArrowheads="1"/>
          </p:cNvSpPr>
          <p:nvPr/>
        </p:nvSpPr>
        <p:spPr bwMode="auto">
          <a:xfrm>
            <a:off x="5880497" y="3280172"/>
            <a:ext cx="31718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500" dirty="0">
                <a:solidFill>
                  <a:srgbClr val="000000"/>
                </a:solidFill>
                <a:latin typeface="GB Pinyinok-D"/>
                <a:ea typeface="GB Pinyinok-D"/>
                <a:cs typeface="GB Pinyinok-D"/>
                <a:sym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tónɡxué</a:t>
            </a:r>
            <a:endParaRPr lang="en-US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③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hlinkClick r:id="rId9" action="ppaction://hlinksldjump"/>
              </a:rPr>
              <a:t>同学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________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cxnSp>
        <p:nvCxnSpPr>
          <p:cNvPr id="75790" name="AutoShape 4"/>
          <p:cNvCxnSpPr>
            <a:cxnSpLocks noChangeShapeType="1"/>
          </p:cNvCxnSpPr>
          <p:nvPr/>
        </p:nvCxnSpPr>
        <p:spPr bwMode="auto">
          <a:xfrm flipH="1" flipV="1">
            <a:off x="75010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5791" name="TextBox 27"/>
          <p:cNvSpPr txBox="1">
            <a:spLocks/>
          </p:cNvSpPr>
          <p:nvPr/>
        </p:nvSpPr>
        <p:spPr bwMode="auto">
          <a:xfrm>
            <a:off x="963216" y="2149079"/>
            <a:ext cx="30003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A</a:t>
            </a:r>
            <a:endParaRPr lang="zh-CN" altLang="en-US" b="1"/>
          </a:p>
        </p:txBody>
      </p:sp>
      <p:sp>
        <p:nvSpPr>
          <p:cNvPr id="75792" name="TextBox 28"/>
          <p:cNvSpPr txBox="1">
            <a:spLocks/>
          </p:cNvSpPr>
          <p:nvPr/>
        </p:nvSpPr>
        <p:spPr bwMode="auto">
          <a:xfrm>
            <a:off x="967978" y="3449241"/>
            <a:ext cx="30003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B</a:t>
            </a:r>
            <a:endParaRPr lang="zh-CN" altLang="en-US" b="1"/>
          </a:p>
        </p:txBody>
      </p:sp>
      <p:sp>
        <p:nvSpPr>
          <p:cNvPr id="75793" name="TextBox 29"/>
          <p:cNvSpPr txBox="1">
            <a:spLocks/>
          </p:cNvSpPr>
          <p:nvPr/>
        </p:nvSpPr>
        <p:spPr bwMode="auto">
          <a:xfrm>
            <a:off x="988219" y="4762500"/>
            <a:ext cx="30003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C</a:t>
            </a:r>
            <a:endParaRPr lang="zh-CN" altLang="en-US" b="1"/>
          </a:p>
        </p:txBody>
      </p:sp>
      <p:sp>
        <p:nvSpPr>
          <p:cNvPr id="75794" name="TextBox 30"/>
          <p:cNvSpPr txBox="1">
            <a:spLocks/>
          </p:cNvSpPr>
          <p:nvPr/>
        </p:nvSpPr>
        <p:spPr bwMode="auto">
          <a:xfrm>
            <a:off x="3353991" y="2134791"/>
            <a:ext cx="2988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D</a:t>
            </a:r>
            <a:endParaRPr lang="zh-CN" altLang="en-US" b="1"/>
          </a:p>
        </p:txBody>
      </p:sp>
      <p:sp>
        <p:nvSpPr>
          <p:cNvPr id="75795" name="TextBox 31"/>
          <p:cNvSpPr txBox="1">
            <a:spLocks/>
          </p:cNvSpPr>
          <p:nvPr/>
        </p:nvSpPr>
        <p:spPr bwMode="auto">
          <a:xfrm>
            <a:off x="3358753" y="3445669"/>
            <a:ext cx="2988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E</a:t>
            </a:r>
            <a:endParaRPr lang="zh-CN" altLang="en-US" b="1"/>
          </a:p>
        </p:txBody>
      </p:sp>
      <p:sp>
        <p:nvSpPr>
          <p:cNvPr id="75796" name="TextBox 32"/>
          <p:cNvSpPr txBox="1">
            <a:spLocks/>
          </p:cNvSpPr>
          <p:nvPr/>
        </p:nvSpPr>
        <p:spPr bwMode="auto">
          <a:xfrm>
            <a:off x="3355182" y="4748213"/>
            <a:ext cx="2988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F</a:t>
            </a:r>
            <a:endParaRPr lang="zh-CN" altLang="en-US" b="1"/>
          </a:p>
        </p:txBody>
      </p:sp>
      <p:sp>
        <p:nvSpPr>
          <p:cNvPr id="25" name="TextBox 27"/>
          <p:cNvSpPr txBox="1">
            <a:spLocks/>
          </p:cNvSpPr>
          <p:nvPr/>
        </p:nvSpPr>
        <p:spPr bwMode="auto">
          <a:xfrm>
            <a:off x="7637860" y="4842272"/>
            <a:ext cx="300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D</a:t>
            </a:r>
            <a:endParaRPr lang="zh-CN" altLang="en-US" b="1"/>
          </a:p>
        </p:txBody>
      </p:sp>
      <p:sp>
        <p:nvSpPr>
          <p:cNvPr id="26" name="TextBox 28"/>
          <p:cNvSpPr txBox="1">
            <a:spLocks/>
          </p:cNvSpPr>
          <p:nvPr/>
        </p:nvSpPr>
        <p:spPr bwMode="auto">
          <a:xfrm>
            <a:off x="7862887" y="5488781"/>
            <a:ext cx="300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A</a:t>
            </a:r>
            <a:endParaRPr lang="zh-CN" altLang="en-US" b="1"/>
          </a:p>
        </p:txBody>
      </p:sp>
      <p:sp>
        <p:nvSpPr>
          <p:cNvPr id="27" name="TextBox 32"/>
          <p:cNvSpPr txBox="1">
            <a:spLocks/>
          </p:cNvSpPr>
          <p:nvPr/>
        </p:nvSpPr>
        <p:spPr bwMode="auto">
          <a:xfrm>
            <a:off x="6947297" y="3488531"/>
            <a:ext cx="2988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C</a:t>
            </a:r>
            <a:endParaRPr lang="zh-CN" altLang="en-US" b="1"/>
          </a:p>
        </p:txBody>
      </p:sp>
      <p:sp>
        <p:nvSpPr>
          <p:cNvPr id="28" name="TextBox 29"/>
          <p:cNvSpPr txBox="1">
            <a:spLocks/>
          </p:cNvSpPr>
          <p:nvPr/>
        </p:nvSpPr>
        <p:spPr bwMode="auto">
          <a:xfrm>
            <a:off x="6622256" y="2124075"/>
            <a:ext cx="3000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B</a:t>
            </a:r>
            <a:endParaRPr lang="zh-CN" altLang="en-US" b="1"/>
          </a:p>
        </p:txBody>
      </p:sp>
      <p:sp>
        <p:nvSpPr>
          <p:cNvPr id="29" name="TextBox 30"/>
          <p:cNvSpPr txBox="1">
            <a:spLocks/>
          </p:cNvSpPr>
          <p:nvPr/>
        </p:nvSpPr>
        <p:spPr bwMode="auto">
          <a:xfrm>
            <a:off x="6586538" y="2747963"/>
            <a:ext cx="897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D/E</a:t>
            </a:r>
            <a:endParaRPr lang="zh-CN" altLang="en-US" b="1"/>
          </a:p>
        </p:txBody>
      </p:sp>
      <p:sp>
        <p:nvSpPr>
          <p:cNvPr id="30" name="TextBox 31"/>
          <p:cNvSpPr txBox="1">
            <a:spLocks/>
          </p:cNvSpPr>
          <p:nvPr/>
        </p:nvSpPr>
        <p:spPr bwMode="auto">
          <a:xfrm>
            <a:off x="6877050" y="4163616"/>
            <a:ext cx="9906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A/F</a:t>
            </a:r>
            <a:endParaRPr lang="zh-CN" altLang="en-US" b="1"/>
          </a:p>
        </p:txBody>
      </p:sp>
      <p:grpSp>
        <p:nvGrpSpPr>
          <p:cNvPr id="75803" name="组合 33"/>
          <p:cNvGrpSpPr>
            <a:grpSpLocks/>
          </p:cNvGrpSpPr>
          <p:nvPr/>
        </p:nvGrpSpPr>
        <p:grpSpPr bwMode="auto">
          <a:xfrm>
            <a:off x="3371850" y="3446860"/>
            <a:ext cx="1539479" cy="1089422"/>
            <a:chOff x="4495800" y="3452813"/>
            <a:chExt cx="2052000" cy="1452699"/>
          </a:xfrm>
        </p:grpSpPr>
        <p:pic>
          <p:nvPicPr>
            <p:cNvPr id="15" name="Picture 9" descr="C:\Documents and Settings\Administrator.CAOFAN\桌面\hsk一级\2课\2-09菜-前图22657124（20）.jp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114924" y="3465512"/>
              <a:ext cx="1325904" cy="1440000"/>
            </a:xfrm>
            <a:prstGeom prst="rect">
              <a:avLst/>
            </a:prstGeom>
            <a:noFill/>
            <a:ln w="38100" cap="sq">
              <a:noFill/>
              <a:prstDash val="solid"/>
              <a:miter lim="800000"/>
            </a:ln>
            <a:effectLst>
              <a:softEdge rad="127000"/>
            </a:effectLst>
          </p:spPr>
        </p:pic>
        <p:sp>
          <p:nvSpPr>
            <p:cNvPr id="31" name="矩形 30"/>
            <p:cNvSpPr/>
            <p:nvPr/>
          </p:nvSpPr>
          <p:spPr>
            <a:xfrm>
              <a:off x="4495800" y="3452813"/>
              <a:ext cx="2052000" cy="136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75804" name="组合 32"/>
          <p:cNvGrpSpPr>
            <a:grpSpLocks/>
          </p:cNvGrpSpPr>
          <p:nvPr/>
        </p:nvGrpSpPr>
        <p:grpSpPr bwMode="auto">
          <a:xfrm>
            <a:off x="971550" y="3446860"/>
            <a:ext cx="1539479" cy="1042988"/>
            <a:chOff x="1295400" y="3452813"/>
            <a:chExt cx="2052000" cy="1390224"/>
          </a:xfrm>
        </p:grpSpPr>
        <p:pic>
          <p:nvPicPr>
            <p:cNvPr id="75805" name="Picture 5" descr="C:\Documents and Settings\Administrator.CAOFAN\桌面\hsk一级\2课\2-05山-前图43956478（20）.jpg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5013" y="3475037"/>
              <a:ext cx="1324800" cy="136800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</p:spPr>
        </p:pic>
        <p:sp>
          <p:nvSpPr>
            <p:cNvPr id="32" name="矩形 31"/>
            <p:cNvSpPr/>
            <p:nvPr/>
          </p:nvSpPr>
          <p:spPr>
            <a:xfrm>
              <a:off x="1295400" y="3452813"/>
              <a:ext cx="2052000" cy="136800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495901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4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0115" name="组合 8"/>
          <p:cNvGrpSpPr>
            <a:grpSpLocks/>
          </p:cNvGrpSpPr>
          <p:nvPr/>
        </p:nvGrpSpPr>
        <p:grpSpPr bwMode="auto">
          <a:xfrm>
            <a:off x="230982" y="862013"/>
            <a:ext cx="1937286" cy="507831"/>
            <a:chOff x="308629" y="6819"/>
            <a:chExt cx="2581602" cy="67733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60976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792956" y="2084785"/>
            <a:ext cx="7010400" cy="3501628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135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57262" y="3365898"/>
            <a:ext cx="5463779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Tā 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shéi</a:t>
            </a:r>
            <a:endParaRPr lang="en-US" altLang="zh-CN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b="1" dirty="0">
                <a:latin typeface="宋体" pitchFamily="2" charset="-122"/>
                <a:sym typeface="宋体" pitchFamily="2" charset="-122"/>
              </a:rPr>
              <a:t>A</a:t>
            </a:r>
            <a:r>
              <a:rPr lang="zh-CN" altLang="en-US" sz="2100" b="1" dirty="0">
                <a:latin typeface="宋体" pitchFamily="2" charset="-122"/>
                <a:sym typeface="宋体" pitchFamily="2" charset="-122"/>
              </a:rPr>
              <a:t>：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 </a:t>
            </a:r>
            <a:r>
              <a:rPr lang="zh-CN" altLang="en-US" sz="2100" b="1" dirty="0" smtClean="0">
                <a:latin typeface="华文楷体" pitchFamily="2" charset="-122"/>
                <a:ea typeface="华文楷体" pitchFamily="2" charset="-122"/>
                <a:sym typeface="宋体" pitchFamily="2" charset="-122"/>
                <a:hlinkClick r:id="rId2" action="ppaction://hlinksldjump"/>
              </a:rPr>
              <a:t>谁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？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shì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de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lǎoshī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,  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jiào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Lǐyuè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B</a:t>
            </a:r>
            <a:r>
              <a:rPr lang="zh-CN" altLang="en-US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： 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她是 我 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  <a:hlinkClick r:id="rId3" action="ppaction://hlinksldjump"/>
              </a:rPr>
              <a:t>的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  <a:hlinkClick r:id="rId4" action="ppaction://hlinksldjump"/>
              </a:rPr>
              <a:t>汉语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</a:t>
            </a:r>
            <a:r>
              <a:rPr lang="zh-CN" altLang="en-US" sz="2100" b="1" dirty="0" smtClean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老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师，她 叫 李月。</a:t>
            </a:r>
            <a:endParaRPr lang="zh-CN" altLang="en-US" b="1" dirty="0">
              <a:solidFill>
                <a:srgbClr val="7F7F7F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14938" y="2576513"/>
            <a:ext cx="2028825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19" name="TextBox 8"/>
          <p:cNvSpPr txBox="1">
            <a:spLocks noChangeArrowheads="1"/>
          </p:cNvSpPr>
          <p:nvPr/>
        </p:nvSpPr>
        <p:spPr bwMode="auto">
          <a:xfrm>
            <a:off x="792957" y="1660922"/>
            <a:ext cx="352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在教室</a:t>
            </a:r>
            <a:r>
              <a:rPr lang="zh-CN" altLang="en-US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b="1">
                <a:latin typeface="方正舒体" pitchFamily="2" charset="-122"/>
                <a:ea typeface="方正舒体" pitchFamily="2" charset="-122"/>
              </a:rPr>
              <a:t>In the classroom</a:t>
            </a:r>
            <a:endParaRPr lang="zh-CN" altLang="en-US" b="1"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251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4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0982" y="862013"/>
            <a:ext cx="1937286" cy="507831"/>
            <a:chOff x="308629" y="6819"/>
            <a:chExt cx="2581602" cy="67733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60976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792956" y="2084785"/>
            <a:ext cx="7010400" cy="3501628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135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57262" y="3365898"/>
            <a:ext cx="5463779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dirty="0">
                <a:latin typeface="GB Pinyinok-D"/>
                <a:ea typeface="GB Pinyinok-D"/>
                <a:cs typeface="GB Pinyinok-D"/>
                <a:sym typeface="宋体" pitchFamily="2" charset="-122"/>
              </a:rPr>
              <a:t> </a:t>
            </a:r>
            <a:endParaRPr lang="en-US" altLang="zh-CN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b="1" dirty="0">
                <a:latin typeface="宋体" pitchFamily="2" charset="-122"/>
                <a:sym typeface="宋体" pitchFamily="2" charset="-122"/>
              </a:rPr>
              <a:t>A</a:t>
            </a:r>
            <a:r>
              <a:rPr lang="zh-CN" altLang="en-US" sz="2100" b="1" dirty="0">
                <a:latin typeface="宋体" pitchFamily="2" charset="-122"/>
                <a:sym typeface="宋体" pitchFamily="2" charset="-122"/>
              </a:rPr>
              <a:t>：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  谁？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B</a:t>
            </a:r>
            <a:r>
              <a:rPr lang="zh-CN" altLang="en-US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： </a:t>
            </a:r>
            <a:r>
              <a:rPr lang="zh-CN" altLang="en-US" sz="21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她是 我 的 汉语  老师，她 叫 李月。</a:t>
            </a:r>
            <a:endParaRPr lang="zh-CN" altLang="en-US" b="1" dirty="0">
              <a:solidFill>
                <a:srgbClr val="7F7F7F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38" y="2576513"/>
            <a:ext cx="2028825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19" name="TextBox 8"/>
          <p:cNvSpPr txBox="1">
            <a:spLocks noChangeArrowheads="1"/>
          </p:cNvSpPr>
          <p:nvPr/>
        </p:nvSpPr>
        <p:spPr bwMode="auto">
          <a:xfrm>
            <a:off x="792957" y="1660922"/>
            <a:ext cx="352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在教室</a:t>
            </a:r>
            <a:r>
              <a:rPr lang="zh-CN" altLang="en-US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b="1">
                <a:latin typeface="方正舒体" pitchFamily="2" charset="-122"/>
                <a:ea typeface="方正舒体" pitchFamily="2" charset="-122"/>
              </a:rPr>
              <a:t>In the classroom</a:t>
            </a:r>
            <a:endParaRPr lang="zh-CN" altLang="en-US" b="1"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401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</a:t>
            </a:r>
            <a:r>
              <a:rPr lang="en-US" altLang="zh-CN" dirty="0" smtClean="0"/>
              <a:t>people in </a:t>
            </a:r>
            <a:r>
              <a:rPr lang="en-GB" dirty="0" smtClean="0"/>
              <a:t>your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Tā </a:t>
            </a:r>
            <a:r>
              <a:rPr lang="en-GB" dirty="0" err="1"/>
              <a:t>shì</a:t>
            </a:r>
            <a:r>
              <a:rPr lang="en-GB" dirty="0"/>
              <a:t> </a:t>
            </a:r>
            <a:r>
              <a:rPr lang="en-GB" dirty="0" err="1"/>
              <a:t>wǒ</a:t>
            </a:r>
            <a:r>
              <a:rPr lang="en-GB" dirty="0"/>
              <a:t> de </a:t>
            </a:r>
            <a:r>
              <a:rPr lang="en-GB" dirty="0" err="1"/>
              <a:t>tóng</a:t>
            </a:r>
            <a:r>
              <a:rPr lang="en-GB" dirty="0"/>
              <a:t> </a:t>
            </a:r>
            <a:r>
              <a:rPr lang="en-GB" dirty="0" err="1"/>
              <a:t>xué</a:t>
            </a:r>
            <a:r>
              <a:rPr lang="en-GB" dirty="0"/>
              <a:t>/</a:t>
            </a:r>
            <a:r>
              <a:rPr lang="en-GB" dirty="0" err="1"/>
              <a:t>lǎo</a:t>
            </a:r>
            <a:r>
              <a:rPr lang="en-GB" dirty="0"/>
              <a:t> </a:t>
            </a:r>
            <a:r>
              <a:rPr lang="en-GB" dirty="0" err="1"/>
              <a:t>shī</a:t>
            </a:r>
            <a:r>
              <a:rPr lang="en-GB" dirty="0"/>
              <a:t>,   </a:t>
            </a:r>
            <a:r>
              <a:rPr lang="en-GB" dirty="0" smtClean="0"/>
              <a:t> </a:t>
            </a:r>
            <a:r>
              <a:rPr lang="en-GB" dirty="0" err="1" smtClean="0"/>
              <a:t>tā</a:t>
            </a:r>
            <a:r>
              <a:rPr lang="en-GB" dirty="0" smtClean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GB" dirty="0" smtClean="0"/>
              <a:t>……</a:t>
            </a:r>
            <a:endParaRPr lang="en-GB" dirty="0"/>
          </a:p>
          <a:p>
            <a:r>
              <a:rPr lang="zh-CN" altLang="en-US" dirty="0" smtClean="0"/>
              <a:t>她</a:t>
            </a:r>
            <a:r>
              <a:rPr lang="zh-CN" altLang="en-US" dirty="0"/>
              <a:t>是 </a:t>
            </a:r>
            <a:r>
              <a:rPr lang="zh-CN" altLang="en-US" dirty="0" smtClean="0"/>
              <a:t> 我  的  同     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老   师，  她 </a:t>
            </a:r>
            <a:r>
              <a:rPr lang="zh-CN" altLang="en-US" dirty="0"/>
              <a:t>叫 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Tā </a:t>
            </a:r>
            <a:r>
              <a:rPr lang="en-US" altLang="zh-CN" dirty="0" err="1"/>
              <a:t>shì</a:t>
            </a:r>
            <a:r>
              <a:rPr lang="en-US" altLang="zh-CN" dirty="0"/>
              <a:t> </a:t>
            </a:r>
            <a:r>
              <a:rPr lang="en-US" altLang="zh-CN" dirty="0" err="1"/>
              <a:t>yīng</a:t>
            </a:r>
            <a:r>
              <a:rPr lang="en-US" altLang="zh-CN" dirty="0"/>
              <a:t>  ɡuó   rén</a:t>
            </a:r>
          </a:p>
          <a:p>
            <a:r>
              <a:rPr lang="zh-CN" altLang="en-US" dirty="0"/>
              <a:t>她  是  英    国    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zhōnɡ ɡuó </a:t>
            </a:r>
            <a:r>
              <a:rPr lang="en-US" altLang="zh-CN" dirty="0" smtClean="0"/>
              <a:t>rén</a:t>
            </a:r>
            <a:endParaRPr lang="en-US" altLang="zh-CN" dirty="0"/>
          </a:p>
          <a:p>
            <a:r>
              <a:rPr lang="zh-CN" altLang="en-US" dirty="0"/>
              <a:t>中   </a:t>
            </a:r>
            <a:r>
              <a:rPr lang="zh-CN" altLang="en-US" dirty="0" smtClean="0"/>
              <a:t>     </a:t>
            </a:r>
            <a:r>
              <a:rPr lang="zh-CN" altLang="en-US" dirty="0"/>
              <a:t>国 </a:t>
            </a:r>
            <a:r>
              <a:rPr lang="zh-CN" altLang="en-US" dirty="0" smtClean="0"/>
              <a:t>  人。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90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62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2163" name="组合 8"/>
          <p:cNvGrpSpPr>
            <a:grpSpLocks/>
          </p:cNvGrpSpPr>
          <p:nvPr/>
        </p:nvGrpSpPr>
        <p:grpSpPr bwMode="auto">
          <a:xfrm>
            <a:off x="230982" y="862013"/>
            <a:ext cx="1937286" cy="507831"/>
            <a:chOff x="308629" y="6819"/>
            <a:chExt cx="2581602" cy="67733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60976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792957" y="2072878"/>
            <a:ext cx="6999685" cy="3490913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1350">
              <a:solidFill>
                <a:srgbClr val="99FF99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35832" y="2547938"/>
            <a:ext cx="4742260" cy="26130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shì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nǎɡuó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rén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是  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哪 国 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人？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 shì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Měiɡuó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rén  </a:t>
            </a:r>
            <a:r>
              <a:rPr lang="en-US" altLang="zh-CN" sz="18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ne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是   美国   人，你 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2" action="ppaction://hlinksldjump"/>
              </a:rPr>
              <a:t>呢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</a:t>
            </a:r>
            <a:endParaRPr lang="en-US" altLang="zh-CN" sz="21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 shì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rén  yīngguó rén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我  是     中国     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人</a:t>
            </a:r>
            <a:r>
              <a:rPr lang="en-GB" altLang="zh-CN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/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英国     人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06604" y="2583657"/>
            <a:ext cx="2026444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67" name="TextBox 8"/>
          <p:cNvSpPr txBox="1">
            <a:spLocks noChangeArrowheads="1"/>
          </p:cNvSpPr>
          <p:nvPr/>
        </p:nvSpPr>
        <p:spPr bwMode="auto">
          <a:xfrm>
            <a:off x="792957" y="1660922"/>
            <a:ext cx="352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在图书馆</a:t>
            </a:r>
            <a:r>
              <a:rPr lang="zh-CN" altLang="en-US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b="1">
                <a:latin typeface="方正舒体" pitchFamily="2" charset="-122"/>
                <a:ea typeface="方正舒体" pitchFamily="2" charset="-122"/>
              </a:rPr>
              <a:t>In the library</a:t>
            </a:r>
            <a:endParaRPr lang="zh-CN" altLang="en-US" b="1"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29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62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230982" y="862013"/>
            <a:ext cx="1937286" cy="507831"/>
            <a:chOff x="308629" y="6819"/>
            <a:chExt cx="2581602" cy="67733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60976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792957" y="2072878"/>
            <a:ext cx="6999685" cy="3490913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1350">
              <a:solidFill>
                <a:srgbClr val="99FF99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35832" y="2547938"/>
            <a:ext cx="4742260" cy="26130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是  哪国 人？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是   美国   人，你 呢？</a:t>
            </a:r>
            <a:endParaRPr lang="en-US" altLang="zh-CN" sz="21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我  是     中国     人。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06604" y="2583657"/>
            <a:ext cx="2026444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67" name="TextBox 8"/>
          <p:cNvSpPr txBox="1">
            <a:spLocks noChangeArrowheads="1"/>
          </p:cNvSpPr>
          <p:nvPr/>
        </p:nvSpPr>
        <p:spPr bwMode="auto">
          <a:xfrm>
            <a:off x="792957" y="1660922"/>
            <a:ext cx="352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在图书馆</a:t>
            </a:r>
            <a:r>
              <a:rPr lang="zh-CN" altLang="en-US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b="1">
                <a:latin typeface="方正舒体" pitchFamily="2" charset="-122"/>
                <a:ea typeface="方正舒体" pitchFamily="2" charset="-122"/>
              </a:rPr>
              <a:t>In the library</a:t>
            </a:r>
            <a:endParaRPr lang="zh-CN" altLang="en-US" b="1"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861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10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4211" name="组合 8"/>
          <p:cNvGrpSpPr>
            <a:grpSpLocks/>
          </p:cNvGrpSpPr>
          <p:nvPr/>
        </p:nvGrpSpPr>
        <p:grpSpPr bwMode="auto">
          <a:xfrm>
            <a:off x="230982" y="862013"/>
            <a:ext cx="1937286" cy="507831"/>
            <a:chOff x="308629" y="6819"/>
            <a:chExt cx="2581602" cy="67733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60976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92956" y="2084785"/>
            <a:ext cx="6987779" cy="3489722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2348" y="2521744"/>
            <a:ext cx="2025253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214" name="TextBox 8"/>
          <p:cNvSpPr txBox="1">
            <a:spLocks noChangeArrowheads="1"/>
          </p:cNvSpPr>
          <p:nvPr/>
        </p:nvSpPr>
        <p:spPr bwMode="auto">
          <a:xfrm>
            <a:off x="792957" y="1660922"/>
            <a:ext cx="352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看照片</a:t>
            </a:r>
            <a:r>
              <a:rPr lang="zh-CN" altLang="en-US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b="1">
                <a:latin typeface="方正舒体" pitchFamily="2" charset="-122"/>
                <a:ea typeface="方正舒体" pitchFamily="2" charset="-122"/>
              </a:rPr>
              <a:t>Looking at the photo</a:t>
            </a:r>
            <a:endParaRPr lang="zh-CN" altLang="en-US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51310" y="2096691"/>
            <a:ext cx="5492353" cy="34532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GB Pinyinok-D"/>
                <a:ea typeface="GB Pinyinok-D"/>
                <a:cs typeface="GB Pinyinok-D"/>
                <a:sym typeface="宋体" pitchFamily="2" charset="-122"/>
              </a:rPr>
              <a:t>       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shì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shuí</a:t>
            </a:r>
            <a:endParaRPr lang="en-US" altLang="zh-CN" sz="1800" dirty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他 是  谁？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Tā shì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cs typeface="GB Pinyinok-D"/>
                <a:sym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tónɡxué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endParaRPr lang="en-US" altLang="zh-CN" sz="1800" b="1" dirty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他 是我   同学。</a:t>
            </a:r>
            <a:endParaRPr lang="en-US" altLang="zh-CN" sz="21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ne     Tā shì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8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tónɡxué</a:t>
            </a:r>
            <a:r>
              <a:rPr lang="en-US" altLang="zh-CN" sz="18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ma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她 呢？她 是你   同学   吗？</a:t>
            </a:r>
            <a:endParaRPr lang="en-US" altLang="zh-CN" sz="21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shì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tónɡxué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Tā shì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pénɡyou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100" b="1" dirty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她 不 是  我   同学，她 是 我   朋友。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9070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27413" y="2538214"/>
            <a:ext cx="8016031" cy="2965922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96261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6262" name="组合 8"/>
          <p:cNvGrpSpPr>
            <a:grpSpLocks/>
          </p:cNvGrpSpPr>
          <p:nvPr/>
        </p:nvGrpSpPr>
        <p:grpSpPr bwMode="auto">
          <a:xfrm>
            <a:off x="230982" y="862013"/>
            <a:ext cx="2462239" cy="507831"/>
            <a:chOff x="308629" y="6819"/>
            <a:chExt cx="3281456" cy="67756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260828" cy="677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16794" y="2381250"/>
            <a:ext cx="8222456" cy="34163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你是哪国人？  </a:t>
            </a:r>
            <a:r>
              <a:rPr lang="en-US" altLang="zh-CN" sz="2100" dirty="0">
                <a:latin typeface="华文楷体" pitchFamily="2" charset="-122"/>
                <a:ea typeface="华文楷体" pitchFamily="2" charset="-122"/>
                <a:cs typeface="GB Pinyinok-D"/>
                <a:sym typeface="宋体" pitchFamily="2" charset="-122"/>
              </a:rPr>
              <a:t>                      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shì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nǎɡuó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rén 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你叫什么名字？</a:t>
            </a:r>
            <a:r>
              <a:rPr lang="en-US" altLang="zh-CN" sz="2100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jiào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你的汉语老师是哪国人？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de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lǎoshī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shì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nǎɡuó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rén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你的汉语老师叫什么名字？</a:t>
            </a:r>
            <a:r>
              <a:rPr lang="en-US" altLang="zh-CN" sz="2100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de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lǎoshī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jiào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你的中国朋友是谁？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de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pénɡyou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shì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shuí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</a:t>
            </a:r>
            <a:endParaRPr lang="zh-CN" altLang="en-US" sz="1500" dirty="0" err="1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800" dirty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7" y="1660923"/>
            <a:ext cx="6313885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</a:rPr>
              <a:t>根据实际情况回答问题</a:t>
            </a:r>
            <a:endParaRPr lang="en-US" altLang="zh-CN" b="1" dirty="0">
              <a:latin typeface="+mn-ea"/>
            </a:endParaRPr>
          </a:p>
          <a:p>
            <a:pPr>
              <a:defRPr/>
            </a:pPr>
            <a:r>
              <a:rPr lang="en-US" altLang="zh-CN" sz="1350" dirty="0">
                <a:latin typeface="+mn-ea"/>
              </a:rPr>
              <a:t>Answer the questions according to the actual situations.</a:t>
            </a:r>
            <a:endParaRPr lang="zh-CN" altLang="en-US" sz="1350" dirty="0"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887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378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101379" name="组合 8"/>
          <p:cNvGrpSpPr>
            <a:grpSpLocks/>
          </p:cNvGrpSpPr>
          <p:nvPr/>
        </p:nvGrpSpPr>
        <p:grpSpPr bwMode="auto">
          <a:xfrm>
            <a:off x="230981" y="862013"/>
            <a:ext cx="2896395" cy="507831"/>
            <a:chOff x="308629" y="6819"/>
            <a:chExt cx="3860416" cy="67779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9" y="6819"/>
              <a:ext cx="3839786" cy="6777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Application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586"/>
              <a:ext cx="379746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45357" y="1959340"/>
            <a:ext cx="5198269" cy="16158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500" dirty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      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shuí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Tā 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endParaRPr lang="en-US" altLang="zh-CN" sz="1500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例如：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A: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 谁？ 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B: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 </a:t>
            </a:r>
            <a:r>
              <a:rPr lang="en-US" altLang="zh-CN" sz="15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shì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nǎguó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rén    </a:t>
            </a:r>
            <a:r>
              <a:rPr lang="en-US" altLang="zh-CN" sz="15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   </a:t>
            </a:r>
            <a:r>
              <a:rPr lang="en-US" altLang="zh-CN" sz="15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sz="15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shì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   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A: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  哪国 人？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B: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她是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957" y="1471613"/>
            <a:ext cx="69758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+mn-ea"/>
              </a:rPr>
              <a:t>P29 1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</a:rPr>
              <a:t>双人活动 </a:t>
            </a:r>
            <a:r>
              <a:rPr lang="en-US" altLang="zh-CN" sz="1350" dirty="0">
                <a:latin typeface="+mn-ea"/>
              </a:rPr>
              <a:t>Pair </a:t>
            </a:r>
            <a:r>
              <a:rPr lang="en-US" altLang="zh-CN" sz="1350" dirty="0" smtClean="0">
                <a:latin typeface="+mn-ea"/>
              </a:rPr>
              <a:t>Work </a:t>
            </a:r>
            <a:endParaRPr lang="en-US" altLang="zh-CN" sz="1350" dirty="0">
              <a:latin typeface="+mn-ea"/>
            </a:endParaRPr>
          </a:p>
        </p:txBody>
      </p:sp>
      <p:pic>
        <p:nvPicPr>
          <p:cNvPr id="12" name="Picture 5" descr="C:\Documents and Settings\Administrator.CAOFAN\桌面\hsk一级\2课\2-05山-前图43956478（20）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7510" y="4007644"/>
            <a:ext cx="1214438" cy="162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C:\Documents and Settings\Administrator.CAOFAN\桌面\hsk一级\2课\2-08零-前图48346217（20）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3037" y="3988594"/>
            <a:ext cx="1214438" cy="162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Documents and Settings\Administrator.CAOFAN\桌面\hsk一级\2课\2-09菜-前图22657124（20）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0875" y="4000500"/>
            <a:ext cx="1214438" cy="162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136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1557338"/>
            <a:ext cx="80010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4800" b="1">
                <a:latin typeface="zypyyb"/>
                <a:ea typeface="zypyyb"/>
                <a:cs typeface="zypyyb"/>
              </a:rPr>
              <a:t>b  p  m  f     d  t  n  l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4800" b="1">
                <a:latin typeface="zypyyb"/>
                <a:ea typeface="zypyyb"/>
                <a:cs typeface="zypyyb"/>
              </a:rPr>
              <a:t>ɡ</a:t>
            </a:r>
            <a:r>
              <a:rPr kumimoji="1" lang="en-US" altLang="zh-CN" sz="4800">
                <a:latin typeface="zypyyb"/>
                <a:ea typeface="zypyyb"/>
                <a:cs typeface="zypyyb"/>
              </a:rPr>
              <a:t>  </a:t>
            </a:r>
            <a:r>
              <a:rPr kumimoji="1" lang="en-US" altLang="zh-CN" sz="4800" b="1">
                <a:latin typeface="zypyyb"/>
                <a:ea typeface="zypyyb"/>
                <a:cs typeface="zypyyb"/>
              </a:rPr>
              <a:t>k  h        j</a:t>
            </a:r>
            <a:r>
              <a:rPr kumimoji="1" lang="en-US" altLang="zh-CN" sz="4800" b="1">
                <a:solidFill>
                  <a:srgbClr val="FF0000"/>
                </a:solidFill>
                <a:latin typeface="zypyyb"/>
                <a:ea typeface="zypyyb"/>
                <a:cs typeface="zypyyb"/>
              </a:rPr>
              <a:t>  q  x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4800" b="1">
                <a:solidFill>
                  <a:srgbClr val="FF0000"/>
                </a:solidFill>
                <a:latin typeface="zypyyb"/>
                <a:ea typeface="zypyyb"/>
                <a:cs typeface="zypyyb"/>
              </a:rPr>
              <a:t>zh ch sh r     z  c  </a:t>
            </a:r>
            <a:r>
              <a:rPr kumimoji="1" lang="en-US" altLang="zh-CN" sz="4800" b="1">
                <a:latin typeface="zypyyb"/>
                <a:ea typeface="zypyyb"/>
                <a:cs typeface="zypyyb"/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4800" b="1">
                <a:latin typeface="zypyyb"/>
                <a:ea typeface="zypyyb"/>
                <a:cs typeface="zypyyb"/>
              </a:rPr>
              <a:t>y  w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53340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600">
                <a:solidFill>
                  <a:schemeClr val="tx2"/>
                </a:solidFill>
              </a:rPr>
              <a:t>Initials </a:t>
            </a:r>
            <a:r>
              <a:rPr lang="zh-CN" altLang="en-US" sz="3600">
                <a:solidFill>
                  <a:schemeClr val="tx2"/>
                </a:solidFill>
              </a:rPr>
              <a:t>声母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02" name="AutoShape 4"/>
          <p:cNvCxnSpPr>
            <a:cxnSpLocks noChangeShapeType="1"/>
          </p:cNvCxnSpPr>
          <p:nvPr/>
        </p:nvCxnSpPr>
        <p:spPr bwMode="auto">
          <a:xfrm flipH="1" flipV="1">
            <a:off x="89297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102403" name="组合 8"/>
          <p:cNvGrpSpPr>
            <a:grpSpLocks/>
          </p:cNvGrpSpPr>
          <p:nvPr/>
        </p:nvGrpSpPr>
        <p:grpSpPr bwMode="auto">
          <a:xfrm>
            <a:off x="230982" y="862013"/>
            <a:ext cx="2412206" cy="507831"/>
            <a:chOff x="308629" y="6819"/>
            <a:chExt cx="3214777" cy="67756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1433913" cy="677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92957" y="1660922"/>
            <a:ext cx="69758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+mn-ea"/>
              </a:rPr>
              <a:t>P29  2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</a:rPr>
              <a:t>小组活动 </a:t>
            </a:r>
            <a:r>
              <a:rPr lang="en-US" altLang="zh-CN" sz="1350" dirty="0">
                <a:latin typeface="+mn-ea"/>
              </a:rPr>
              <a:t>Group Work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00394" y="2311702"/>
            <a:ext cx="7398544" cy="23775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    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 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tóngxué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péngyou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Tā 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tā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jiào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例如：他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是 我  同学  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   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朋友。 他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  叫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</a:t>
            </a:r>
            <a:r>
              <a:rPr lang="en-US" altLang="zh-CN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shì</a:t>
            </a:r>
            <a:endParaRPr lang="en-US" altLang="zh-CN" dirty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   </a:t>
            </a:r>
            <a:r>
              <a:rPr lang="zh-CN" altLang="en-US" sz="2100" b="1" dirty="0" smtClean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他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/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她是</a:t>
            </a:r>
            <a:r>
              <a:rPr lang="en-US" altLang="zh-CN" sz="21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endParaRPr lang="en-US" altLang="zh-CN" sz="2100" b="1" dirty="0"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133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Listen to and read the texts in Chapter4</a:t>
            </a:r>
          </a:p>
          <a:p>
            <a:r>
              <a:rPr lang="en-GB" dirty="0" smtClean="0"/>
              <a:t>2. Do the </a:t>
            </a:r>
            <a:r>
              <a:rPr lang="en-GB" dirty="0"/>
              <a:t>characters in </a:t>
            </a:r>
            <a:r>
              <a:rPr lang="en-GB" dirty="0" smtClean="0"/>
              <a:t>Chapter4 again.</a:t>
            </a:r>
          </a:p>
          <a:p>
            <a:r>
              <a:rPr lang="en-GB" dirty="0" smtClean="0"/>
              <a:t>3. Choose to do some of the listening exercises of </a:t>
            </a:r>
            <a:r>
              <a:rPr lang="en-GB" smtClean="0"/>
              <a:t>the workbook in </a:t>
            </a:r>
            <a:r>
              <a:rPr lang="en-GB" dirty="0" smtClean="0"/>
              <a:t>Chapter4.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2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304800"/>
            <a:ext cx="8229600" cy="892175"/>
          </a:xfrm>
        </p:spPr>
        <p:txBody>
          <a:bodyPr/>
          <a:lstStyle/>
          <a:p>
            <a:pPr eaLnBrk="1" hangingPunct="1"/>
            <a:r>
              <a:rPr lang="zh-CN" altLang="en-US" sz="3200" smtClean="0">
                <a:ea typeface="宋体" pitchFamily="2" charset="-122"/>
              </a:rPr>
              <a:t>好</a:t>
            </a:r>
            <a:r>
              <a:rPr lang="en-GB" altLang="zh-CN" sz="3200" smtClean="0">
                <a:ea typeface="宋体" pitchFamily="2" charset="-122"/>
              </a:rPr>
              <a:t>Hǎo</a:t>
            </a:r>
            <a:endParaRPr lang="en-US" altLang="zh-CN" sz="3200" smtClean="0">
              <a:ea typeface="宋体" pitchFamily="2" charset="-122"/>
            </a:endParaRPr>
          </a:p>
        </p:txBody>
      </p:sp>
      <p:pic>
        <p:nvPicPr>
          <p:cNvPr id="48131" name="Picture 4">
            <a:hlinkClick r:id="rId2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492375"/>
            <a:ext cx="4073525" cy="3995738"/>
          </a:xfr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708400" y="1341438"/>
            <a:ext cx="108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宋体" pitchFamily="2" charset="-122"/>
              </a:rPr>
              <a:t>good</a:t>
            </a:r>
            <a:endParaRPr lang="zh-CN" altLang="en-US" sz="320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 smtClean="0"/>
              <a:t>Tell the difference</a:t>
            </a:r>
            <a:endParaRPr lang="zh-CN" altLang="en-US" sz="6000" dirty="0" smtClean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tā</a:t>
            </a:r>
            <a:r>
              <a:rPr lang="zh-CN" altLang="en-US" sz="6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hlinkClick r:id="rId2" action="ppaction://hlinksldjump"/>
              </a:rPr>
              <a:t>她</a:t>
            </a:r>
            <a:endParaRPr lang="en-US" altLang="zh-CN" sz="60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6000" dirty="0" smtClean="0">
                <a:latin typeface="华文楷体" pitchFamily="2" charset="-122"/>
                <a:ea typeface="华文楷体" pitchFamily="2" charset="-122"/>
              </a:rPr>
              <a:t>she/her</a:t>
            </a:r>
            <a:endParaRPr lang="zh-CN" altLang="en-US" sz="6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sz="6000" dirty="0" smtClean="0"/>
              <a:t>Tā</a:t>
            </a:r>
            <a:r>
              <a:rPr lang="zh-CN" altLang="en-US" sz="6000" dirty="0" smtClean="0">
                <a:latin typeface="华文楷体" pitchFamily="2" charset="-122"/>
                <a:ea typeface="华文楷体" pitchFamily="2" charset="-122"/>
                <a:hlinkClick r:id="rId3" action="ppaction://hlinksldjump"/>
              </a:rPr>
              <a:t>他</a:t>
            </a:r>
            <a:endParaRPr lang="en-US" altLang="zh-CN" sz="6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6000" dirty="0" smtClean="0">
                <a:latin typeface="华文楷体" pitchFamily="2" charset="-122"/>
                <a:ea typeface="华文楷体" pitchFamily="2" charset="-122"/>
              </a:rPr>
              <a:t>he/him</a:t>
            </a:r>
          </a:p>
        </p:txBody>
      </p:sp>
      <p:sp>
        <p:nvSpPr>
          <p:cNvPr id="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9594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620713"/>
            <a:ext cx="4495800" cy="10160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ea typeface="宋体" pitchFamily="2" charset="-122"/>
              </a:rPr>
              <a:t>人</a:t>
            </a:r>
            <a:r>
              <a:rPr lang="en-GB" altLang="zh-CN" sz="3200" b="1" smtClean="0">
                <a:ea typeface="宋体" pitchFamily="2" charset="-122"/>
              </a:rPr>
              <a:t>Rén</a:t>
            </a:r>
            <a:endParaRPr lang="en-US" altLang="zh-CN" sz="3200" b="1" smtClean="0">
              <a:ea typeface="宋体" pitchFamily="2" charset="-122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68313" y="2060575"/>
            <a:ext cx="8229600" cy="4071938"/>
          </a:xfrm>
        </p:spPr>
        <p:txBody>
          <a:bodyPr/>
          <a:lstStyle/>
          <a:p>
            <a:pPr eaLnBrk="1" hangingPunct="1"/>
            <a:endParaRPr lang="zh-CN" altLang="en-US" sz="3200" b="1" dirty="0" smtClean="0">
              <a:ea typeface="宋体" pitchFamily="2" charset="-122"/>
            </a:endParaRPr>
          </a:p>
          <a:p>
            <a:pPr eaLnBrk="1" hangingPunct="1"/>
            <a:endParaRPr lang="zh-CN" altLang="en-US" sz="3200" b="1" dirty="0" smtClean="0">
              <a:ea typeface="宋体" pitchFamily="2" charset="-122"/>
            </a:endParaRPr>
          </a:p>
          <a:p>
            <a:pPr eaLnBrk="1" hangingPunct="1"/>
            <a:endParaRPr lang="zh-CN" altLang="en-US" sz="3200" b="1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3200" b="1" dirty="0" smtClean="0">
                <a:ea typeface="宋体" pitchFamily="2" charset="-122"/>
              </a:rPr>
              <a:t>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zh-CN" altLang="en-US" sz="3200" b="1" dirty="0" smtClean="0">
                <a:ea typeface="宋体" pitchFamily="2" charset="-122"/>
              </a:rPr>
              <a:t>                 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284663" y="1455738"/>
            <a:ext cx="1536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  <a:ea typeface="宋体" pitchFamily="2" charset="-122"/>
              </a:rPr>
              <a:t>person</a:t>
            </a:r>
            <a:endParaRPr lang="zh-CN" altLang="en-US" sz="3200" b="1">
              <a:solidFill>
                <a:schemeClr val="tx2"/>
              </a:solidFill>
              <a:ea typeface="宋体" pitchFamily="2" charset="-122"/>
            </a:endParaRPr>
          </a:p>
        </p:txBody>
      </p:sp>
      <p:pic>
        <p:nvPicPr>
          <p:cNvPr id="18434" name="Picture 2" descr="http://p9.qhimg.com/t017a9f2187f2399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1743075" cy="1352550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71736" y="3571876"/>
            <a:ext cx="595313" cy="485775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pic>
        <p:nvPicPr>
          <p:cNvPr id="18436" name="Picture 4" descr="http://pic.baike.soso.com/p/20100928/bki-20100928204832-136965027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00372"/>
            <a:ext cx="2071702" cy="1928826"/>
          </a:xfrm>
          <a:prstGeom prst="rect">
            <a:avLst/>
          </a:prstGeom>
          <a:noFill/>
        </p:spPr>
      </p:pic>
      <p:sp>
        <p:nvSpPr>
          <p:cNvPr id="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Who is he/she?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Tā shì</a:t>
            </a:r>
          </a:p>
          <a:p>
            <a:r>
              <a:rPr lang="zh-CN" altLang="en-US" dirty="0" smtClean="0"/>
              <a:t>他是</a:t>
            </a:r>
            <a:r>
              <a:rPr lang="en-US" dirty="0" smtClean="0"/>
              <a:t>David Cameron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Tā shì </a:t>
            </a:r>
            <a:r>
              <a:rPr lang="en-US" dirty="0" err="1" smtClean="0"/>
              <a:t>shéi</a:t>
            </a:r>
            <a:r>
              <a:rPr lang="en-US" altLang="zh-CN" dirty="0" smtClean="0"/>
              <a:t>?</a:t>
            </a:r>
          </a:p>
          <a:p>
            <a:r>
              <a:rPr lang="zh-CN" altLang="en-US" dirty="0" smtClean="0"/>
              <a:t>他 是 </a:t>
            </a:r>
            <a:r>
              <a:rPr lang="zh-CN" altLang="en-US" dirty="0" smtClean="0">
                <a:solidFill>
                  <a:srgbClr val="FF0000"/>
                </a:solidFill>
              </a:rPr>
              <a:t>谁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sz="7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谁</a:t>
            </a:r>
            <a:endParaRPr lang="en-US" altLang="zh-CN" sz="72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</p:txBody>
      </p:sp>
      <p:pic>
        <p:nvPicPr>
          <p:cNvPr id="5" name="图片 4" descr="http://news.bfnn.co.uk/wp-content/uploads/2015/04/david_cameron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31432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8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949575" y="1995488"/>
            <a:ext cx="198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 smtClean="0">
                <a:latin typeface="+mn-lt"/>
                <a:ea typeface="SimHei" panose="02010609060101010101" pitchFamily="49" charset="-122"/>
              </a:rPr>
              <a:t>Gordon Brown</a:t>
            </a:r>
            <a:r>
              <a:rPr lang="zh-CN" altLang="en-US" b="1" dirty="0">
                <a:latin typeface="+mn-lt"/>
                <a:ea typeface="SimHei" panose="02010609060101010101" pitchFamily="49" charset="-122"/>
              </a:rPr>
              <a:t/>
            </a:r>
            <a:br>
              <a:rPr lang="zh-CN" altLang="en-US" b="1" dirty="0">
                <a:latin typeface="+mn-lt"/>
                <a:ea typeface="SimHei" panose="02010609060101010101" pitchFamily="49" charset="-122"/>
              </a:rPr>
            </a:br>
            <a:endParaRPr lang="zh-CN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5867400" y="2395538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    </a:t>
            </a:r>
            <a:r>
              <a:rPr lang="zh-CN" altLang="en-US" b="1">
                <a:latin typeface="Comic Sans MS" pitchFamily="66" charset="0"/>
              </a:rPr>
              <a:t/>
            </a:r>
            <a:br>
              <a:rPr lang="zh-CN" altLang="en-US" b="1">
                <a:latin typeface="Comic Sans MS" pitchFamily="66" charset="0"/>
              </a:rPr>
            </a:br>
            <a:endParaRPr lang="zh-CN" altLang="en-US" b="1">
              <a:latin typeface="Comic Sans MS" pitchFamily="66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00034" y="4357694"/>
            <a:ext cx="1830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GB" b="1" dirty="0" smtClean="0">
                <a:latin typeface="+mn-lt"/>
                <a:ea typeface="SimHei" panose="02010609060101010101" pitchFamily="49" charset="-122"/>
              </a:rPr>
              <a:t>Lionel </a:t>
            </a:r>
            <a:r>
              <a:rPr lang="en-GB" b="1" dirty="0" err="1" smtClean="0">
                <a:latin typeface="+mn-lt"/>
                <a:ea typeface="SimHei" panose="02010609060101010101" pitchFamily="49" charset="-122"/>
              </a:rPr>
              <a:t>Messi</a:t>
            </a:r>
            <a:endParaRPr lang="en-GB" b="1" dirty="0" smtClean="0">
              <a:latin typeface="+mn-lt"/>
              <a:ea typeface="SimHei" panose="02010609060101010101" pitchFamily="49" charset="-122"/>
            </a:endParaRPr>
          </a:p>
        </p:txBody>
      </p:sp>
      <p:pic>
        <p:nvPicPr>
          <p:cNvPr id="3994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513" y="369888"/>
            <a:ext cx="2101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181600" y="2060515"/>
            <a:ext cx="1708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SimHei" panose="02010609060101010101" pitchFamily="49" charset="-122"/>
              </a:rPr>
              <a:t>David Beckham</a:t>
            </a:r>
          </a:p>
          <a:p>
            <a:pPr>
              <a:defRPr/>
            </a:pPr>
            <a:r>
              <a:rPr lang="en-GB" dirty="0">
                <a:solidFill>
                  <a:srgbClr val="DD4B39"/>
                </a:solidFill>
              </a:rPr>
              <a:t> </a:t>
            </a:r>
            <a:endParaRPr lang="en-GB" sz="1600" dirty="0">
              <a:latin typeface="+mn-lt"/>
              <a:ea typeface="SimHei" panose="02010609060101010101" pitchFamily="49" charset="-122"/>
            </a:endParaRPr>
          </a:p>
        </p:txBody>
      </p:sp>
      <p:pic>
        <p:nvPicPr>
          <p:cNvPr id="3994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838" y="368300"/>
            <a:ext cx="13684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2679700"/>
            <a:ext cx="17716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738438"/>
            <a:ext cx="223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071802" y="4357694"/>
            <a:ext cx="12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SimHei" panose="02010609060101010101" pitchFamily="49" charset="-122"/>
              </a:rPr>
              <a:t>Tom </a:t>
            </a:r>
            <a:r>
              <a:rPr lang="en-GB" b="1" dirty="0" smtClean="0">
                <a:latin typeface="+mn-lt"/>
                <a:ea typeface="SimHei" panose="02010609060101010101" pitchFamily="49" charset="-122"/>
              </a:rPr>
              <a:t>Hanks</a:t>
            </a:r>
            <a:endParaRPr lang="en-GB" b="1" dirty="0">
              <a:latin typeface="+mn-lt"/>
              <a:ea typeface="SimHei" panose="02010609060101010101" pitchFamily="49" charset="-122"/>
            </a:endParaRPr>
          </a:p>
        </p:txBody>
      </p:sp>
      <p:pic>
        <p:nvPicPr>
          <p:cNvPr id="39949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738438"/>
            <a:ext cx="1514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019675" y="4433888"/>
            <a:ext cx="17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SimHei" panose="02010609060101010101" pitchFamily="49" charset="-122"/>
              </a:rPr>
              <a:t>Rowan </a:t>
            </a:r>
            <a:r>
              <a:rPr lang="en-GB" b="1" dirty="0" smtClean="0">
                <a:latin typeface="+mn-lt"/>
                <a:ea typeface="SimHei" panose="02010609060101010101" pitchFamily="49" charset="-122"/>
              </a:rPr>
              <a:t>Atkinson</a:t>
            </a:r>
            <a:endParaRPr lang="en-GB" b="1" dirty="0">
              <a:latin typeface="+mn-lt"/>
              <a:ea typeface="SimHei" panose="02010609060101010101" pitchFamily="49" charset="-122"/>
            </a:endParaRPr>
          </a:p>
        </p:txBody>
      </p:sp>
      <p:pic>
        <p:nvPicPr>
          <p:cNvPr id="39951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1863" y="2679700"/>
            <a:ext cx="17716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329488" y="4386263"/>
            <a:ext cx="157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latin typeface="+mn-lt"/>
                <a:ea typeface="SimHei" panose="02010609060101010101" pitchFamily="49" charset="-122"/>
              </a:rPr>
              <a:t>Barack</a:t>
            </a:r>
            <a:r>
              <a:rPr lang="en-GB" b="1" dirty="0">
                <a:latin typeface="+mn-lt"/>
                <a:ea typeface="SimHei" panose="02010609060101010101" pitchFamily="49" charset="-122"/>
              </a:rPr>
              <a:t> </a:t>
            </a:r>
            <a:r>
              <a:rPr lang="en-GB" b="1" dirty="0" err="1" smtClean="0">
                <a:latin typeface="+mn-lt"/>
                <a:ea typeface="SimHei" panose="02010609060101010101" pitchFamily="49" charset="-122"/>
              </a:rPr>
              <a:t>Obama</a:t>
            </a:r>
            <a:endParaRPr lang="en-GB" b="1" dirty="0"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22534" name="AutoShape 6" descr="“伊莉莎白泰勒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6" name="Picture 8" descr="http://www.onlineparfum.ro/Pagini-Parfumate/wp-content/uploads/2015/03/Elizabeth-Taylor-cop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296" y="360015"/>
            <a:ext cx="1857388" cy="1571636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640098" y="2226720"/>
            <a:ext cx="168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Elizabeth Taylor</a:t>
            </a:r>
            <a:endParaRPr lang="zh-CN" altLang="en-US" b="1" dirty="0"/>
          </a:p>
        </p:txBody>
      </p:sp>
      <p:sp>
        <p:nvSpPr>
          <p:cNvPr id="22538" name="AutoShape 10" descr="“撒切尔夫人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40" name="Picture 12" descr="http://t1.gstatic.com/images?q=tbn:ANd9GcS70MjHtdp2uKTzbGF00g48V6YJpDaT7F8oiWlcteFNuLh-_4pC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6125" y="394479"/>
            <a:ext cx="1571636" cy="1428760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6800858" y="201181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Margaret Hilda Thatcher</a:t>
            </a:r>
            <a:endParaRPr lang="zh-CN" altLang="en-US" b="1" dirty="0"/>
          </a:p>
        </p:txBody>
      </p:sp>
      <p:sp>
        <p:nvSpPr>
          <p:cNvPr id="29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3613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4" grpId="0"/>
      <p:bldP spid="11" grpId="0"/>
      <p:bldP spid="21" grpId="0"/>
      <p:bldP spid="23" grpId="0"/>
      <p:bldP spid="26" grpId="0"/>
      <p:bldP spid="27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7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的</a:t>
            </a:r>
            <a:r>
              <a:rPr lang="en-US" sz="6000" dirty="0"/>
              <a:t>de    </a:t>
            </a:r>
            <a:r>
              <a:rPr lang="en-US" sz="4000" dirty="0" smtClean="0"/>
              <a:t>p24 Note2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zh-CN" altLang="en-US" sz="4000" dirty="0" smtClean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Wǒ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 我的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wǒ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de</a:t>
            </a: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wǒmen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我们的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wǒmen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de</a:t>
            </a: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你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nǐ</a:t>
            </a:r>
            <a:r>
              <a:rPr lang="en-US" altLang="zh-CN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你的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nǐ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de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们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nǐmen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     你们的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nǐmen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de</a:t>
            </a:r>
          </a:p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</a:t>
            </a:r>
            <a:r>
              <a:rPr lang="en-US" altLang="zh-CN" sz="2800" dirty="0" err="1" smtClean="0">
                <a:latin typeface="华文楷体" pitchFamily="2" charset="-122"/>
                <a:ea typeface="华文楷体" pitchFamily="2" charset="-122"/>
              </a:rPr>
              <a:t>tā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他的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她的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tā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de</a:t>
            </a:r>
          </a:p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他们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她们</a:t>
            </a:r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tāmen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  他们的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她们的</a:t>
            </a:r>
            <a:r>
              <a:rPr lang="en-US" altLang="zh-CN" sz="2800" dirty="0" err="1" smtClean="0">
                <a:latin typeface="华文楷体" pitchFamily="2" charset="-122"/>
                <a:ea typeface="华文楷体" pitchFamily="2" charset="-122"/>
              </a:rPr>
              <a:t>tāmen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 de</a:t>
            </a:r>
          </a:p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Tom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Tom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300" dirty="0" smtClean="0">
                <a:latin typeface="华文楷体" pitchFamily="2" charset="-122"/>
                <a:ea typeface="华文楷体" pitchFamily="2" charset="-122"/>
              </a:rPr>
              <a:t>Tom </a:t>
            </a:r>
            <a:r>
              <a:rPr lang="en-US" altLang="zh-CN" sz="2300" dirty="0">
                <a:latin typeface="华文楷体" pitchFamily="2" charset="-122"/>
                <a:ea typeface="华文楷体" pitchFamily="2" charset="-122"/>
              </a:rPr>
              <a:t>de</a:t>
            </a:r>
            <a:endParaRPr lang="en-US" altLang="zh-CN" sz="23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60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758181" y="1574695"/>
            <a:ext cx="595313" cy="209152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36626" y="1944989"/>
            <a:ext cx="595313" cy="202774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868884" y="4639453"/>
            <a:ext cx="595313" cy="233209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761964" y="3135109"/>
            <a:ext cx="595313" cy="190627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47398" y="3577275"/>
            <a:ext cx="595313" cy="190604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111548" y="2623181"/>
            <a:ext cx="595313" cy="185450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635896" y="4105500"/>
            <a:ext cx="595313" cy="178010"/>
          </a:xfrm>
          <a:prstGeom prst="righ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sz="3200">
              <a:ea typeface="PMingLiU" pitchFamily="18" charset="-120"/>
            </a:endParaRPr>
          </a:p>
        </p:txBody>
      </p:sp>
      <p:sp>
        <p:nvSpPr>
          <p:cNvPr id="1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6770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呢</a:t>
            </a:r>
            <a:r>
              <a:rPr lang="en-US" altLang="zh-CN" dirty="0" smtClean="0"/>
              <a:t>p24 Note3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Century Schoolbook" pitchFamily="18" charset="0"/>
              </a:rPr>
              <a:t>Nǐ</a:t>
            </a:r>
            <a:r>
              <a:rPr lang="en-US" altLang="zh-CN" b="1" dirty="0" smtClean="0">
                <a:latin typeface="Century Schoolbook" pitchFamily="18" charset="0"/>
              </a:rPr>
              <a:t> </a:t>
            </a:r>
            <a:r>
              <a:rPr lang="en-US" altLang="zh-CN" b="1" dirty="0" err="1" smtClean="0">
                <a:latin typeface="Century Schoolbook" pitchFamily="18" charset="0"/>
              </a:rPr>
              <a:t>hǎo</a:t>
            </a:r>
            <a:r>
              <a:rPr lang="en-US" altLang="zh-CN" b="1" dirty="0" smtClean="0">
                <a:latin typeface="Century Schoolbook" pitchFamily="18" charset="0"/>
              </a:rPr>
              <a:t>  </a:t>
            </a:r>
            <a:r>
              <a:rPr lang="en-US" altLang="zh-CN" b="1" dirty="0" err="1" smtClean="0">
                <a:latin typeface="Century Schoolbook" pitchFamily="18" charset="0"/>
              </a:rPr>
              <a:t>mɑ</a:t>
            </a:r>
            <a:r>
              <a:rPr lang="en-US" altLang="zh-CN" b="1" dirty="0" smtClean="0">
                <a:latin typeface="Century Schoolbook" pitchFamily="18" charset="0"/>
              </a:rPr>
              <a:t> </a:t>
            </a:r>
            <a:r>
              <a:rPr lang="zh-CN" altLang="en-US" b="1" dirty="0" smtClean="0">
                <a:latin typeface="Century Schoolbook" pitchFamily="18" charset="0"/>
              </a:rPr>
              <a:t>？ </a:t>
            </a:r>
            <a:r>
              <a:rPr lang="en-US" b="1" dirty="0" err="1">
                <a:latin typeface="Century Schoolbook" pitchFamily="18" charset="0"/>
              </a:rPr>
              <a:t>Nǐ</a:t>
            </a:r>
            <a:r>
              <a:rPr lang="en-US" b="1" dirty="0">
                <a:latin typeface="Century Schoolbook" pitchFamily="18" charset="0"/>
              </a:rPr>
              <a:t> ne?</a:t>
            </a:r>
            <a:endParaRPr lang="zh-CN" altLang="en-US" b="1" dirty="0">
              <a:latin typeface="Century Schoolbook" pitchFamily="18" charset="0"/>
            </a:endParaRPr>
          </a:p>
          <a:p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你  好  吗？    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Nǐ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  </a:t>
            </a:r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jiào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 </a:t>
            </a:r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shénme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</a:t>
            </a:r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míngzì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</a:t>
            </a: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？</a:t>
            </a:r>
            <a:r>
              <a:rPr lang="en-US" dirty="0" smtClean="0"/>
              <a:t> </a:t>
            </a:r>
            <a:r>
              <a:rPr lang="en-US" b="1" dirty="0" err="1">
                <a:latin typeface="Century Schoolbook" pitchFamily="18" charset="0"/>
              </a:rPr>
              <a:t>Nǐ</a:t>
            </a:r>
            <a:r>
              <a:rPr lang="en-US" b="1" dirty="0">
                <a:latin typeface="Century Schoolbook" pitchFamily="18" charset="0"/>
              </a:rPr>
              <a:t> ne?</a:t>
            </a:r>
            <a:r>
              <a:rPr lang="zh-CN" altLang="en-US" b="1" dirty="0">
                <a:latin typeface="Century Schoolbook" pitchFamily="18" charset="0"/>
              </a:rPr>
              <a:t> </a:t>
            </a:r>
            <a:br>
              <a:rPr lang="zh-CN" altLang="en-US" b="1" dirty="0">
                <a:latin typeface="Century Schoolbook" pitchFamily="18" charset="0"/>
              </a:rPr>
            </a:b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你    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叫   </a:t>
            </a: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 什     么    名  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字</a:t>
            </a: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？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</a:p>
          <a:p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Nǐ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 shì  </a:t>
            </a:r>
            <a:r>
              <a:rPr lang="en-US" altLang="zh-CN" b="1" dirty="0" err="1" smtClean="0">
                <a:latin typeface="楷体_GB2312"/>
                <a:ea typeface="楷体_GB2312"/>
                <a:cs typeface="楷体_GB2312"/>
              </a:rPr>
              <a:t>nǎ</a:t>
            </a:r>
            <a:r>
              <a:rPr lang="en-US" altLang="zh-CN" b="1" dirty="0" smtClean="0">
                <a:latin typeface="楷体_GB2312"/>
                <a:ea typeface="楷体_GB2312"/>
                <a:cs typeface="楷体_GB2312"/>
              </a:rPr>
              <a:t>  ɡuó  rén</a:t>
            </a: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？    </a:t>
            </a:r>
            <a:r>
              <a:rPr lang="en-US" b="1" dirty="0" err="1">
                <a:latin typeface="Century Schoolbook" pitchFamily="18" charset="0"/>
              </a:rPr>
              <a:t>Nǐ</a:t>
            </a:r>
            <a:r>
              <a:rPr lang="en-US" b="1" dirty="0">
                <a:latin typeface="Century Schoolbook" pitchFamily="18" charset="0"/>
              </a:rPr>
              <a:t> ne? </a:t>
            </a:r>
            <a:r>
              <a:rPr lang="zh-CN" altLang="en-US" b="1" dirty="0">
                <a:latin typeface="Century Schoolbook" pitchFamily="18" charset="0"/>
              </a:rPr>
              <a:t/>
            </a:r>
            <a:br>
              <a:rPr lang="zh-CN" altLang="en-US" b="1" dirty="0">
                <a:latin typeface="Century Schoolbook" pitchFamily="18" charset="0"/>
              </a:rPr>
            </a:b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你  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是   </a:t>
            </a: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  哪  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国   人？        </a:t>
            </a:r>
            <a:r>
              <a:rPr lang="zh-CN" altLang="en-US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</a:p>
        </p:txBody>
      </p:sp>
    </p:spTree>
    <p:extLst>
      <p:ext uri="{BB962C8B-B14F-4D97-AF65-F5344CB8AC3E}">
        <p14:creationId xmlns:p14="http://schemas.microsoft.com/office/powerpoint/2010/main" val="8347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13117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/>
              <a:t>•	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你好！</a:t>
            </a:r>
            <a:r>
              <a:rPr lang="en-GB" altLang="zh-CN" sz="1800" b="1" dirty="0" smtClean="0"/>
              <a:t>hello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你好！</a:t>
            </a:r>
            <a:r>
              <a:rPr lang="en-GB" altLang="zh-CN" sz="1800" b="1" dirty="0" smtClean="0"/>
              <a:t>hello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           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hǎo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mɑ</a:t>
            </a:r>
            <a:r>
              <a:rPr lang="en-GB" altLang="zh-CN" sz="1800" b="1" dirty="0" smtClean="0"/>
              <a:t> </a:t>
            </a:r>
            <a:r>
              <a:rPr lang="zh-CN" altLang="en-GB" sz="1800" b="1" dirty="0" smtClean="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 好  吗？ </a:t>
            </a:r>
            <a:r>
              <a:rPr lang="en-GB" altLang="zh-CN" sz="1800" b="1" dirty="0" smtClean="0"/>
              <a:t>Are you OK?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              </a:t>
            </a:r>
            <a:r>
              <a:rPr lang="en-GB" altLang="zh-CN" sz="1800" b="1" dirty="0" err="1" smtClean="0"/>
              <a:t>Wǒ</a:t>
            </a:r>
            <a:r>
              <a:rPr lang="en-GB" altLang="zh-CN" sz="1800" b="1" dirty="0" smtClean="0"/>
              <a:t>    </a:t>
            </a:r>
            <a:r>
              <a:rPr lang="en-GB" altLang="zh-CN" sz="1800" b="1" dirty="0" err="1" smtClean="0"/>
              <a:t>hěn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   很   好。</a:t>
            </a:r>
            <a:r>
              <a:rPr lang="en-GB" altLang="zh-CN" sz="1800" b="1" dirty="0" smtClean="0"/>
              <a:t>I am very well.   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Nǐ</a:t>
            </a:r>
            <a:r>
              <a:rPr lang="en-US" sz="1800" dirty="0" smtClean="0">
                <a:solidFill>
                  <a:srgbClr val="FF0000"/>
                </a:solidFill>
              </a:rPr>
              <a:t> ne?</a:t>
            </a:r>
            <a:endParaRPr lang="en-GB" altLang="zh-CN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jiào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shén</a:t>
            </a:r>
            <a:r>
              <a:rPr lang="en-GB" altLang="zh-CN" sz="1800" b="1" dirty="0" smtClean="0"/>
              <a:t> me </a:t>
            </a:r>
            <a:r>
              <a:rPr lang="en-GB" altLang="zh-CN" sz="1800" b="1" dirty="0" err="1" smtClean="0"/>
              <a:t>míngzì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叫     什   么    名字？     </a:t>
            </a:r>
            <a:r>
              <a:rPr lang="en-GB" altLang="zh-CN" sz="1800" b="1" dirty="0" smtClean="0"/>
              <a:t>What’s your name?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</a:t>
            </a:r>
            <a:r>
              <a:rPr lang="en-GB" altLang="zh-CN" sz="1800" b="1" dirty="0" err="1" smtClean="0"/>
              <a:t>Wǒ</a:t>
            </a:r>
            <a:r>
              <a:rPr lang="en-GB" altLang="zh-CN" sz="1800" b="1" dirty="0" smtClean="0"/>
              <a:t>   </a:t>
            </a:r>
            <a:r>
              <a:rPr lang="en-GB" altLang="zh-CN" sz="1800" b="1" dirty="0" err="1" smtClean="0"/>
              <a:t>jiào</a:t>
            </a:r>
            <a:endParaRPr lang="en-GB" altLang="zh-CN" sz="1800" b="1" dirty="0" smtClean="0"/>
          </a:p>
          <a:p>
            <a:pPr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  叫 </a:t>
            </a:r>
            <a:r>
              <a:rPr lang="en-US" altLang="zh-CN" sz="1800" b="1" dirty="0" smtClean="0"/>
              <a:t>…</a:t>
            </a:r>
            <a:r>
              <a:rPr lang="zh-CN" altLang="en-US" sz="1800" b="1" dirty="0" smtClean="0"/>
              <a:t> 。  </a:t>
            </a:r>
            <a:r>
              <a:rPr lang="en-GB" altLang="zh-CN" sz="1800" b="1" dirty="0" smtClean="0"/>
              <a:t>My name is…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Nǐ</a:t>
            </a:r>
            <a:r>
              <a:rPr lang="en-US" sz="1800" dirty="0" smtClean="0">
                <a:solidFill>
                  <a:srgbClr val="FF0000"/>
                </a:solidFill>
              </a:rPr>
              <a:t> ne?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</a:t>
            </a:r>
            <a:r>
              <a:rPr lang="en-GB" altLang="zh-CN" sz="1800" b="1" dirty="0" err="1" smtClean="0"/>
              <a:t>Nǐshì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nǎ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ɡuó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rén</a:t>
            </a:r>
            <a:endParaRPr lang="en-GB" altLang="zh-CN" sz="1800" b="1" dirty="0" smtClean="0"/>
          </a:p>
          <a:p>
            <a:pPr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是   哪  国 人？  </a:t>
            </a:r>
            <a:r>
              <a:rPr lang="en-GB" altLang="zh-CN" sz="1800" b="1" dirty="0" smtClean="0"/>
              <a:t>What’s your nationality?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你呢？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Nǐ</a:t>
            </a:r>
            <a:r>
              <a:rPr lang="en-US" sz="1800" dirty="0" smtClean="0">
                <a:solidFill>
                  <a:srgbClr val="FF0000"/>
                </a:solidFill>
              </a:rPr>
              <a:t> ne?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</a:t>
            </a:r>
            <a:r>
              <a:rPr lang="en-GB" altLang="zh-CN" sz="1800" b="1" dirty="0" err="1" smtClean="0"/>
              <a:t>Wǒ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shì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yīng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ɡuó</a:t>
            </a:r>
            <a:r>
              <a:rPr lang="en-GB" altLang="zh-CN" sz="1800" b="1" dirty="0" smtClean="0"/>
              <a:t>   </a:t>
            </a:r>
            <a:r>
              <a:rPr lang="en-GB" altLang="zh-CN" sz="1800" b="1" dirty="0" err="1" smtClean="0"/>
              <a:t>rén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是  英    国    人。 </a:t>
            </a:r>
            <a:r>
              <a:rPr lang="en-GB" altLang="zh-CN" sz="1800" b="1" dirty="0" smtClean="0"/>
              <a:t>I am UK citizen.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b="1" dirty="0" smtClean="0"/>
          </a:p>
          <a:p>
            <a:pPr eaLnBrk="1" hangingPunct="1">
              <a:lnSpc>
                <a:spcPct val="90000"/>
              </a:lnSpc>
            </a:pPr>
            <a:endParaRPr lang="zh-CN" altLang="en-US" sz="2800" b="1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zh-CN" altLang="en-US" sz="4800" dirty="0" smtClean="0"/>
              <a:t>呢</a:t>
            </a:r>
            <a:r>
              <a:rPr lang="en-US" altLang="zh-CN" sz="4800" dirty="0" smtClean="0"/>
              <a:t>p24 Note3</a:t>
            </a:r>
            <a:endParaRPr lang="en-US" altLang="zh-CN" sz="48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434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60425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zypyyb"/>
                <a:ea typeface="zypyyb"/>
                <a:cs typeface="zypyyb"/>
              </a:rPr>
              <a:t>ɑ     ɑi ɑo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zypyyb"/>
                <a:ea typeface="zypyyb"/>
                <a:cs typeface="zypyyb"/>
              </a:rPr>
              <a:t>o     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zypyyb"/>
                <a:ea typeface="zypyyb"/>
                <a:cs typeface="zypyyb"/>
              </a:rPr>
              <a:t>e     ei 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zypyyb"/>
                <a:ea typeface="zypyyb"/>
                <a:cs typeface="zypyyb"/>
              </a:rPr>
              <a:t>i     ie iu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zypyyb"/>
                <a:ea typeface="zypyyb"/>
                <a:cs typeface="zypyyb"/>
              </a:rPr>
              <a:t>u     ui 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r>
              <a:rPr kumimoji="1" lang="en-US" altLang="zh-CN" sz="4000" b="1">
                <a:latin typeface="zypyyb"/>
                <a:ea typeface="zypyyb"/>
                <a:cs typeface="zypyyb"/>
              </a:rPr>
              <a:t>     </a:t>
            </a:r>
            <a:r>
              <a:rPr kumimoji="1" lang="en-US" altLang="zh-CN" sz="4000" b="1"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r>
              <a:rPr kumimoji="1" lang="en-US" altLang="zh-CN" sz="4000" b="1">
                <a:latin typeface="zypyyb"/>
                <a:ea typeface="zypyyb"/>
                <a:cs typeface="zypyyb"/>
              </a:rPr>
              <a:t>e </a:t>
            </a:r>
            <a:r>
              <a:rPr kumimoji="1" lang="en-US" altLang="zh-CN" sz="4000" b="1"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r>
              <a:rPr kumimoji="1" lang="en-US" altLang="zh-CN" sz="4000" b="1">
                <a:latin typeface="zypyyb"/>
                <a:ea typeface="zypyyb"/>
                <a:cs typeface="zypyyb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6000" b="1">
              <a:latin typeface="zypyyb"/>
              <a:ea typeface="zypyyb"/>
              <a:cs typeface="zypyyb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latin typeface="Times New Roman" panose="02020603050405020304" pitchFamily="18" charset="0"/>
              </a:rPr>
              <a:t>Basic Finals and Compound Finals</a:t>
            </a:r>
            <a:endParaRPr kumimoji="1" lang="zh-CN" altLang="en-US" sz="4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也</a:t>
            </a:r>
            <a:r>
              <a:rPr lang="en-US" dirty="0" err="1" smtClean="0"/>
              <a:t>yě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也</a:t>
            </a:r>
            <a:r>
              <a:rPr lang="en-US" dirty="0" err="1" smtClean="0"/>
              <a:t>yě</a:t>
            </a:r>
            <a:r>
              <a:rPr lang="en-US" dirty="0" smtClean="0"/>
              <a:t>  also</a:t>
            </a:r>
            <a:endParaRPr lang="en-US" dirty="0"/>
          </a:p>
          <a:p>
            <a:r>
              <a:rPr lang="en-US" dirty="0" smtClean="0"/>
              <a:t>Wǒ </a:t>
            </a:r>
            <a:r>
              <a:rPr lang="en-US" dirty="0" err="1" smtClean="0"/>
              <a:t>yě</a:t>
            </a:r>
            <a:r>
              <a:rPr lang="en-US" dirty="0" smtClean="0"/>
              <a:t> shì yīngguó rén.</a:t>
            </a:r>
            <a:endParaRPr lang="en-US" altLang="zh-CN" b="1" dirty="0" smtClean="0">
              <a:latin typeface="楷体_GB2312"/>
              <a:ea typeface="楷体_GB2312"/>
              <a:cs typeface="楷体_GB2312"/>
            </a:endParaRPr>
          </a:p>
          <a:p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我  也 是  英   国  人。</a:t>
            </a:r>
          </a:p>
        </p:txBody>
      </p:sp>
      <p:sp>
        <p:nvSpPr>
          <p:cNvPr id="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4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37222" y="2865835"/>
            <a:ext cx="5066109" cy="4095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cxnSp>
        <p:nvCxnSpPr>
          <p:cNvPr id="79875" name="AutoShape 4"/>
          <p:cNvCxnSpPr>
            <a:cxnSpLocks noChangeShapeType="1"/>
          </p:cNvCxnSpPr>
          <p:nvPr/>
        </p:nvCxnSpPr>
        <p:spPr bwMode="auto">
          <a:xfrm flipH="1" flipV="1">
            <a:off x="75010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9876" name="圆角矩形 32"/>
          <p:cNvSpPr>
            <a:spLocks noChangeArrowheads="1"/>
          </p:cNvSpPr>
          <p:nvPr/>
        </p:nvSpPr>
        <p:spPr bwMode="auto">
          <a:xfrm>
            <a:off x="1400176" y="2889648"/>
            <a:ext cx="1003697" cy="397669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 sz="1350"/>
          </a:p>
        </p:txBody>
      </p:sp>
      <p:sp>
        <p:nvSpPr>
          <p:cNvPr id="79877" name="文本框 88"/>
          <p:cNvSpPr>
            <a:spLocks noChangeArrowheads="1"/>
          </p:cNvSpPr>
          <p:nvPr/>
        </p:nvSpPr>
        <p:spPr bwMode="auto">
          <a:xfrm>
            <a:off x="1571626" y="1852613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她</a:t>
            </a:r>
          </a:p>
        </p:txBody>
      </p:sp>
      <p:sp>
        <p:nvSpPr>
          <p:cNvPr id="79878" name="文本框 88"/>
          <p:cNvSpPr>
            <a:spLocks noChangeArrowheads="1"/>
          </p:cNvSpPr>
          <p:nvPr/>
        </p:nvSpPr>
        <p:spPr bwMode="auto">
          <a:xfrm>
            <a:off x="1559719" y="2391967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他</a:t>
            </a:r>
          </a:p>
        </p:txBody>
      </p:sp>
      <p:sp>
        <p:nvSpPr>
          <p:cNvPr id="79879" name="文本框 107"/>
          <p:cNvSpPr>
            <a:spLocks noChangeArrowheads="1"/>
          </p:cNvSpPr>
          <p:nvPr/>
        </p:nvSpPr>
        <p:spPr bwMode="auto">
          <a:xfrm>
            <a:off x="1547813" y="2901554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汉语</a:t>
            </a:r>
          </a:p>
        </p:txBody>
      </p:sp>
      <p:grpSp>
        <p:nvGrpSpPr>
          <p:cNvPr id="79880" name="组合 8"/>
          <p:cNvGrpSpPr>
            <a:grpSpLocks/>
          </p:cNvGrpSpPr>
          <p:nvPr/>
        </p:nvGrpSpPr>
        <p:grpSpPr bwMode="auto">
          <a:xfrm>
            <a:off x="230982" y="862013"/>
            <a:ext cx="2923390" cy="507831"/>
            <a:chOff x="308629" y="6819"/>
            <a:chExt cx="3897734" cy="677336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77097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81" name="文本框 152"/>
          <p:cNvSpPr>
            <a:spLocks noChangeArrowheads="1"/>
          </p:cNvSpPr>
          <p:nvPr/>
        </p:nvSpPr>
        <p:spPr bwMode="auto">
          <a:xfrm>
            <a:off x="2690813" y="1860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</a:t>
            </a:r>
          </a:p>
        </p:txBody>
      </p:sp>
      <p:sp>
        <p:nvSpPr>
          <p:cNvPr id="79882" name="文本框 152"/>
          <p:cNvSpPr>
            <a:spLocks noChangeArrowheads="1"/>
          </p:cNvSpPr>
          <p:nvPr/>
        </p:nvSpPr>
        <p:spPr bwMode="auto">
          <a:xfrm>
            <a:off x="3839767" y="1874044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她们是中国人</a:t>
            </a:r>
          </a:p>
        </p:txBody>
      </p:sp>
      <p:sp>
        <p:nvSpPr>
          <p:cNvPr id="79883" name="文本框 107"/>
          <p:cNvSpPr>
            <a:spLocks noChangeArrowheads="1"/>
          </p:cNvSpPr>
          <p:nvPr/>
        </p:nvSpPr>
        <p:spPr bwMode="auto">
          <a:xfrm>
            <a:off x="1690688" y="3457576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国</a:t>
            </a:r>
          </a:p>
        </p:txBody>
      </p:sp>
      <p:sp>
        <p:nvSpPr>
          <p:cNvPr id="79884" name="文本框 107"/>
          <p:cNvSpPr>
            <a:spLocks noChangeArrowheads="1"/>
          </p:cNvSpPr>
          <p:nvPr/>
        </p:nvSpPr>
        <p:spPr bwMode="auto">
          <a:xfrm>
            <a:off x="1706166" y="3979069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哪</a:t>
            </a:r>
          </a:p>
        </p:txBody>
      </p:sp>
      <p:sp>
        <p:nvSpPr>
          <p:cNvPr id="79885" name="文本框 107"/>
          <p:cNvSpPr>
            <a:spLocks noChangeArrowheads="1"/>
          </p:cNvSpPr>
          <p:nvPr/>
        </p:nvSpPr>
        <p:spPr bwMode="auto">
          <a:xfrm>
            <a:off x="1556147" y="4470798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同学</a:t>
            </a:r>
          </a:p>
        </p:txBody>
      </p:sp>
      <p:sp>
        <p:nvSpPr>
          <p:cNvPr id="79886" name="文本框 107"/>
          <p:cNvSpPr>
            <a:spLocks noChangeArrowheads="1"/>
          </p:cNvSpPr>
          <p:nvPr/>
        </p:nvSpPr>
        <p:spPr bwMode="auto">
          <a:xfrm>
            <a:off x="1569244" y="5014913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朋友</a:t>
            </a:r>
          </a:p>
        </p:txBody>
      </p:sp>
      <p:sp>
        <p:nvSpPr>
          <p:cNvPr id="79887" name="文本框 152"/>
          <p:cNvSpPr>
            <a:spLocks noChangeArrowheads="1"/>
          </p:cNvSpPr>
          <p:nvPr/>
        </p:nvSpPr>
        <p:spPr bwMode="auto">
          <a:xfrm>
            <a:off x="2675335" y="240149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</a:t>
            </a:r>
          </a:p>
        </p:txBody>
      </p:sp>
      <p:sp>
        <p:nvSpPr>
          <p:cNvPr id="79888" name="文本框 152"/>
          <p:cNvSpPr>
            <a:spLocks noChangeArrowheads="1"/>
          </p:cNvSpPr>
          <p:nvPr/>
        </p:nvSpPr>
        <p:spPr bwMode="auto">
          <a:xfrm>
            <a:off x="3824288" y="2390775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他们是美国人</a:t>
            </a:r>
          </a:p>
        </p:txBody>
      </p:sp>
      <p:sp>
        <p:nvSpPr>
          <p:cNvPr id="20" name="文本框 152"/>
          <p:cNvSpPr>
            <a:spLocks noChangeArrowheads="1"/>
          </p:cNvSpPr>
          <p:nvPr/>
        </p:nvSpPr>
        <p:spPr bwMode="auto">
          <a:xfrm>
            <a:off x="2682479" y="289321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</a:t>
            </a:r>
          </a:p>
        </p:txBody>
      </p:sp>
      <p:sp>
        <p:nvSpPr>
          <p:cNvPr id="21" name="文本框 152"/>
          <p:cNvSpPr>
            <a:spLocks noChangeArrowheads="1"/>
          </p:cNvSpPr>
          <p:nvPr/>
        </p:nvSpPr>
        <p:spPr bwMode="auto">
          <a:xfrm>
            <a:off x="3831431" y="2906316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汉语老师</a:t>
            </a:r>
          </a:p>
        </p:txBody>
      </p:sp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5366148" y="2906316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李月是汉语老师</a:t>
            </a:r>
          </a:p>
        </p:txBody>
      </p:sp>
      <p:sp>
        <p:nvSpPr>
          <p:cNvPr id="2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274698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13410" y="4474369"/>
            <a:ext cx="1601390" cy="4095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cxnSp>
        <p:nvCxnSpPr>
          <p:cNvPr id="82947" name="AutoShape 4"/>
          <p:cNvCxnSpPr>
            <a:cxnSpLocks noChangeShapeType="1"/>
          </p:cNvCxnSpPr>
          <p:nvPr/>
        </p:nvCxnSpPr>
        <p:spPr bwMode="auto">
          <a:xfrm flipH="1" flipV="1">
            <a:off x="75010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82948" name="圆角矩形 32"/>
          <p:cNvSpPr>
            <a:spLocks noChangeArrowheads="1"/>
          </p:cNvSpPr>
          <p:nvPr/>
        </p:nvSpPr>
        <p:spPr bwMode="auto">
          <a:xfrm>
            <a:off x="1400176" y="4474369"/>
            <a:ext cx="1003697" cy="396479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 sz="1350"/>
          </a:p>
        </p:txBody>
      </p:sp>
      <p:sp>
        <p:nvSpPr>
          <p:cNvPr id="82949" name="文本框 88"/>
          <p:cNvSpPr>
            <a:spLocks noChangeArrowheads="1"/>
          </p:cNvSpPr>
          <p:nvPr/>
        </p:nvSpPr>
        <p:spPr bwMode="auto">
          <a:xfrm>
            <a:off x="1571626" y="1852613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她</a:t>
            </a:r>
          </a:p>
        </p:txBody>
      </p:sp>
      <p:sp>
        <p:nvSpPr>
          <p:cNvPr id="82950" name="文本框 88"/>
          <p:cNvSpPr>
            <a:spLocks noChangeArrowheads="1"/>
          </p:cNvSpPr>
          <p:nvPr/>
        </p:nvSpPr>
        <p:spPr bwMode="auto">
          <a:xfrm>
            <a:off x="1559719" y="2391967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他</a:t>
            </a:r>
          </a:p>
        </p:txBody>
      </p:sp>
      <p:sp>
        <p:nvSpPr>
          <p:cNvPr id="82951" name="文本框 107"/>
          <p:cNvSpPr>
            <a:spLocks noChangeArrowheads="1"/>
          </p:cNvSpPr>
          <p:nvPr/>
        </p:nvSpPr>
        <p:spPr bwMode="auto">
          <a:xfrm>
            <a:off x="1547813" y="2901554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汉语</a:t>
            </a:r>
          </a:p>
        </p:txBody>
      </p:sp>
      <p:grpSp>
        <p:nvGrpSpPr>
          <p:cNvPr id="82952" name="组合 8"/>
          <p:cNvGrpSpPr>
            <a:grpSpLocks/>
          </p:cNvGrpSpPr>
          <p:nvPr/>
        </p:nvGrpSpPr>
        <p:grpSpPr bwMode="auto">
          <a:xfrm>
            <a:off x="230982" y="862013"/>
            <a:ext cx="2923390" cy="507831"/>
            <a:chOff x="308629" y="6819"/>
            <a:chExt cx="3897734" cy="677336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77097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53" name="文本框 152"/>
          <p:cNvSpPr>
            <a:spLocks noChangeArrowheads="1"/>
          </p:cNvSpPr>
          <p:nvPr/>
        </p:nvSpPr>
        <p:spPr bwMode="auto">
          <a:xfrm>
            <a:off x="2690813" y="1860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</a:t>
            </a:r>
          </a:p>
        </p:txBody>
      </p:sp>
      <p:sp>
        <p:nvSpPr>
          <p:cNvPr id="82954" name="文本框 152"/>
          <p:cNvSpPr>
            <a:spLocks noChangeArrowheads="1"/>
          </p:cNvSpPr>
          <p:nvPr/>
        </p:nvSpPr>
        <p:spPr bwMode="auto">
          <a:xfrm>
            <a:off x="3839767" y="1874044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她们是中国人</a:t>
            </a:r>
          </a:p>
        </p:txBody>
      </p:sp>
      <p:sp>
        <p:nvSpPr>
          <p:cNvPr id="82955" name="文本框 107"/>
          <p:cNvSpPr>
            <a:spLocks noChangeArrowheads="1"/>
          </p:cNvSpPr>
          <p:nvPr/>
        </p:nvSpPr>
        <p:spPr bwMode="auto">
          <a:xfrm>
            <a:off x="1690688" y="3457576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国</a:t>
            </a:r>
          </a:p>
        </p:txBody>
      </p:sp>
      <p:sp>
        <p:nvSpPr>
          <p:cNvPr id="82956" name="文本框 107"/>
          <p:cNvSpPr>
            <a:spLocks noChangeArrowheads="1"/>
          </p:cNvSpPr>
          <p:nvPr/>
        </p:nvSpPr>
        <p:spPr bwMode="auto">
          <a:xfrm>
            <a:off x="1706166" y="3979069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哪</a:t>
            </a:r>
          </a:p>
        </p:txBody>
      </p:sp>
      <p:sp>
        <p:nvSpPr>
          <p:cNvPr id="82957" name="文本框 107"/>
          <p:cNvSpPr>
            <a:spLocks noChangeArrowheads="1"/>
          </p:cNvSpPr>
          <p:nvPr/>
        </p:nvSpPr>
        <p:spPr bwMode="auto">
          <a:xfrm>
            <a:off x="1556147" y="4470798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同学</a:t>
            </a:r>
          </a:p>
        </p:txBody>
      </p:sp>
      <p:sp>
        <p:nvSpPr>
          <p:cNvPr id="82958" name="文本框 107"/>
          <p:cNvSpPr>
            <a:spLocks noChangeArrowheads="1"/>
          </p:cNvSpPr>
          <p:nvPr/>
        </p:nvSpPr>
        <p:spPr bwMode="auto">
          <a:xfrm>
            <a:off x="1569244" y="5014913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朋友</a:t>
            </a:r>
          </a:p>
        </p:txBody>
      </p:sp>
      <p:sp>
        <p:nvSpPr>
          <p:cNvPr id="82959" name="文本框 152"/>
          <p:cNvSpPr>
            <a:spLocks noChangeArrowheads="1"/>
          </p:cNvSpPr>
          <p:nvPr/>
        </p:nvSpPr>
        <p:spPr bwMode="auto">
          <a:xfrm>
            <a:off x="2675335" y="240149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</a:t>
            </a:r>
          </a:p>
        </p:txBody>
      </p:sp>
      <p:sp>
        <p:nvSpPr>
          <p:cNvPr id="82960" name="文本框 152"/>
          <p:cNvSpPr>
            <a:spLocks noChangeArrowheads="1"/>
          </p:cNvSpPr>
          <p:nvPr/>
        </p:nvSpPr>
        <p:spPr bwMode="auto">
          <a:xfrm>
            <a:off x="3824288" y="2390775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他们是美国人</a:t>
            </a:r>
          </a:p>
        </p:txBody>
      </p:sp>
      <p:sp>
        <p:nvSpPr>
          <p:cNvPr id="82961" name="文本框 152"/>
          <p:cNvSpPr>
            <a:spLocks noChangeArrowheads="1"/>
          </p:cNvSpPr>
          <p:nvPr/>
        </p:nvSpPr>
        <p:spPr bwMode="auto">
          <a:xfrm>
            <a:off x="2675335" y="34575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</a:t>
            </a:r>
          </a:p>
        </p:txBody>
      </p:sp>
      <p:sp>
        <p:nvSpPr>
          <p:cNvPr id="82962" name="文本框 152"/>
          <p:cNvSpPr>
            <a:spLocks noChangeArrowheads="1"/>
          </p:cNvSpPr>
          <p:nvPr/>
        </p:nvSpPr>
        <p:spPr bwMode="auto">
          <a:xfrm>
            <a:off x="3824288" y="3470672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美国</a:t>
            </a:r>
          </a:p>
        </p:txBody>
      </p:sp>
      <p:sp>
        <p:nvSpPr>
          <p:cNvPr id="82963" name="文本框 152"/>
          <p:cNvSpPr>
            <a:spLocks noChangeArrowheads="1"/>
          </p:cNvSpPr>
          <p:nvPr/>
        </p:nvSpPr>
        <p:spPr bwMode="auto">
          <a:xfrm>
            <a:off x="5366148" y="2906316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李月是汉语老师</a:t>
            </a:r>
          </a:p>
        </p:txBody>
      </p:sp>
      <p:sp>
        <p:nvSpPr>
          <p:cNvPr id="82964" name="文本框 152"/>
          <p:cNvSpPr>
            <a:spLocks noChangeArrowheads="1"/>
          </p:cNvSpPr>
          <p:nvPr/>
        </p:nvSpPr>
        <p:spPr bwMode="auto">
          <a:xfrm>
            <a:off x="2682479" y="289321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</a:t>
            </a:r>
          </a:p>
        </p:txBody>
      </p:sp>
      <p:sp>
        <p:nvSpPr>
          <p:cNvPr id="82965" name="文本框 152"/>
          <p:cNvSpPr>
            <a:spLocks noChangeArrowheads="1"/>
          </p:cNvSpPr>
          <p:nvPr/>
        </p:nvSpPr>
        <p:spPr bwMode="auto">
          <a:xfrm>
            <a:off x="3831431" y="2906316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汉语老师</a:t>
            </a:r>
          </a:p>
        </p:txBody>
      </p:sp>
      <p:sp>
        <p:nvSpPr>
          <p:cNvPr id="82966" name="文本框 152"/>
          <p:cNvSpPr>
            <a:spLocks noChangeArrowheads="1"/>
          </p:cNvSpPr>
          <p:nvPr/>
        </p:nvSpPr>
        <p:spPr bwMode="auto">
          <a:xfrm>
            <a:off x="5374481" y="3992166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你是哪国人</a:t>
            </a:r>
          </a:p>
        </p:txBody>
      </p:sp>
      <p:sp>
        <p:nvSpPr>
          <p:cNvPr id="82967" name="文本框 152"/>
          <p:cNvSpPr>
            <a:spLocks noChangeArrowheads="1"/>
          </p:cNvSpPr>
          <p:nvPr/>
        </p:nvSpPr>
        <p:spPr bwMode="auto">
          <a:xfrm>
            <a:off x="2690812" y="397906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</a:t>
            </a:r>
          </a:p>
        </p:txBody>
      </p:sp>
      <p:sp>
        <p:nvSpPr>
          <p:cNvPr id="82968" name="文本框 152"/>
          <p:cNvSpPr>
            <a:spLocks noChangeArrowheads="1"/>
          </p:cNvSpPr>
          <p:nvPr/>
        </p:nvSpPr>
        <p:spPr bwMode="auto">
          <a:xfrm>
            <a:off x="3839767" y="3992166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</a:t>
            </a:r>
          </a:p>
        </p:txBody>
      </p:sp>
      <p:sp>
        <p:nvSpPr>
          <p:cNvPr id="29" name="文本框 152"/>
          <p:cNvSpPr>
            <a:spLocks noChangeArrowheads="1"/>
          </p:cNvSpPr>
          <p:nvPr/>
        </p:nvSpPr>
        <p:spPr bwMode="auto">
          <a:xfrm>
            <a:off x="2675335" y="450651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我们是同学</a:t>
            </a:r>
          </a:p>
        </p:txBody>
      </p:sp>
      <p:sp>
        <p:nvSpPr>
          <p:cNvPr id="2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41297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13410" y="5018485"/>
            <a:ext cx="2861072" cy="4095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cxnSp>
        <p:nvCxnSpPr>
          <p:cNvPr id="83971" name="AutoShape 4"/>
          <p:cNvCxnSpPr>
            <a:cxnSpLocks noChangeShapeType="1"/>
          </p:cNvCxnSpPr>
          <p:nvPr/>
        </p:nvCxnSpPr>
        <p:spPr bwMode="auto">
          <a:xfrm flipH="1" flipV="1">
            <a:off x="75010" y="845344"/>
            <a:ext cx="9525" cy="5154216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83972" name="圆角矩形 32"/>
          <p:cNvSpPr>
            <a:spLocks noChangeArrowheads="1"/>
          </p:cNvSpPr>
          <p:nvPr/>
        </p:nvSpPr>
        <p:spPr bwMode="auto">
          <a:xfrm>
            <a:off x="1400176" y="5018485"/>
            <a:ext cx="1003697" cy="39647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 sz="1350"/>
          </a:p>
        </p:txBody>
      </p:sp>
      <p:sp>
        <p:nvSpPr>
          <p:cNvPr id="83973" name="文本框 88"/>
          <p:cNvSpPr>
            <a:spLocks noChangeArrowheads="1"/>
          </p:cNvSpPr>
          <p:nvPr/>
        </p:nvSpPr>
        <p:spPr bwMode="auto">
          <a:xfrm>
            <a:off x="1571626" y="1852613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她</a:t>
            </a:r>
          </a:p>
        </p:txBody>
      </p:sp>
      <p:sp>
        <p:nvSpPr>
          <p:cNvPr id="83974" name="文本框 88"/>
          <p:cNvSpPr>
            <a:spLocks noChangeArrowheads="1"/>
          </p:cNvSpPr>
          <p:nvPr/>
        </p:nvSpPr>
        <p:spPr bwMode="auto">
          <a:xfrm>
            <a:off x="1559719" y="2391967"/>
            <a:ext cx="678656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628" tIns="35243" rIns="67628" bIns="35243">
            <a:spAutoFit/>
          </a:bodyPr>
          <a:lstStyle/>
          <a:p>
            <a:pPr algn="ctr"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他</a:t>
            </a:r>
          </a:p>
        </p:txBody>
      </p:sp>
      <p:sp>
        <p:nvSpPr>
          <p:cNvPr id="83975" name="文本框 107"/>
          <p:cNvSpPr>
            <a:spLocks noChangeArrowheads="1"/>
          </p:cNvSpPr>
          <p:nvPr/>
        </p:nvSpPr>
        <p:spPr bwMode="auto">
          <a:xfrm>
            <a:off x="1547813" y="2901554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汉语</a:t>
            </a:r>
          </a:p>
        </p:txBody>
      </p:sp>
      <p:grpSp>
        <p:nvGrpSpPr>
          <p:cNvPr id="83976" name="组合 8"/>
          <p:cNvGrpSpPr>
            <a:grpSpLocks/>
          </p:cNvGrpSpPr>
          <p:nvPr/>
        </p:nvGrpSpPr>
        <p:grpSpPr bwMode="auto">
          <a:xfrm>
            <a:off x="230982" y="862013"/>
            <a:ext cx="2923390" cy="507831"/>
            <a:chOff x="308629" y="6819"/>
            <a:chExt cx="3897734" cy="677336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77097" cy="6773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700" b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2700" b="1" i="1" dirty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27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7" name="文本框 152"/>
          <p:cNvSpPr>
            <a:spLocks noChangeArrowheads="1"/>
          </p:cNvSpPr>
          <p:nvPr/>
        </p:nvSpPr>
        <p:spPr bwMode="auto">
          <a:xfrm>
            <a:off x="2690813" y="1860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</a:t>
            </a:r>
          </a:p>
        </p:txBody>
      </p:sp>
      <p:sp>
        <p:nvSpPr>
          <p:cNvPr id="83978" name="文本框 152"/>
          <p:cNvSpPr>
            <a:spLocks noChangeArrowheads="1"/>
          </p:cNvSpPr>
          <p:nvPr/>
        </p:nvSpPr>
        <p:spPr bwMode="auto">
          <a:xfrm>
            <a:off x="3839767" y="1874044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她们是中国人</a:t>
            </a:r>
          </a:p>
        </p:txBody>
      </p:sp>
      <p:sp>
        <p:nvSpPr>
          <p:cNvPr id="83979" name="文本框 107"/>
          <p:cNvSpPr>
            <a:spLocks noChangeArrowheads="1"/>
          </p:cNvSpPr>
          <p:nvPr/>
        </p:nvSpPr>
        <p:spPr bwMode="auto">
          <a:xfrm>
            <a:off x="1690688" y="3457576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国</a:t>
            </a:r>
          </a:p>
        </p:txBody>
      </p:sp>
      <p:sp>
        <p:nvSpPr>
          <p:cNvPr id="83980" name="文本框 107"/>
          <p:cNvSpPr>
            <a:spLocks noChangeArrowheads="1"/>
          </p:cNvSpPr>
          <p:nvPr/>
        </p:nvSpPr>
        <p:spPr bwMode="auto">
          <a:xfrm>
            <a:off x="1706166" y="3979069"/>
            <a:ext cx="407485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哪</a:t>
            </a:r>
          </a:p>
        </p:txBody>
      </p:sp>
      <p:sp>
        <p:nvSpPr>
          <p:cNvPr id="83981" name="文本框 107"/>
          <p:cNvSpPr>
            <a:spLocks noChangeArrowheads="1"/>
          </p:cNvSpPr>
          <p:nvPr/>
        </p:nvSpPr>
        <p:spPr bwMode="auto">
          <a:xfrm>
            <a:off x="1556147" y="4470798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同学</a:t>
            </a:r>
          </a:p>
        </p:txBody>
      </p:sp>
      <p:sp>
        <p:nvSpPr>
          <p:cNvPr id="83982" name="文本框 107"/>
          <p:cNvSpPr>
            <a:spLocks noChangeArrowheads="1"/>
          </p:cNvSpPr>
          <p:nvPr/>
        </p:nvSpPr>
        <p:spPr bwMode="auto">
          <a:xfrm>
            <a:off x="1569244" y="5014913"/>
            <a:ext cx="678392" cy="39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628" tIns="35243" rIns="67628" bIns="35243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朋友</a:t>
            </a:r>
          </a:p>
        </p:txBody>
      </p:sp>
      <p:sp>
        <p:nvSpPr>
          <p:cNvPr id="83983" name="文本框 152"/>
          <p:cNvSpPr>
            <a:spLocks noChangeArrowheads="1"/>
          </p:cNvSpPr>
          <p:nvPr/>
        </p:nvSpPr>
        <p:spPr bwMode="auto">
          <a:xfrm>
            <a:off x="2675335" y="240149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</a:t>
            </a:r>
          </a:p>
        </p:txBody>
      </p:sp>
      <p:sp>
        <p:nvSpPr>
          <p:cNvPr id="83984" name="文本框 152"/>
          <p:cNvSpPr>
            <a:spLocks noChangeArrowheads="1"/>
          </p:cNvSpPr>
          <p:nvPr/>
        </p:nvSpPr>
        <p:spPr bwMode="auto">
          <a:xfrm>
            <a:off x="3824288" y="2390775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他们是美国人</a:t>
            </a:r>
          </a:p>
        </p:txBody>
      </p:sp>
      <p:sp>
        <p:nvSpPr>
          <p:cNvPr id="83985" name="文本框 152"/>
          <p:cNvSpPr>
            <a:spLocks noChangeArrowheads="1"/>
          </p:cNvSpPr>
          <p:nvPr/>
        </p:nvSpPr>
        <p:spPr bwMode="auto">
          <a:xfrm>
            <a:off x="2675335" y="34575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</a:t>
            </a:r>
          </a:p>
        </p:txBody>
      </p:sp>
      <p:sp>
        <p:nvSpPr>
          <p:cNvPr id="83986" name="文本框 152"/>
          <p:cNvSpPr>
            <a:spLocks noChangeArrowheads="1"/>
          </p:cNvSpPr>
          <p:nvPr/>
        </p:nvSpPr>
        <p:spPr bwMode="auto">
          <a:xfrm>
            <a:off x="3824288" y="3470672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美国</a:t>
            </a:r>
          </a:p>
        </p:txBody>
      </p:sp>
      <p:sp>
        <p:nvSpPr>
          <p:cNvPr id="83987" name="文本框 152"/>
          <p:cNvSpPr>
            <a:spLocks noChangeArrowheads="1"/>
          </p:cNvSpPr>
          <p:nvPr/>
        </p:nvSpPr>
        <p:spPr bwMode="auto">
          <a:xfrm>
            <a:off x="5366148" y="2906316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李月是汉语老师</a:t>
            </a:r>
          </a:p>
        </p:txBody>
      </p:sp>
      <p:sp>
        <p:nvSpPr>
          <p:cNvPr id="83988" name="文本框 152"/>
          <p:cNvSpPr>
            <a:spLocks noChangeArrowheads="1"/>
          </p:cNvSpPr>
          <p:nvPr/>
        </p:nvSpPr>
        <p:spPr bwMode="auto">
          <a:xfrm>
            <a:off x="2682479" y="289321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</a:t>
            </a:r>
          </a:p>
        </p:txBody>
      </p:sp>
      <p:sp>
        <p:nvSpPr>
          <p:cNvPr id="83989" name="文本框 152"/>
          <p:cNvSpPr>
            <a:spLocks noChangeArrowheads="1"/>
          </p:cNvSpPr>
          <p:nvPr/>
        </p:nvSpPr>
        <p:spPr bwMode="auto">
          <a:xfrm>
            <a:off x="3831431" y="2906316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汉语老师</a:t>
            </a:r>
          </a:p>
        </p:txBody>
      </p:sp>
      <p:sp>
        <p:nvSpPr>
          <p:cNvPr id="83990" name="文本框 152"/>
          <p:cNvSpPr>
            <a:spLocks noChangeArrowheads="1"/>
          </p:cNvSpPr>
          <p:nvPr/>
        </p:nvSpPr>
        <p:spPr bwMode="auto">
          <a:xfrm>
            <a:off x="5374481" y="3992166"/>
            <a:ext cx="234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你是哪国人</a:t>
            </a:r>
          </a:p>
        </p:txBody>
      </p:sp>
      <p:sp>
        <p:nvSpPr>
          <p:cNvPr id="83991" name="文本框 152"/>
          <p:cNvSpPr>
            <a:spLocks noChangeArrowheads="1"/>
          </p:cNvSpPr>
          <p:nvPr/>
        </p:nvSpPr>
        <p:spPr bwMode="auto">
          <a:xfrm>
            <a:off x="2690812" y="397906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</a:t>
            </a:r>
          </a:p>
        </p:txBody>
      </p:sp>
      <p:sp>
        <p:nvSpPr>
          <p:cNvPr id="83992" name="文本框 152"/>
          <p:cNvSpPr>
            <a:spLocks noChangeArrowheads="1"/>
          </p:cNvSpPr>
          <p:nvPr/>
        </p:nvSpPr>
        <p:spPr bwMode="auto">
          <a:xfrm>
            <a:off x="3839767" y="3992166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</a:t>
            </a:r>
          </a:p>
        </p:txBody>
      </p:sp>
      <p:sp>
        <p:nvSpPr>
          <p:cNvPr id="83993" name="文本框 152"/>
          <p:cNvSpPr>
            <a:spLocks noChangeArrowheads="1"/>
          </p:cNvSpPr>
          <p:nvPr/>
        </p:nvSpPr>
        <p:spPr bwMode="auto">
          <a:xfrm>
            <a:off x="2675335" y="450651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我们是同学</a:t>
            </a:r>
          </a:p>
        </p:txBody>
      </p:sp>
      <p:sp>
        <p:nvSpPr>
          <p:cNvPr id="31" name="文本框 152"/>
          <p:cNvSpPr>
            <a:spLocks noChangeArrowheads="1"/>
          </p:cNvSpPr>
          <p:nvPr/>
        </p:nvSpPr>
        <p:spPr bwMode="auto">
          <a:xfrm>
            <a:off x="2675335" y="5049441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中国朋友</a:t>
            </a:r>
          </a:p>
        </p:txBody>
      </p:sp>
      <p:sp>
        <p:nvSpPr>
          <p:cNvPr id="33" name="文本框 152"/>
          <p:cNvSpPr>
            <a:spLocks noChangeArrowheads="1"/>
          </p:cNvSpPr>
          <p:nvPr/>
        </p:nvSpPr>
        <p:spPr bwMode="auto">
          <a:xfrm>
            <a:off x="3894535" y="5038725"/>
            <a:ext cx="234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美国朋友</a:t>
            </a:r>
          </a:p>
        </p:txBody>
      </p:sp>
      <p:sp>
        <p:nvSpPr>
          <p:cNvPr id="3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116175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860425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6000">
                <a:latin typeface="zypyyb"/>
                <a:ea typeface="zypyyb"/>
                <a:cs typeface="zypyyb"/>
              </a:rPr>
              <a:t>ɑ </a:t>
            </a:r>
            <a:r>
              <a:rPr kumimoji="1" lang="en-US" altLang="zh-CN" sz="6000" b="1">
                <a:latin typeface="zypyyb"/>
                <a:ea typeface="zypyyb"/>
                <a:cs typeface="zypyyb"/>
              </a:rPr>
              <a:t>  o   e   i   u  </a:t>
            </a:r>
            <a:r>
              <a:rPr kumimoji="1" lang="en-US" altLang="zh-CN" sz="6000" b="1"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endParaRPr kumimoji="1" lang="en-US" altLang="zh-CN" sz="6000" b="1">
              <a:latin typeface="zypyyb"/>
              <a:ea typeface="zypyyb"/>
              <a:cs typeface="zypyyb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6000" b="1">
                <a:solidFill>
                  <a:srgbClr val="FF3300"/>
                </a:solidFill>
                <a:latin typeface="zypyyb"/>
                <a:ea typeface="zypyyb"/>
                <a:cs typeface="zypyyb"/>
              </a:rPr>
              <a:t>ɑi  ei  ui  ɑo  ou iu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6000" b="1">
                <a:solidFill>
                  <a:srgbClr val="FF3300"/>
                </a:solidFill>
                <a:latin typeface="zypyyb"/>
                <a:ea typeface="zypyyb"/>
                <a:cs typeface="zypyyb"/>
              </a:rPr>
              <a:t>ie  </a:t>
            </a:r>
            <a:r>
              <a:rPr kumimoji="1" lang="en-US" altLang="zh-CN" sz="6000" b="1">
                <a:solidFill>
                  <a:srgbClr val="FF3300"/>
                </a:solidFill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r>
              <a:rPr kumimoji="1" lang="en-US" altLang="zh-CN" sz="6000" b="1">
                <a:solidFill>
                  <a:srgbClr val="FF3300"/>
                </a:solidFill>
                <a:latin typeface="zypyyb"/>
                <a:ea typeface="zypyyb"/>
                <a:cs typeface="zypyyb"/>
              </a:rPr>
              <a:t>e  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6000" b="1">
                <a:latin typeface="zypyyb"/>
                <a:ea typeface="zypyyb"/>
                <a:cs typeface="zypyyb"/>
              </a:rPr>
              <a:t>ɑn  en  in  un  </a:t>
            </a:r>
            <a:r>
              <a:rPr kumimoji="1" lang="en-US" altLang="zh-CN" sz="6000" b="1">
                <a:latin typeface="Times New Roman" panose="02020603050405020304" pitchFamily="18" charset="0"/>
                <a:ea typeface="zypyyb"/>
                <a:cs typeface="zypyyb"/>
              </a:rPr>
              <a:t>ü</a:t>
            </a:r>
            <a:r>
              <a:rPr kumimoji="1" lang="en-US" altLang="zh-CN" sz="6000" b="1">
                <a:latin typeface="zypyyb"/>
                <a:ea typeface="zypyyb"/>
                <a:cs typeface="zypyyb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6000" b="1">
                <a:latin typeface="zypyyb"/>
                <a:ea typeface="zypyyb"/>
                <a:cs typeface="zypyyb"/>
              </a:rPr>
              <a:t>ɑnɡ enɡ inɡ onɡ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16238" y="157163"/>
            <a:ext cx="338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400" b="1">
                <a:latin typeface="Times New Roman" panose="02020603050405020304" pitchFamily="18" charset="0"/>
              </a:rPr>
              <a:t>Finals   </a:t>
            </a:r>
            <a:r>
              <a:rPr kumimoji="1" lang="zh-CN" altLang="en-US" sz="4400" b="1">
                <a:latin typeface="Times New Roman" panose="02020603050405020304" pitchFamily="18" charset="0"/>
              </a:rPr>
              <a:t>韵母</a:t>
            </a:r>
          </a:p>
        </p:txBody>
      </p:sp>
    </p:spTree>
    <p:extLst>
      <p:ext uri="{BB962C8B-B14F-4D97-AF65-F5344CB8AC3E}">
        <p14:creationId xmlns:p14="http://schemas.microsoft.com/office/powerpoint/2010/main" val="427838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=2036247165,1440603027&amp;fm=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5671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339975" y="3429000"/>
            <a:ext cx="41036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zh-CN" altLang="zh-CN" sz="4800" dirty="0">
                <a:solidFill>
                  <a:schemeClr val="tx2"/>
                </a:solidFill>
                <a:latin typeface="Arial Black" pitchFamily="34" charset="0"/>
              </a:rPr>
              <a:t>U</a:t>
            </a:r>
            <a:r>
              <a:rPr lang="en-US" altLang="zh-CN" sz="4800" dirty="0">
                <a:solidFill>
                  <a:schemeClr val="tx2"/>
                </a:solidFill>
                <a:latin typeface="Arial Black" pitchFamily="34" charset="0"/>
              </a:rPr>
              <a:t> K</a:t>
            </a:r>
            <a:endParaRPr lang="zh-CN" altLang="zh-CN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8313" y="4005263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US" altLang="zh-CN" sz="4800" b="1" dirty="0">
              <a:solidFill>
                <a:srgbClr val="0033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rgbClr val="0033CC"/>
                </a:solidFill>
                <a:latin typeface="宋体" pitchFamily="2" charset="-122"/>
              </a:rPr>
              <a:t>英   国</a:t>
            </a:r>
            <a:r>
              <a:rPr lang="zh-CN" altLang="en-US" sz="4800" b="1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5125" name="Picture 5" descr="u=2036247165,1440603027&amp;fm=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5671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468313" y="4005263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US" altLang="zh-CN" sz="4800" b="1">
              <a:solidFill>
                <a:srgbClr val="0033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7" name="Picture 10" descr="u=2036247165,1440603027&amp;fm=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5671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468313" y="4005263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CN" sz="4800" b="1" dirty="0" err="1">
                <a:solidFill>
                  <a:srgbClr val="00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yīngɡuó</a:t>
            </a:r>
            <a:endParaRPr lang="en-US" altLang="zh-CN" sz="4800" b="1" dirty="0">
              <a:solidFill>
                <a:srgbClr val="0033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9" name="Picture 13" descr="u=2036247165,1440603027&amp;fm=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5671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中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0592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781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zh-CN" altLang="zh-CN" sz="4800">
                <a:solidFill>
                  <a:schemeClr val="tx2"/>
                </a:solidFill>
                <a:latin typeface="Arial Black" pitchFamily="34" charset="0"/>
              </a:rPr>
              <a:t>China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95288" y="3978275"/>
            <a:ext cx="822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CN" sz="4800" b="1" dirty="0">
                <a:solidFill>
                  <a:srgbClr val="00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zhōnɡ ɡuó</a:t>
            </a:r>
            <a:r>
              <a:rPr lang="en-US" altLang="zh-CN" sz="4800" b="1" dirty="0">
                <a:solidFill>
                  <a:srgbClr val="0033CC"/>
                </a:solidFill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rgbClr val="0033CC"/>
                </a:solidFill>
              </a:rPr>
              <a:t>中    国</a:t>
            </a:r>
            <a:r>
              <a:rPr lang="zh-CN" altLang="en-US" sz="4800" dirty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美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60350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1692275" y="4652963"/>
            <a:ext cx="5832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4800" b="1" dirty="0" err="1">
                <a:solidFill>
                  <a:srgbClr val="00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měi</a:t>
            </a:r>
            <a:r>
              <a:rPr lang="en-US" altLang="zh-CN" sz="4800" b="1" dirty="0">
                <a:solidFill>
                  <a:srgbClr val="0033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ɡuó</a:t>
            </a: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4800" b="1" dirty="0">
                <a:solidFill>
                  <a:srgbClr val="0033CC"/>
                </a:solidFill>
                <a:latin typeface="宋体" pitchFamily="2" charset="-122"/>
              </a:rPr>
              <a:t>美  国</a:t>
            </a:r>
            <a:r>
              <a:rPr lang="zh-CN" altLang="en-US" sz="4800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1042988" y="3357563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zh-CN" altLang="zh-CN" sz="4800">
                <a:solidFill>
                  <a:schemeClr val="tx2"/>
                </a:solidFill>
                <a:latin typeface="Arial Black" pitchFamily="34" charset="0"/>
              </a:rPr>
              <a:t>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1403350" y="249237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99FF3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Gill Sans MT" pitchFamily="34" charset="0"/>
              <a:ea typeface="华文中宋" pitchFamily="2" charset="-122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268538" y="2420938"/>
            <a:ext cx="5095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 dirty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Nǐ</a:t>
            </a:r>
            <a:r>
              <a:rPr lang="en-US" altLang="zh-CN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  shì  </a:t>
            </a:r>
            <a:r>
              <a:rPr lang="en-US" altLang="zh-CN" sz="3200" b="1" dirty="0" err="1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nǎ</a:t>
            </a:r>
            <a:r>
              <a:rPr lang="en-US" altLang="zh-CN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  ɡuó  rén</a:t>
            </a:r>
            <a:r>
              <a:rPr lang="zh-CN" altLang="en-US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？</a:t>
            </a:r>
            <a:r>
              <a:rPr lang="zh-CN" altLang="en-US" sz="3200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br>
              <a:rPr lang="zh-CN" altLang="en-US" sz="3200" dirty="0">
                <a:solidFill>
                  <a:schemeClr val="tx2"/>
                </a:solidFill>
                <a:latin typeface="Gill Sans MT" pitchFamily="34" charset="0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你  </a:t>
            </a:r>
            <a:r>
              <a:rPr lang="zh-CN" altLang="en-US" sz="3200" b="1" dirty="0">
                <a:solidFill>
                  <a:srgbClr val="FF66CC"/>
                </a:solidFill>
                <a:latin typeface="Gill Sans MT" pitchFamily="34" charset="0"/>
                <a:ea typeface="楷体_GB2312"/>
                <a:cs typeface="楷体_GB2312"/>
              </a:rPr>
              <a:t>是   </a:t>
            </a:r>
            <a:r>
              <a:rPr lang="zh-CN" altLang="en-US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哪    国    人？</a:t>
            </a:r>
          </a:p>
          <a:p>
            <a:pPr eaLnBrk="1" hangingPunct="1"/>
            <a:r>
              <a:rPr lang="en-US" altLang="zh-CN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What’s your nationality?</a:t>
            </a:r>
            <a:r>
              <a:rPr lang="en-US" altLang="zh-CN" sz="3200" b="1" dirty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n-US" altLang="zh-CN" sz="3200" b="1" dirty="0">
                <a:solidFill>
                  <a:schemeClr val="tx2"/>
                </a:solidFill>
                <a:latin typeface="Gill Sans MT" pitchFamily="34" charset="0"/>
              </a:rPr>
            </a:br>
            <a:endParaRPr lang="en-US" altLang="zh-CN" sz="32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1908175" y="29241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Gill Sans MT" pitchFamily="34" charset="0"/>
              <a:ea typeface="华文中宋" pitchFamily="2" charset="-122"/>
            </a:endParaRPr>
          </a:p>
        </p:txBody>
      </p:sp>
      <p:pic>
        <p:nvPicPr>
          <p:cNvPr id="43013" name="Picture 6" descr="DO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课文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23850" y="2708275"/>
            <a:ext cx="1670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6000" b="1">
                <a:latin typeface="Gill Sans MT" pitchFamily="34" charset="0"/>
              </a:rPr>
              <a:t>A</a:t>
            </a:r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>
            <a:off x="1970088" y="456247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Gill Sans MT" pitchFamily="34" charset="0"/>
              <a:ea typeface="华文中宋" pitchFamily="2" charset="-122"/>
            </a:endParaRP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Gill Sans MT" pitchFamily="34" charset="0"/>
              <a:ea typeface="华文中宋" pitchFamily="2" charset="-122"/>
            </a:endParaRPr>
          </a:p>
        </p:txBody>
      </p:sp>
      <p:pic>
        <p:nvPicPr>
          <p:cNvPr id="43018" name="Picture 11" descr="DP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435927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116013" y="4652963"/>
            <a:ext cx="1670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6000" b="1">
                <a:latin typeface="Gill Sans MT" pitchFamily="34" charset="0"/>
              </a:rPr>
              <a:t>B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348038" y="4652963"/>
            <a:ext cx="55451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 dirty="0">
                <a:latin typeface="Gill Sans MT" pitchFamily="3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Wǒ  shì </a:t>
            </a:r>
            <a:r>
              <a:rPr lang="en-US" altLang="zh-CN" sz="3200" b="1" dirty="0" err="1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yīng</a:t>
            </a:r>
            <a:r>
              <a:rPr lang="en-US" altLang="zh-CN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  ɡuó  rén </a:t>
            </a:r>
            <a:r>
              <a:rPr lang="zh-CN" altLang="en-US" sz="3200" b="1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。</a:t>
            </a:r>
            <a:r>
              <a:rPr lang="zh-CN" altLang="en-US" sz="3200" dirty="0">
                <a:solidFill>
                  <a:schemeClr val="tx2"/>
                </a:solidFill>
                <a:latin typeface="Gill Sans MT" pitchFamily="34" charset="0"/>
              </a:rPr>
              <a:t> </a:t>
            </a:r>
          </a:p>
          <a:p>
            <a:pPr eaLnBrk="1" hangingPunct="1"/>
            <a:r>
              <a:rPr lang="zh-CN" altLang="en-US" sz="3200" dirty="0">
                <a:solidFill>
                  <a:schemeClr val="tx2"/>
                </a:solidFill>
                <a:latin typeface="Gill Sans MT" pitchFamily="34" charset="0"/>
              </a:rPr>
              <a:t>  </a:t>
            </a:r>
            <a:r>
              <a:rPr lang="zh-CN" altLang="en-US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我   </a:t>
            </a:r>
            <a:r>
              <a:rPr lang="zh-CN" altLang="en-US" sz="3200" b="1" dirty="0">
                <a:solidFill>
                  <a:srgbClr val="FF66CC"/>
                </a:solidFill>
                <a:latin typeface="Gill Sans MT" pitchFamily="34" charset="0"/>
                <a:ea typeface="楷体_GB2312"/>
                <a:cs typeface="楷体_GB2312"/>
              </a:rPr>
              <a:t>是     </a:t>
            </a:r>
            <a:r>
              <a:rPr lang="zh-CN" altLang="en-US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英     国    人。</a:t>
            </a:r>
          </a:p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   </a:t>
            </a:r>
            <a:r>
              <a:rPr lang="en-US" altLang="zh-CN" sz="3200" b="1" dirty="0">
                <a:solidFill>
                  <a:schemeClr val="tx2"/>
                </a:solidFill>
                <a:latin typeface="Gill Sans MT" pitchFamily="34" charset="0"/>
                <a:ea typeface="楷体_GB2312"/>
                <a:cs typeface="楷体_GB2312"/>
              </a:rPr>
              <a:t>I    am      UK citizen.</a:t>
            </a:r>
          </a:p>
        </p:txBody>
      </p:sp>
      <p:pic>
        <p:nvPicPr>
          <p:cNvPr id="43021" name="Picture 16" descr="P0D~379ZCRHA7GR5$FQ6RM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304800"/>
            <a:ext cx="3095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13117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/>
              <a:t>•	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你好！</a:t>
            </a:r>
            <a:r>
              <a:rPr lang="en-GB" altLang="zh-CN" sz="1800" b="1" dirty="0" smtClean="0"/>
              <a:t>hello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你好！</a:t>
            </a:r>
            <a:r>
              <a:rPr lang="en-GB" altLang="zh-CN" sz="1800" b="1" dirty="0" smtClean="0"/>
              <a:t>hello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           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hǎo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mɑ</a:t>
            </a:r>
            <a:r>
              <a:rPr lang="en-GB" altLang="zh-CN" sz="1800" b="1" dirty="0" smtClean="0"/>
              <a:t> </a:t>
            </a:r>
            <a:r>
              <a:rPr lang="zh-CN" altLang="en-GB" sz="1800" b="1" dirty="0" smtClean="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 好  吗？ </a:t>
            </a:r>
            <a:r>
              <a:rPr lang="en-GB" altLang="zh-CN" sz="1800" b="1" dirty="0" smtClean="0"/>
              <a:t>Are you OK?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              </a:t>
            </a:r>
            <a:r>
              <a:rPr lang="en-GB" altLang="zh-CN" sz="1800" b="1" dirty="0" err="1" smtClean="0"/>
              <a:t>Wǒ</a:t>
            </a:r>
            <a:r>
              <a:rPr lang="en-GB" altLang="zh-CN" sz="1800" b="1" dirty="0" smtClean="0"/>
              <a:t>    </a:t>
            </a:r>
            <a:r>
              <a:rPr lang="en-GB" altLang="zh-CN" sz="1800" b="1" dirty="0" err="1" smtClean="0"/>
              <a:t>hěn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hǎo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   很   好。</a:t>
            </a:r>
            <a:r>
              <a:rPr lang="en-GB" altLang="zh-CN" sz="1800" b="1" dirty="0" smtClean="0"/>
              <a:t>I am very well.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  </a:t>
            </a:r>
            <a:r>
              <a:rPr lang="en-GB" altLang="zh-CN" sz="1800" b="1" dirty="0" err="1" smtClean="0"/>
              <a:t>Nǐ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jiào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shén</a:t>
            </a:r>
            <a:r>
              <a:rPr lang="en-GB" altLang="zh-CN" sz="1800" b="1" dirty="0" smtClean="0"/>
              <a:t> me </a:t>
            </a:r>
            <a:r>
              <a:rPr lang="en-GB" altLang="zh-CN" sz="1800" b="1" dirty="0" err="1" smtClean="0"/>
              <a:t>míngzì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叫     什   么    名字？     </a:t>
            </a:r>
            <a:r>
              <a:rPr lang="en-GB" altLang="zh-CN" sz="1800" b="1" dirty="0" smtClean="0"/>
              <a:t>What’s your name?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</a:t>
            </a:r>
            <a:r>
              <a:rPr lang="en-GB" altLang="zh-CN" sz="1800" b="1" dirty="0" err="1" smtClean="0"/>
              <a:t>Wǒ</a:t>
            </a:r>
            <a:r>
              <a:rPr lang="en-GB" altLang="zh-CN" sz="1800" b="1" dirty="0" smtClean="0"/>
              <a:t>   </a:t>
            </a:r>
            <a:r>
              <a:rPr lang="en-GB" altLang="zh-CN" sz="1800" b="1" dirty="0" err="1" smtClean="0"/>
              <a:t>jiào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  叫 </a:t>
            </a:r>
            <a:r>
              <a:rPr lang="en-US" altLang="zh-CN" sz="1800" b="1" dirty="0" smtClean="0"/>
              <a:t>…</a:t>
            </a:r>
            <a:r>
              <a:rPr lang="zh-CN" altLang="en-US" sz="1800" b="1" dirty="0" smtClean="0"/>
              <a:t> 。  </a:t>
            </a:r>
            <a:r>
              <a:rPr lang="en-GB" altLang="zh-CN" sz="1800" b="1" dirty="0" smtClean="0"/>
              <a:t>My name is…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 </a:t>
            </a:r>
            <a:r>
              <a:rPr lang="en-GB" altLang="zh-CN" sz="1800" b="1" dirty="0" err="1" smtClean="0"/>
              <a:t>Nǐshì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nǎ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ɡuó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rén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A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你 是   哪  国 人？  </a:t>
            </a:r>
            <a:r>
              <a:rPr lang="en-GB" altLang="zh-CN" sz="1800" b="1" dirty="0" smtClean="0"/>
              <a:t>What’s your nationality?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   Wǒ </a:t>
            </a:r>
            <a:r>
              <a:rPr lang="en-GB" altLang="zh-CN" sz="1800" b="1" dirty="0" err="1" smtClean="0"/>
              <a:t>shì</a:t>
            </a:r>
            <a:r>
              <a:rPr lang="en-GB" altLang="zh-CN" sz="1800" b="1" dirty="0" smtClean="0"/>
              <a:t> </a:t>
            </a:r>
            <a:r>
              <a:rPr lang="en-GB" altLang="zh-CN" sz="1800" b="1" dirty="0" err="1" smtClean="0"/>
              <a:t>yīng</a:t>
            </a:r>
            <a:r>
              <a:rPr lang="en-GB" altLang="zh-CN" sz="1800" b="1" dirty="0" smtClean="0"/>
              <a:t>  </a:t>
            </a:r>
            <a:r>
              <a:rPr lang="en-GB" altLang="zh-CN" sz="1800" b="1" dirty="0" err="1" smtClean="0"/>
              <a:t>ɡuó</a:t>
            </a:r>
            <a:r>
              <a:rPr lang="en-GB" altLang="zh-CN" sz="1800" b="1" dirty="0" smtClean="0"/>
              <a:t>   </a:t>
            </a:r>
            <a:r>
              <a:rPr lang="en-GB" altLang="zh-CN" sz="1800" b="1" dirty="0" err="1" smtClean="0"/>
              <a:t>rén</a:t>
            </a:r>
            <a:endParaRPr lang="en-GB" altLang="zh-CN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zh-CN" sz="1800" b="1" dirty="0" smtClean="0"/>
              <a:t>•	B</a:t>
            </a:r>
            <a:r>
              <a:rPr lang="zh-CN" altLang="en-GB" sz="1800" b="1" dirty="0" smtClean="0"/>
              <a:t>：</a:t>
            </a:r>
            <a:r>
              <a:rPr lang="zh-CN" altLang="en-US" sz="1800" b="1" dirty="0" smtClean="0"/>
              <a:t>我  是  英    国    人。 </a:t>
            </a:r>
            <a:r>
              <a:rPr lang="en-GB" altLang="zh-CN" sz="1800" b="1" dirty="0" smtClean="0"/>
              <a:t>I am UK citizen.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b="1" dirty="0" smtClean="0"/>
          </a:p>
          <a:p>
            <a:pPr eaLnBrk="1" hangingPunct="1">
              <a:lnSpc>
                <a:spcPct val="90000"/>
              </a:lnSpc>
            </a:pPr>
            <a:endParaRPr lang="zh-CN" altLang="en-US" sz="2800" b="1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0"/>
            <a:ext cx="770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zh-CN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Sentence Revision</a:t>
            </a:r>
            <a:endParaRPr lang="en-US" altLang="zh-CN" sz="48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1196</Words>
  <Application>Microsoft Office PowerPoint</Application>
  <PresentationFormat>On-screen Show (4:3)</PresentationFormat>
  <Paragraphs>295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 Unicode MS</vt:lpstr>
      <vt:lpstr>GB Pinyinok-D</vt:lpstr>
      <vt:lpstr>微软雅黑</vt:lpstr>
      <vt:lpstr>PMingLiU</vt:lpstr>
      <vt:lpstr>SimHei</vt:lpstr>
      <vt:lpstr>宋体</vt:lpstr>
      <vt:lpstr>SimSun-ExtB</vt:lpstr>
      <vt:lpstr>华文中宋</vt:lpstr>
      <vt:lpstr>Arial</vt:lpstr>
      <vt:lpstr>Arial Black</vt:lpstr>
      <vt:lpstr>Calibri</vt:lpstr>
      <vt:lpstr>Century Schoolbook</vt:lpstr>
      <vt:lpstr>Comic Sans MS</vt:lpstr>
      <vt:lpstr>方正舒体</vt:lpstr>
      <vt:lpstr>Gill Sans MT</vt:lpstr>
      <vt:lpstr>楷体_GB2312</vt:lpstr>
      <vt:lpstr>华文楷体</vt:lpstr>
      <vt:lpstr>华文细黑</vt:lpstr>
      <vt:lpstr>Times New Roman</vt:lpstr>
      <vt:lpstr>zypyyb</vt:lpstr>
      <vt:lpstr>Office 主题</vt:lpstr>
      <vt:lpstr>Chapter4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课文</vt:lpstr>
      <vt:lpstr>PowerPoint Presentation</vt:lpstr>
      <vt:lpstr>Introduce Yourself </vt:lpstr>
      <vt:lpstr>PowerPoint Presentation</vt:lpstr>
      <vt:lpstr>PowerPoint Presentation</vt:lpstr>
      <vt:lpstr>PowerPoint Presentation</vt:lpstr>
      <vt:lpstr>Introduce people in your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好Hǎo</vt:lpstr>
      <vt:lpstr>Tell the difference</vt:lpstr>
      <vt:lpstr>人Rén</vt:lpstr>
      <vt:lpstr>Who is he/she?</vt:lpstr>
      <vt:lpstr>PowerPoint Presentation</vt:lpstr>
      <vt:lpstr> 的de    p24 Note2 </vt:lpstr>
      <vt:lpstr>呢p24 Note3</vt:lpstr>
      <vt:lpstr>PowerPoint Presentation</vt:lpstr>
      <vt:lpstr>也yě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Chapter4</dc:title>
  <dc:creator>lenovo</dc:creator>
  <cp:lastModifiedBy>You Zhou</cp:lastModifiedBy>
  <cp:revision>43</cp:revision>
  <dcterms:created xsi:type="dcterms:W3CDTF">2015-10-14T22:30:33Z</dcterms:created>
  <dcterms:modified xsi:type="dcterms:W3CDTF">2015-10-22T16:40:39Z</dcterms:modified>
</cp:coreProperties>
</file>