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93" r:id="rId2"/>
    <p:sldMasterId id="2147483905" r:id="rId3"/>
    <p:sldMasterId id="2147483917" r:id="rId4"/>
    <p:sldMasterId id="2147483929" r:id="rId5"/>
    <p:sldMasterId id="2147483967" r:id="rId6"/>
  </p:sldMasterIdLst>
  <p:notesMasterIdLst>
    <p:notesMasterId r:id="rId44"/>
  </p:notesMasterIdLst>
  <p:sldIdLst>
    <p:sldId id="754" r:id="rId7"/>
    <p:sldId id="755" r:id="rId8"/>
    <p:sldId id="756" r:id="rId9"/>
    <p:sldId id="757" r:id="rId10"/>
    <p:sldId id="771" r:id="rId11"/>
    <p:sldId id="774" r:id="rId12"/>
    <p:sldId id="775" r:id="rId13"/>
    <p:sldId id="758" r:id="rId14"/>
    <p:sldId id="772" r:id="rId15"/>
    <p:sldId id="759" r:id="rId16"/>
    <p:sldId id="760" r:id="rId17"/>
    <p:sldId id="761" r:id="rId18"/>
    <p:sldId id="762" r:id="rId19"/>
    <p:sldId id="763" r:id="rId20"/>
    <p:sldId id="764" r:id="rId21"/>
    <p:sldId id="765" r:id="rId22"/>
    <p:sldId id="382" r:id="rId23"/>
    <p:sldId id="732" r:id="rId24"/>
    <p:sldId id="733" r:id="rId25"/>
    <p:sldId id="734" r:id="rId26"/>
    <p:sldId id="767" r:id="rId27"/>
    <p:sldId id="735" r:id="rId28"/>
    <p:sldId id="736" r:id="rId29"/>
    <p:sldId id="737" r:id="rId30"/>
    <p:sldId id="738" r:id="rId31"/>
    <p:sldId id="739" r:id="rId32"/>
    <p:sldId id="740" r:id="rId33"/>
    <p:sldId id="776" r:id="rId34"/>
    <p:sldId id="777" r:id="rId35"/>
    <p:sldId id="661" r:id="rId36"/>
    <p:sldId id="768" r:id="rId37"/>
    <p:sldId id="749" r:id="rId38"/>
    <p:sldId id="769" r:id="rId39"/>
    <p:sldId id="751" r:id="rId40"/>
    <p:sldId id="778" r:id="rId41"/>
    <p:sldId id="770" r:id="rId42"/>
    <p:sldId id="773" r:id="rId43"/>
  </p:sldIdLst>
  <p:sldSz cx="12192000" cy="6858000"/>
  <p:notesSz cx="6858000" cy="9144000"/>
  <p:embeddedFontLst>
    <p:embeddedFont>
      <p:font typeface="楷体" pitchFamily="49" charset="-122"/>
      <p:regular r:id="rId45"/>
    </p:embeddedFont>
    <p:embeddedFont>
      <p:font typeface="Wingdings 2" pitchFamily="18" charset="2"/>
      <p:regular r:id="rId46"/>
    </p:embeddedFont>
    <p:embeddedFont>
      <p:font typeface="PMingLiU" pitchFamily="18" charset="-120"/>
      <p:regular r:id="rId47"/>
    </p:embeddedFont>
    <p:embeddedFont>
      <p:font typeface="微软雅黑" pitchFamily="34" charset="-122"/>
      <p:regular r:id="rId48"/>
      <p:bold r:id="rId49"/>
    </p:embeddedFont>
    <p:embeddedFont>
      <p:font typeface="Bradley Hand ITC" pitchFamily="66" charset="0"/>
      <p:regular r:id="rId50"/>
    </p:embeddedFont>
    <p:embeddedFont>
      <p:font typeface="GB Pinyinok-D" charset="-122"/>
      <p:regular r:id="rId51"/>
    </p:embeddedFont>
    <p:embeddedFont>
      <p:font typeface="华文新魏" pitchFamily="2" charset="-122"/>
      <p:regular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Brush Script MT" pitchFamily="66" charset="0"/>
      <p:italic r:id="rId57"/>
    </p:embeddedFont>
    <p:embeddedFont>
      <p:font typeface="Calibri Light" pitchFamily="34" charset="0"/>
      <p:regular r:id="rId58"/>
      <p:italic r:id="rId59"/>
    </p:embeddedFont>
    <p:embeddedFont>
      <p:font typeface="华文楷体" pitchFamily="2" charset="-122"/>
      <p:regular r:id="rId60"/>
    </p:embeddedFont>
    <p:embeddedFont>
      <p:font typeface="幼圆" pitchFamily="49" charset="-122"/>
      <p:regular r:id="rId61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0" userDrawn="1">
          <p15:clr>
            <a:srgbClr val="A4A3A4"/>
          </p15:clr>
        </p15:guide>
        <p15:guide id="2" pos="3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88149"/>
    <a:srgbClr val="058576"/>
    <a:srgbClr val="68A042"/>
    <a:srgbClr val="669E40"/>
    <a:srgbClr val="6AA343"/>
    <a:srgbClr val="C198E0"/>
    <a:srgbClr val="69D8FF"/>
    <a:srgbClr val="FFE285"/>
    <a:srgbClr val="939393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8309" autoAdjust="0"/>
  </p:normalViewPr>
  <p:slideViewPr>
    <p:cSldViewPr snapToGrid="0" snapToObjects="1">
      <p:cViewPr>
        <p:scale>
          <a:sx n="80" d="100"/>
          <a:sy n="80" d="100"/>
        </p:scale>
        <p:origin x="-282" y="306"/>
      </p:cViewPr>
      <p:guideLst>
        <p:guide orient="horz" pos="230"/>
        <p:guide pos="3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font" Target="fonts/font1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2.fntdata"/><Relationship Id="rId5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>
              <a:defRPr/>
            </a:pPr>
            <a:fld id="{412235B8-8E38-45C9-8FE8-5956D69C72B2}" type="datetimeFigureOut">
              <a:rPr lang="zh-CN" altLang="en-US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>
              <a:defRPr/>
            </a:pPr>
            <a:fld id="{0EA2A06F-BCDA-4CB0-AAD0-A255306DBDC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769629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37BB8EE0-9436-47B8-8A17-040FA9D7AD8E}" type="slidenum">
              <a:rPr lang="en-US" altLang="zh-CN" sz="1200">
                <a:cs typeface="Arial" charset="0"/>
              </a:rPr>
              <a:pPr algn="r"/>
              <a:t>1</a:t>
            </a:fld>
            <a:endParaRPr lang="en-US" altLang="zh-CN" sz="1200">
              <a:cs typeface="Arial" charset="0"/>
            </a:endParaRPr>
          </a:p>
        </p:txBody>
      </p:sp>
      <p:sp>
        <p:nvSpPr>
          <p:cNvPr id="409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00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b="1" smtClean="0">
                <a:latin typeface="Arial" charset="0"/>
                <a:ea typeface="宋体" charset="-122"/>
              </a:rPr>
              <a:t> </a:t>
            </a:r>
            <a:endParaRPr lang="en-US" altLang="zh-CN" smtClean="0">
              <a:latin typeface="Arial" charset="0"/>
              <a:ea typeface="宋体" charset="-122"/>
            </a:endParaRPr>
          </a:p>
        </p:txBody>
      </p:sp>
      <p:sp>
        <p:nvSpPr>
          <p:cNvPr id="4101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8EAAE8E2-16C3-4DE5-887D-829D8020E31D}" type="slidenum">
              <a:rPr lang="en-US" altLang="zh-CN" sz="1200">
                <a:cs typeface="Arial" charset="0"/>
              </a:rPr>
              <a:pPr algn="r" eaLnBrk="1" hangingPunct="1"/>
              <a:t>1</a:t>
            </a:fld>
            <a:endParaRPr lang="en-US" altLang="zh-CN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2A06F-BCDA-4CB0-AAD0-A255306DBDCB}" type="slidenum">
              <a:rPr lang="zh-CN" altLang="en-US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77755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2A06F-BCDA-4CB0-AAD0-A255306DBDCB}" type="slidenum">
              <a:rPr lang="zh-CN" altLang="en-US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77755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2A06F-BCDA-4CB0-AAD0-A255306DBDCB}" type="slidenum">
              <a:rPr lang="zh-CN" altLang="en-US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77755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2A06F-BCDA-4CB0-AAD0-A255306DBDCB}" type="slidenum">
              <a:rPr lang="zh-CN" altLang="en-US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13807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2A06F-BCDA-4CB0-AAD0-A255306DBDCB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77755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2A06F-BCDA-4CB0-AAD0-A255306DBDCB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7775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2A06F-BCDA-4CB0-AAD0-A255306DBDCB}" type="slidenum">
              <a:rPr lang="zh-CN" altLang="en-US" smtClean="0"/>
              <a:pPr>
                <a:defRPr/>
              </a:pPr>
              <a:t>18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1477755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2A06F-BCDA-4CB0-AAD0-A255306DBDCB}" type="slidenum">
              <a:rPr lang="zh-CN" altLang="en-US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77755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2A06F-BCDA-4CB0-AAD0-A255306DBDCB}" type="slidenum">
              <a:rPr lang="zh-CN" altLang="en-US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77755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2A06F-BCDA-4CB0-AAD0-A255306DBDCB}" type="slidenum">
              <a:rPr lang="zh-CN" altLang="en-US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77755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2A06F-BCDA-4CB0-AAD0-A255306DBDCB}" type="slidenum">
              <a:rPr lang="zh-CN" altLang="en-US" smtClean="0"/>
              <a:pPr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77755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2A06F-BCDA-4CB0-AAD0-A255306DBDCB}" type="slidenum">
              <a:rPr lang="zh-CN" altLang="en-US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7775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3D0D2-FE93-4EF6-AB0B-125CB036258C}" type="datetime1">
              <a:rPr lang="zh-CN" altLang="en-US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9D47D-2E66-4BEF-AFCD-4164C0C3999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5205640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33FD3-39A2-423B-AFD3-E909D50F39AF}" type="datetime1">
              <a:rPr lang="zh-CN" altLang="en-US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A98F4-BFEF-4E86-B54F-8AA8C46F635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954556103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EDDFA-0684-4D4C-85AD-062D08A05DEF}" type="datetime1">
              <a:rPr lang="zh-CN" altLang="en-US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36AC3-70EB-48F1-98D4-85483F2A348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994969886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0779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19948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03677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4018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06965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95187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32471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9394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BD23E-6279-4020-8615-39625346AC54}" type="datetime1">
              <a:rPr lang="zh-CN" altLang="en-US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D7500-7138-4A93-AA4B-A2F029F2936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505520507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29859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46462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99711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74742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34011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15988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7822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36488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25528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70745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567C-6462-4A2C-A3C6-526AAB92FB5B}" type="datetime1">
              <a:rPr lang="zh-CN" altLang="en-US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A5085-CD4C-47D8-85F4-747B8718982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297141671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41566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45483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55173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06578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59154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90769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1741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980777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62739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3600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F64BC-BDA7-40EC-8A47-1308A762D8DB}" type="datetime1">
              <a:rPr lang="zh-CN" altLang="en-US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0EF05-A89C-4A70-9155-033696F37E3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583900301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43561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50570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167909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72237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882AB36-4C16-477A-B588-7D8CB3E12C39}" type="datetimeFigureOut">
              <a:rPr lang="zh-CN" altLang="en-US" smtClean="0"/>
              <a:pPr/>
              <a:t>2016/1/3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B2660E0-0BB6-48ED-9F38-1650F6580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061056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7D39E1-9FE5-46CE-B22C-448D41BE7A37}" type="datetime1">
              <a:rPr lang="zh-CN" altLang="en-US">
                <a:solidFill>
                  <a:srgbClr val="000000"/>
                </a:solidFill>
              </a:rPr>
              <a:pPr/>
              <a:t>2016/1/3</a:t>
            </a:fld>
            <a:endParaRPr lang="en-US" altLang="zh-CN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38F2A-8EFC-48E3-816C-C9FA9619261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083456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7D39E1-9FE5-46CE-B22C-448D41BE7A37}" type="datetime1">
              <a:rPr lang="zh-CN" altLang="en-US">
                <a:solidFill>
                  <a:srgbClr val="000000"/>
                </a:solidFill>
              </a:rPr>
              <a:pPr/>
              <a:t>2016/1/3</a:t>
            </a:fld>
            <a:endParaRPr lang="en-US" altLang="zh-CN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78EAA-DBAE-4DE0-9A84-53B0689F84F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523020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7D39E1-9FE5-46CE-B22C-448D41BE7A37}" type="datetime1">
              <a:rPr lang="zh-CN" altLang="en-US">
                <a:solidFill>
                  <a:srgbClr val="000000"/>
                </a:solidFill>
              </a:rPr>
              <a:pPr/>
              <a:t>2016/1/3</a:t>
            </a:fld>
            <a:endParaRPr lang="en-US" altLang="zh-CN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32F41-6EFA-4DC1-A8EB-E70783E8919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010525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7D39E1-9FE5-46CE-B22C-448D41BE7A37}" type="datetime1">
              <a:rPr lang="zh-CN" altLang="en-US">
                <a:solidFill>
                  <a:srgbClr val="000000"/>
                </a:solidFill>
              </a:rPr>
              <a:pPr/>
              <a:t>2016/1/3</a:t>
            </a:fld>
            <a:endParaRPr lang="en-US" altLang="zh-CN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E1545-26B5-484B-9D03-280F1403214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705030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7D39E1-9FE5-46CE-B22C-448D41BE7A37}" type="datetime1">
              <a:rPr lang="zh-CN" altLang="en-US">
                <a:solidFill>
                  <a:srgbClr val="000000"/>
                </a:solidFill>
              </a:rPr>
              <a:pPr/>
              <a:t>2016/1/3</a:t>
            </a:fld>
            <a:endParaRPr lang="en-US" altLang="zh-CN" sz="18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33256-B537-47A5-A50F-3FF51F0A6D3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0530727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2A57F-C3F8-48E1-AB11-CE47ED66E6B1}" type="datetime1">
              <a:rPr lang="zh-CN" altLang="en-US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139C2-F5F6-435A-B698-0B324F25EF3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246211025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7D39E1-9FE5-46CE-B22C-448D41BE7A37}" type="datetime1">
              <a:rPr lang="zh-CN" altLang="en-US">
                <a:solidFill>
                  <a:srgbClr val="000000"/>
                </a:solidFill>
              </a:rPr>
              <a:pPr/>
              <a:t>2016/1/3</a:t>
            </a:fld>
            <a:endParaRPr lang="en-US" altLang="zh-CN" sz="18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1D28D-4E65-4A7D-B8F9-0ED3A6349CE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8899955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7D39E1-9FE5-46CE-B22C-448D41BE7A37}" type="datetime1">
              <a:rPr lang="zh-CN" altLang="en-US">
                <a:solidFill>
                  <a:srgbClr val="000000"/>
                </a:solidFill>
              </a:rPr>
              <a:pPr/>
              <a:t>2016/1/3</a:t>
            </a:fld>
            <a:endParaRPr lang="en-US" altLang="zh-CN" sz="18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69E97-8761-4B01-B447-2BD01C0B4E1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7621612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7D39E1-9FE5-46CE-B22C-448D41BE7A37}" type="datetime1">
              <a:rPr lang="zh-CN" altLang="en-US">
                <a:solidFill>
                  <a:srgbClr val="000000"/>
                </a:solidFill>
              </a:rPr>
              <a:pPr/>
              <a:t>2016/1/3</a:t>
            </a:fld>
            <a:endParaRPr lang="en-US" altLang="zh-CN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74440-A00E-4FC5-838A-FBCE85C3791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9491328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7D39E1-9FE5-46CE-B22C-448D41BE7A37}" type="datetime1">
              <a:rPr lang="zh-CN" altLang="en-US">
                <a:solidFill>
                  <a:srgbClr val="000000"/>
                </a:solidFill>
              </a:rPr>
              <a:pPr/>
              <a:t>2016/1/3</a:t>
            </a:fld>
            <a:endParaRPr lang="en-US" altLang="zh-CN" sz="18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D1E19-3023-4546-B6B2-2D7D395706E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8286763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7D39E1-9FE5-46CE-B22C-448D41BE7A37}" type="datetime1">
              <a:rPr lang="zh-CN" altLang="en-US">
                <a:solidFill>
                  <a:srgbClr val="000000"/>
                </a:solidFill>
              </a:rPr>
              <a:pPr/>
              <a:t>2016/1/3</a:t>
            </a:fld>
            <a:endParaRPr lang="en-US" altLang="zh-CN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E376C-365F-4107-8771-A15B85316A1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466957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7D39E1-9FE5-46CE-B22C-448D41BE7A37}" type="datetime1">
              <a:rPr lang="zh-CN" altLang="en-US">
                <a:solidFill>
                  <a:srgbClr val="000000"/>
                </a:solidFill>
              </a:rPr>
              <a:pPr/>
              <a:t>2016/1/3</a:t>
            </a:fld>
            <a:endParaRPr lang="en-US" altLang="zh-CN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7A8A1-C605-480F-A5DA-7959F944AF1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575740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F7D39E1-9FE5-46CE-B22C-448D41BE7A37}" type="datetime1">
              <a:rPr lang="zh-CN" altLang="en-US">
                <a:solidFill>
                  <a:srgbClr val="000000"/>
                </a:solidFill>
              </a:rPr>
              <a:pPr/>
              <a:t>2016/1/3</a:t>
            </a:fld>
            <a:endParaRPr lang="en-US" altLang="zh-CN" sz="18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6DC7F41-410C-4E06-AF7F-F4B697818E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5006277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43D0D2-FE93-4EF6-AB0B-125CB036258C}" type="datetime1">
              <a:rPr lang="zh-CN" altLang="en-US" smtClean="0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09D47D-2E66-4BEF-AFCD-4164C0C3999D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75953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ABD23E-6279-4020-8615-39625346AC54}" type="datetime1">
              <a:rPr lang="zh-CN" altLang="en-US" smtClean="0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7500-7138-4A93-AA4B-A2F029F29361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0454985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33567C-6462-4A2C-A3C6-526AAB92FB5B}" type="datetime1">
              <a:rPr lang="zh-CN" altLang="en-US" smtClean="0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DA5085-CD4C-47D8-85F4-747B8718982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3471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593DE-D9CF-4358-9444-2E2201919058}" type="datetime1">
              <a:rPr lang="zh-CN" altLang="en-US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6094E-09AF-45BE-A49F-4BC2B93D8AF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655035683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DF64BC-BDA7-40EC-8A47-1308A762D8DB}" type="datetime1">
              <a:rPr lang="zh-CN" altLang="en-US" smtClean="0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D0EF05-A89C-4A70-9155-033696F37E3E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7672892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02A57F-C3F8-48E1-AB11-CE47ED66E6B1}" type="datetime1">
              <a:rPr lang="zh-CN" altLang="en-US" smtClean="0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139C2-F5F6-435A-B698-0B324F25EF37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4572007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E593DE-D9CF-4358-9444-2E2201919058}" type="datetime1">
              <a:rPr lang="zh-CN" altLang="en-US" smtClean="0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36094E-09AF-45BE-A49F-4BC2B93D8AF0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236239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0A90DE-6A1B-4B03-9ACD-2A7106E8383E}" type="datetime1">
              <a:rPr lang="zh-CN" altLang="en-US" smtClean="0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ED563-E8A3-4170-A71D-82A2E31D347A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5403040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688C02-910C-4CD5-84D5-30C7CAADCFA3}" type="datetime1">
              <a:rPr lang="zh-CN" altLang="en-US" smtClean="0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6C8F0-D90E-4891-B1C0-18ED745AB532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1875594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E542EB-2FF0-4205-9689-A41165767E2E}" type="datetime1">
              <a:rPr lang="zh-CN" altLang="en-US" smtClean="0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736F6D-7B69-43E1-BCD2-F998EF80B03F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18609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333FD3-39A2-423B-AFD3-E909D50F39AF}" type="datetime1">
              <a:rPr lang="zh-CN" altLang="en-US" smtClean="0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9A98F4-BFEF-4E86-B54F-8AA8C46F635E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9489979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EDDFA-0684-4D4C-85AD-062D08A05DEF}" type="datetime1">
              <a:rPr lang="zh-CN" altLang="en-US" smtClean="0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36AC3-70EB-48F1-98D4-85483F2A3487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5426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A90DE-6A1B-4B03-9ACD-2A7106E8383E}" type="datetime1">
              <a:rPr lang="zh-CN" altLang="en-US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ED563-E8A3-4170-A71D-82A2E31D347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31473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88C02-910C-4CD5-84D5-30C7CAADCFA3}" type="datetime1">
              <a:rPr lang="zh-CN" altLang="en-US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6C8F0-D90E-4891-B1C0-18ED745AB53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65448930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542EB-2FF0-4205-9689-A41165767E2E}" type="datetime1">
              <a:rPr lang="zh-CN" altLang="en-US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36F6D-7B69-43E1-BCD2-F998EF80B0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37843214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Relationship Id="rId22" Type="http://schemas.openxmlformats.org/officeDocument/2006/relationships/image" Target="../media/image10.jpeg"/><Relationship Id="rId27" Type="http://schemas.openxmlformats.org/officeDocument/2006/relationships/image" Target="../media/image1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openxmlformats.org/officeDocument/2006/relationships/image" Target="../media/image20.png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3.png"/><Relationship Id="rId34" Type="http://schemas.openxmlformats.org/officeDocument/2006/relationships/image" Target="../media/image11.pn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10.jpe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6.png"/><Relationship Id="rId32" Type="http://schemas.openxmlformats.org/officeDocument/2006/relationships/image" Target="../media/image9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15.jpeg"/><Relationship Id="rId36" Type="http://schemas.openxmlformats.org/officeDocument/2006/relationships/image" Target="../media/image13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1.png"/><Relationship Id="rId31" Type="http://schemas.openxmlformats.org/officeDocument/2006/relationships/image" Target="../media/image8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Relationship Id="rId22" Type="http://schemas.openxmlformats.org/officeDocument/2006/relationships/image" Target="../media/image24.png"/><Relationship Id="rId27" Type="http://schemas.openxmlformats.org/officeDocument/2006/relationships/image" Target="../media/image6.jpeg"/><Relationship Id="rId30" Type="http://schemas.openxmlformats.org/officeDocument/2006/relationships/image" Target="../media/image7.png"/><Relationship Id="rId35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18" Type="http://schemas.openxmlformats.org/officeDocument/2006/relationships/image" Target="../media/image20.png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23.png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Relationship Id="rId22" Type="http://schemas.openxmlformats.org/officeDocument/2006/relationships/image" Target="../media/image24.png"/><Relationship Id="rId27" Type="http://schemas.openxmlformats.org/officeDocument/2006/relationships/image" Target="../media/image8.png"/><Relationship Id="rId30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4764" y="-19050"/>
            <a:ext cx="12249475" cy="7042150"/>
            <a:chOff x="-4763" y="-19050"/>
            <a:chExt cx="9185276" cy="6877050"/>
          </a:xfrm>
        </p:grpSpPr>
        <p:sp>
          <p:nvSpPr>
            <p:cNvPr id="7" name="矩形 6"/>
            <p:cNvSpPr>
              <a:spLocks noChangeArrowheads="1"/>
            </p:cNvSpPr>
            <p:nvPr userDrawn="1"/>
          </p:nvSpPr>
          <p:spPr bwMode="auto">
            <a:xfrm>
              <a:off x="-4763" y="-19050"/>
              <a:ext cx="9144001" cy="6877050"/>
            </a:xfrm>
            <a:prstGeom prst="rect">
              <a:avLst/>
            </a:prstGeom>
            <a:solidFill>
              <a:srgbClr val="F2F2F2">
                <a:alpha val="8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8" name="矩形 7"/>
            <p:cNvSpPr>
              <a:spLocks noChangeArrowheads="1"/>
            </p:cNvSpPr>
            <p:nvPr userDrawn="1"/>
          </p:nvSpPr>
          <p:spPr bwMode="auto">
            <a:xfrm>
              <a:off x="0" y="620713"/>
              <a:ext cx="9180513" cy="5040312"/>
            </a:xfrm>
            <a:prstGeom prst="rect">
              <a:avLst/>
            </a:prstGeom>
            <a:solidFill>
              <a:srgbClr val="D8D8D8">
                <a:alpha val="14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矩形 3"/>
            <p:cNvSpPr>
              <a:spLocks noChangeArrowheads="1"/>
            </p:cNvSpPr>
            <p:nvPr userDrawn="1"/>
          </p:nvSpPr>
          <p:spPr bwMode="auto">
            <a:xfrm>
              <a:off x="0" y="6167438"/>
              <a:ext cx="2327275" cy="179387"/>
            </a:xfrm>
            <a:prstGeom prst="rect">
              <a:avLst/>
            </a:prstGeom>
            <a:solidFill>
              <a:srgbClr val="F79646">
                <a:alpha val="95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0" name="矩形 8"/>
            <p:cNvSpPr>
              <a:spLocks noChangeArrowheads="1"/>
            </p:cNvSpPr>
            <p:nvPr userDrawn="1"/>
          </p:nvSpPr>
          <p:spPr bwMode="auto">
            <a:xfrm>
              <a:off x="2327275" y="6167438"/>
              <a:ext cx="2260600" cy="179387"/>
            </a:xfrm>
            <a:prstGeom prst="rect">
              <a:avLst/>
            </a:prstGeom>
            <a:solidFill>
              <a:srgbClr val="4BACC6">
                <a:alpha val="8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1" name="矩形 9"/>
            <p:cNvSpPr>
              <a:spLocks noChangeArrowheads="1"/>
            </p:cNvSpPr>
            <p:nvPr userDrawn="1"/>
          </p:nvSpPr>
          <p:spPr bwMode="auto">
            <a:xfrm>
              <a:off x="4587875" y="6167438"/>
              <a:ext cx="2260600" cy="179387"/>
            </a:xfrm>
            <a:prstGeom prst="rect">
              <a:avLst/>
            </a:prstGeom>
            <a:solidFill>
              <a:srgbClr val="C0504D">
                <a:alpha val="93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2" name="矩形 10"/>
            <p:cNvSpPr>
              <a:spLocks noChangeArrowheads="1"/>
            </p:cNvSpPr>
            <p:nvPr userDrawn="1"/>
          </p:nvSpPr>
          <p:spPr bwMode="auto">
            <a:xfrm>
              <a:off x="6848475" y="6167438"/>
              <a:ext cx="2295525" cy="179387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3" name="矩形 6"/>
            <p:cNvSpPr>
              <a:spLocks noChangeArrowheads="1"/>
            </p:cNvSpPr>
            <p:nvPr userDrawn="1"/>
          </p:nvSpPr>
          <p:spPr bwMode="auto">
            <a:xfrm>
              <a:off x="0" y="247650"/>
              <a:ext cx="2260600" cy="71438"/>
            </a:xfrm>
            <a:prstGeom prst="rect">
              <a:avLst/>
            </a:prstGeom>
            <a:solidFill>
              <a:srgbClr val="F79646">
                <a:alpha val="95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4" name="矩形 7"/>
            <p:cNvSpPr>
              <a:spLocks noChangeArrowheads="1"/>
            </p:cNvSpPr>
            <p:nvPr userDrawn="1"/>
          </p:nvSpPr>
          <p:spPr bwMode="auto">
            <a:xfrm>
              <a:off x="2260600" y="247650"/>
              <a:ext cx="2260600" cy="71438"/>
            </a:xfrm>
            <a:prstGeom prst="rect">
              <a:avLst/>
            </a:prstGeom>
            <a:solidFill>
              <a:srgbClr val="4BACC6">
                <a:alpha val="8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5" name="矩形 12"/>
            <p:cNvSpPr>
              <a:spLocks noChangeArrowheads="1"/>
            </p:cNvSpPr>
            <p:nvPr userDrawn="1"/>
          </p:nvSpPr>
          <p:spPr bwMode="auto">
            <a:xfrm>
              <a:off x="4521200" y="247650"/>
              <a:ext cx="2260600" cy="71438"/>
            </a:xfrm>
            <a:prstGeom prst="rect">
              <a:avLst/>
            </a:prstGeom>
            <a:solidFill>
              <a:srgbClr val="C0504D">
                <a:alpha val="93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  <p:sp>
          <p:nvSpPr>
            <p:cNvPr id="16" name="矩形 13"/>
            <p:cNvSpPr>
              <a:spLocks noChangeArrowheads="1"/>
            </p:cNvSpPr>
            <p:nvPr userDrawn="1"/>
          </p:nvSpPr>
          <p:spPr bwMode="auto">
            <a:xfrm>
              <a:off x="6781800" y="247650"/>
              <a:ext cx="2362200" cy="71438"/>
            </a:xfrm>
            <a:prstGeom prst="rect">
              <a:avLst/>
            </a:prstGeom>
            <a:solidFill>
              <a:srgbClr val="000000">
                <a:alpha val="34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smtClean="0">
                <a:solidFill>
                  <a:srgbClr val="FFFFFF"/>
                </a:solidFill>
                <a:latin typeface="宋体" panose="02010600030101010101" pitchFamily="2" charset="-122"/>
                <a:ea typeface="幼圆" panose="02010509060101010101" pitchFamily="49" charset="-122"/>
                <a:sym typeface="宋体" panose="02010600030101010101" pitchFamily="2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12889" y="-29028"/>
            <a:ext cx="12501640" cy="6964589"/>
            <a:chOff x="-232232" y="-159654"/>
            <a:chExt cx="9376230" cy="696458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-232232" y="-159654"/>
              <a:ext cx="9376229" cy="696458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74951" y="-116113"/>
              <a:ext cx="4569047" cy="50763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-138008" y="16916"/>
              <a:ext cx="415238" cy="1586639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239065" y="1876372"/>
            <a:ext cx="730747" cy="609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16" cstate="print"/>
          <a:srcRect t="12482"/>
          <a:stretch/>
        </p:blipFill>
        <p:spPr>
          <a:xfrm>
            <a:off x="7561923" y="4037186"/>
            <a:ext cx="1325995" cy="7947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6" cstate="print"/>
          <a:srcRect t="12482"/>
          <a:stretch/>
        </p:blipFill>
        <p:spPr>
          <a:xfrm>
            <a:off x="7652903" y="4037185"/>
            <a:ext cx="1325995" cy="794797"/>
          </a:xfrm>
          <a:prstGeom prst="ellipse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7575355" y="3966231"/>
            <a:ext cx="1282700" cy="790575"/>
          </a:xfrm>
          <a:prstGeom prst="ellipse">
            <a:avLst/>
          </a:prstGeom>
        </p:spPr>
      </p:pic>
      <p:pic>
        <p:nvPicPr>
          <p:cNvPr id="14" name="图片 1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32140">
            <a:off x="2856267" y="3957571"/>
            <a:ext cx="5245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画儿"/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15" t="6876" r="6429" b="5901"/>
          <a:stretch>
            <a:fillRect/>
          </a:stretch>
        </p:blipFill>
        <p:spPr bwMode="auto">
          <a:xfrm rot="4001914">
            <a:off x="3831862" y="2027239"/>
            <a:ext cx="498475" cy="9742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4"/>
          <p:cNvPicPr>
            <a:picLocks noChangeAspect="1"/>
          </p:cNvPicPr>
          <p:nvPr userDrawn="1"/>
        </p:nvPicPr>
        <p:blipFill>
          <a:blip r:embed="rId19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2425" y="3750667"/>
            <a:ext cx="103081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5"/>
          <p:cNvPicPr>
            <a:picLocks noChangeAspect="1"/>
          </p:cNvPicPr>
          <p:nvPr userDrawn="1"/>
        </p:nvPicPr>
        <p:blipFill>
          <a:blip r:embed="rId20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4444" y="2140951"/>
            <a:ext cx="1005573" cy="115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8377" y="2485972"/>
            <a:ext cx="1841500" cy="262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书"/>
          <p:cNvPicPr>
            <a:picLocks noChangeAspect="1" noChangeArrowheads="1"/>
          </p:cNvPicPr>
          <p:nvPr userDrawn="1"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60000">
            <a:off x="9293606" y="3550978"/>
            <a:ext cx="620113" cy="46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1"/>
          <p:cNvPicPr>
            <a:picLocks noChangeAspect="1"/>
          </p:cNvPicPr>
          <p:nvPr userDrawn="1"/>
        </p:nvPicPr>
        <p:blipFill>
          <a:blip r:embed="rId23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3766">
            <a:off x="8647035" y="4307536"/>
            <a:ext cx="24892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4"/>
          <p:cNvPicPr>
            <a:picLocks noChangeAspect="1"/>
          </p:cNvPicPr>
          <p:nvPr userDrawn="1"/>
        </p:nvPicPr>
        <p:blipFill>
          <a:blip r:embed="rId24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7425" y="1876373"/>
            <a:ext cx="1689100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5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19" y="1622280"/>
            <a:ext cx="2567835" cy="242316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16" cstate="print"/>
          <a:srcRect t="-5524"/>
          <a:stretch/>
        </p:blipFill>
        <p:spPr>
          <a:xfrm>
            <a:off x="2820169" y="3016464"/>
            <a:ext cx="1416801" cy="86810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4044550" y="3061700"/>
            <a:ext cx="1361980" cy="83943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5300345" y="3503489"/>
            <a:ext cx="1253332" cy="83018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6442618" y="3919875"/>
            <a:ext cx="1337943" cy="895759"/>
          </a:xfrm>
          <a:prstGeom prst="rect">
            <a:avLst/>
          </a:prstGeom>
        </p:spPr>
      </p:pic>
      <p:pic>
        <p:nvPicPr>
          <p:cNvPr id="27" name="图片 1"/>
          <p:cNvPicPr>
            <a:picLocks noChangeAspect="1" noChangeArrowheads="1"/>
          </p:cNvPicPr>
          <p:nvPr userDrawn="1"/>
        </p:nvPicPr>
        <p:blipFill>
          <a:blip r:embed="rId26" cstate="print">
            <a:clrChange>
              <a:clrFrom>
                <a:srgbClr val="FFF9F2"/>
              </a:clrFrom>
              <a:clrTo>
                <a:srgbClr val="FFF9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03" t="8031" r="7834" b="28464"/>
          <a:stretch>
            <a:fillRect/>
          </a:stretch>
        </p:blipFill>
        <p:spPr bwMode="auto">
          <a:xfrm>
            <a:off x="6534732" y="4602265"/>
            <a:ext cx="796501" cy="57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纸箱子"/>
          <p:cNvPicPr>
            <a:picLocks noChangeAspect="1" noChangeArrowheads="1"/>
          </p:cNvPicPr>
          <p:nvPr userDrawn="1"/>
        </p:nvPicPr>
        <p:blipFill>
          <a:blip r:embed="rId27" cstate="print">
            <a:clrChange>
              <a:clrFrom>
                <a:srgbClr val="FFFDFA"/>
              </a:clrFrom>
              <a:clrTo>
                <a:srgbClr val="FFFD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061" t="3459" r="1027" b="68901"/>
          <a:stretch>
            <a:fillRect/>
          </a:stretch>
        </p:blipFill>
        <p:spPr bwMode="auto">
          <a:xfrm>
            <a:off x="7123822" y="3708705"/>
            <a:ext cx="2537844" cy="130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28" cstate="print"/>
          <a:stretch>
            <a:fillRect/>
          </a:stretch>
        </p:blipFill>
        <p:spPr>
          <a:xfrm>
            <a:off x="9860006" y="3152239"/>
            <a:ext cx="459401" cy="590550"/>
          </a:xfrm>
          <a:prstGeom prst="rect">
            <a:avLst/>
          </a:prstGeom>
        </p:spPr>
      </p:pic>
      <p:sp>
        <p:nvSpPr>
          <p:cNvPr id="30" name="梯形 29"/>
          <p:cNvSpPr/>
          <p:nvPr userDrawn="1"/>
        </p:nvSpPr>
        <p:spPr>
          <a:xfrm rot="12584178">
            <a:off x="2150199" y="2767809"/>
            <a:ext cx="851235" cy="145113"/>
          </a:xfrm>
          <a:prstGeom prst="trapezoid">
            <a:avLst>
              <a:gd name="adj" fmla="val 64630"/>
            </a:avLst>
          </a:prstGeom>
          <a:solidFill>
            <a:srgbClr val="38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909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17448 0.22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 userDrawn="1"/>
        </p:nvGrpSpPr>
        <p:grpSpPr>
          <a:xfrm rot="9684734">
            <a:off x="33892" y="-1398753"/>
            <a:ext cx="11933665" cy="9376229"/>
            <a:chOff x="710400" y="-2376019"/>
            <a:chExt cx="8950249" cy="9376229"/>
          </a:xfrm>
        </p:grpSpPr>
        <p:grpSp>
          <p:nvGrpSpPr>
            <p:cNvPr id="54" name="组合 53"/>
            <p:cNvGrpSpPr/>
            <p:nvPr userDrawn="1"/>
          </p:nvGrpSpPr>
          <p:grpSpPr>
            <a:xfrm rot="19463416">
              <a:off x="1726934" y="-2376019"/>
              <a:ext cx="7933715" cy="9376229"/>
              <a:chOff x="82930" y="-1121773"/>
              <a:chExt cx="7933715" cy="9376229"/>
            </a:xfrm>
          </p:grpSpPr>
          <p:grpSp>
            <p:nvGrpSpPr>
              <p:cNvPr id="52" name="组合 51"/>
              <p:cNvGrpSpPr/>
              <p:nvPr userDrawn="1"/>
            </p:nvGrpSpPr>
            <p:grpSpPr>
              <a:xfrm rot="21120333">
                <a:off x="82930" y="-1121773"/>
                <a:ext cx="7933715" cy="9376229"/>
                <a:chOff x="92167" y="-1149482"/>
                <a:chExt cx="7933715" cy="9376229"/>
              </a:xfrm>
            </p:grpSpPr>
            <p:grpSp>
              <p:nvGrpSpPr>
                <p:cNvPr id="44" name="组合 43"/>
                <p:cNvGrpSpPr/>
                <p:nvPr userDrawn="1"/>
              </p:nvGrpSpPr>
              <p:grpSpPr>
                <a:xfrm rot="18282251">
                  <a:off x="-629090" y="-428225"/>
                  <a:ext cx="9376229" cy="7933715"/>
                  <a:chOff x="-629090" y="-428225"/>
                  <a:chExt cx="9376229" cy="7933715"/>
                </a:xfrm>
              </p:grpSpPr>
              <p:grpSp>
                <p:nvGrpSpPr>
                  <p:cNvPr id="42" name="组合 41"/>
                  <p:cNvGrpSpPr/>
                  <p:nvPr userDrawn="1"/>
                </p:nvGrpSpPr>
                <p:grpSpPr>
                  <a:xfrm rot="1051382">
                    <a:off x="-629090" y="-428225"/>
                    <a:ext cx="9376229" cy="7933715"/>
                    <a:chOff x="-629090" y="-428225"/>
                    <a:chExt cx="9376229" cy="7933715"/>
                  </a:xfrm>
                </p:grpSpPr>
                <p:grpSp>
                  <p:nvGrpSpPr>
                    <p:cNvPr id="40" name="组合 39"/>
                    <p:cNvGrpSpPr/>
                    <p:nvPr userDrawn="1"/>
                  </p:nvGrpSpPr>
                  <p:grpSpPr>
                    <a:xfrm rot="601921">
                      <a:off x="-629090" y="-428225"/>
                      <a:ext cx="9376229" cy="7933715"/>
                      <a:chOff x="-675270" y="-397912"/>
                      <a:chExt cx="9376229" cy="7933715"/>
                    </a:xfrm>
                  </p:grpSpPr>
                  <p:grpSp>
                    <p:nvGrpSpPr>
                      <p:cNvPr id="38" name="组合 37"/>
                      <p:cNvGrpSpPr/>
                      <p:nvPr userDrawn="1"/>
                    </p:nvGrpSpPr>
                    <p:grpSpPr>
                      <a:xfrm rot="16200000">
                        <a:off x="45987" y="-1119169"/>
                        <a:ext cx="7933715" cy="9376229"/>
                        <a:chOff x="36751" y="-1116788"/>
                        <a:chExt cx="7933715" cy="9376229"/>
                      </a:xfrm>
                    </p:grpSpPr>
                    <p:grpSp>
                      <p:nvGrpSpPr>
                        <p:cNvPr id="32" name="组合 31"/>
                        <p:cNvGrpSpPr/>
                        <p:nvPr userDrawn="1"/>
                      </p:nvGrpSpPr>
                      <p:grpSpPr>
                        <a:xfrm rot="3973089">
                          <a:off x="-199943" y="89032"/>
                          <a:ext cx="9376229" cy="6964589"/>
                          <a:chOff x="-1018649" y="-29029"/>
                          <a:chExt cx="9376229" cy="6964589"/>
                        </a:xfrm>
                      </p:grpSpPr>
                      <p:grpSp>
                        <p:nvGrpSpPr>
                          <p:cNvPr id="3" name="组合 2"/>
                          <p:cNvGrpSpPr/>
                          <p:nvPr userDrawn="1"/>
                        </p:nvGrpSpPr>
                        <p:grpSpPr>
                          <a:xfrm rot="13845033">
                            <a:off x="187171" y="-1234849"/>
                            <a:ext cx="6964589" cy="9376229"/>
                            <a:chOff x="187173" y="-1234849"/>
                            <a:chExt cx="6964589" cy="9376229"/>
                          </a:xfrm>
                        </p:grpSpPr>
                        <p:grpSp>
                          <p:nvGrpSpPr>
                            <p:cNvPr id="7" name="组合 6"/>
                            <p:cNvGrpSpPr/>
                            <p:nvPr userDrawn="1"/>
                          </p:nvGrpSpPr>
                          <p:grpSpPr>
                            <a:xfrm rot="3780253">
                              <a:off x="-1018647" y="-29029"/>
                              <a:ext cx="9376229" cy="6964589"/>
                              <a:chOff x="-232231" y="-159654"/>
                              <a:chExt cx="9376229" cy="6964589"/>
                            </a:xfrm>
                          </p:grpSpPr>
                          <p:pic>
                            <p:nvPicPr>
                              <p:cNvPr id="8" name="图片 7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3" cstate="print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-232231" y="-159654"/>
                                <a:ext cx="9376229" cy="696458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9" name="图片 8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4574951" y="-116113"/>
                                <a:ext cx="4569047" cy="507633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10" name="图片 9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-138008" y="16916"/>
                                <a:ext cx="415238" cy="158663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  <p:pic>
                          <p:nvPicPr>
                            <p:cNvPr id="2" name="图片 1"/>
                            <p:cNvPicPr>
                              <a:picLocks noChangeAspect="1"/>
                            </p:cNvPicPr>
                            <p:nvPr userDrawn="1"/>
                          </p:nvPicPr>
                          <p:blipFill>
                            <a:blip r:embed="rId15" cstate="print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885771" y="1247054"/>
                              <a:ext cx="257175" cy="4017674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pic>
                        <p:nvPicPr>
                          <p:cNvPr id="4" name="图片 3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6" cstate="print"/>
                          <a:stretch>
                            <a:fillRect/>
                          </a:stretch>
                        </p:blipFill>
                        <p:spPr>
                          <a:xfrm>
                            <a:off x="4921275" y="1802062"/>
                            <a:ext cx="333375" cy="1514475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31" name="图片 30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7" cstate="print"/>
                          <a:stretch>
                            <a:fillRect/>
                          </a:stretch>
                        </p:blipFill>
                        <p:spPr>
                          <a:xfrm>
                            <a:off x="4506914" y="2559300"/>
                            <a:ext cx="1061190" cy="1685925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pic>
                      <p:nvPicPr>
                        <p:cNvPr id="37" name="图片 36"/>
                        <p:cNvPicPr>
                          <a:picLocks noChangeAspect="1"/>
                        </p:cNvPicPr>
                        <p:nvPr userDrawn="1"/>
                      </p:nvPicPr>
                      <p:blipFill>
                        <a:blip r:embed="rId18" cstate="print"/>
                        <a:stretch>
                          <a:fillRect/>
                        </a:stretch>
                      </p:blipFill>
                      <p:spPr>
                        <a:xfrm rot="1627250">
                          <a:off x="36751" y="2322588"/>
                          <a:ext cx="1609725" cy="152400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39" name="图片 38"/>
                      <p:cNvPicPr>
                        <a:picLocks noChangeAspect="1"/>
                      </p:cNvPicPr>
                      <p:nvPr userDrawn="1"/>
                    </p:nvPicPr>
                    <p:blipFill>
                      <a:blip r:embed="rId19" cstate="print"/>
                      <a:stretch>
                        <a:fillRect/>
                      </a:stretch>
                    </p:blipFill>
                    <p:spPr>
                      <a:xfrm>
                        <a:off x="2555731" y="5616468"/>
                        <a:ext cx="1000270" cy="381000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1" name="图片 40"/>
                    <p:cNvPicPr>
                      <a:picLocks noChangeAspect="1"/>
                    </p:cNvPicPr>
                    <p:nvPr userDrawn="1"/>
                  </p:nvPicPr>
                  <p:blipFill>
                    <a:blip r:embed="rId20" cstate="print"/>
                    <a:stretch>
                      <a:fillRect/>
                    </a:stretch>
                  </p:blipFill>
                  <p:spPr>
                    <a:xfrm rot="1072378" flipH="1">
                      <a:off x="2945750" y="5276159"/>
                      <a:ext cx="352336" cy="224677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3" name="图片 42"/>
                  <p:cNvPicPr>
                    <a:picLocks noChangeAspect="1"/>
                  </p:cNvPicPr>
                  <p:nvPr userDrawn="1"/>
                </p:nvPicPr>
                <p:blipFill>
                  <a:blip r:embed="rId21" cstate="print"/>
                  <a:stretch>
                    <a:fillRect/>
                  </a:stretch>
                </p:blipFill>
                <p:spPr>
                  <a:xfrm rot="21302292">
                    <a:off x="2759164" y="4828529"/>
                    <a:ext cx="285750" cy="33225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5" name="图片 44"/>
                <p:cNvPicPr>
                  <a:picLocks noChangeAspect="1"/>
                </p:cNvPicPr>
                <p:nvPr userDrawn="1"/>
              </p:nvPicPr>
              <p:blipFill>
                <a:blip r:embed="rId22" cstate="print"/>
                <a:stretch>
                  <a:fillRect/>
                </a:stretch>
              </p:blipFill>
              <p:spPr>
                <a:xfrm>
                  <a:off x="3303098" y="473793"/>
                  <a:ext cx="209550" cy="942975"/>
                </a:xfrm>
                <a:prstGeom prst="rect">
                  <a:avLst/>
                </a:prstGeom>
              </p:spPr>
            </p:pic>
            <p:pic>
              <p:nvPicPr>
                <p:cNvPr id="50" name="图片 49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tretch>
                  <a:fillRect/>
                </a:stretch>
              </p:blipFill>
              <p:spPr>
                <a:xfrm rot="21407908">
                  <a:off x="3070145" y="637317"/>
                  <a:ext cx="227667" cy="122926"/>
                </a:xfrm>
                <a:prstGeom prst="rect">
                  <a:avLst/>
                </a:prstGeom>
              </p:spPr>
            </p:pic>
            <p:pic>
              <p:nvPicPr>
                <p:cNvPr id="51" name="图片 50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tretch>
                  <a:fillRect/>
                </a:stretch>
              </p:blipFill>
              <p:spPr>
                <a:xfrm rot="13322952" flipV="1">
                  <a:off x="3070405" y="710668"/>
                  <a:ext cx="312621" cy="118251"/>
                </a:xfrm>
                <a:prstGeom prst="trapezoid">
                  <a:avLst>
                    <a:gd name="adj" fmla="val 76515"/>
                  </a:avLst>
                </a:prstGeom>
              </p:spPr>
            </p:pic>
          </p:grpSp>
          <p:pic>
            <p:nvPicPr>
              <p:cNvPr id="53" name="图片 52"/>
              <p:cNvPicPr>
                <a:picLocks noChangeAspect="1"/>
              </p:cNvPicPr>
              <p:nvPr userDrawn="1"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2344123" y="657147"/>
                <a:ext cx="320561" cy="272488"/>
              </a:xfrm>
              <a:prstGeom prst="rect">
                <a:avLst/>
              </a:prstGeom>
            </p:spPr>
          </p:pic>
        </p:grpSp>
        <p:pic>
          <p:nvPicPr>
            <p:cNvPr id="55" name="图片 54"/>
            <p:cNvPicPr>
              <a:picLocks noChangeAspect="1"/>
            </p:cNvPicPr>
            <p:nvPr userDrawn="1"/>
          </p:nvPicPr>
          <p:blipFill>
            <a:blip r:embed="rId25" cstate="print"/>
            <a:stretch>
              <a:fillRect/>
            </a:stretch>
          </p:blipFill>
          <p:spPr>
            <a:xfrm rot="21094279">
              <a:off x="710400" y="1070305"/>
              <a:ext cx="1938935" cy="132200"/>
            </a:xfrm>
            <a:prstGeom prst="trapezoid">
              <a:avLst/>
            </a:prstGeom>
          </p:spPr>
        </p:pic>
      </p:grpSp>
      <p:pic>
        <p:nvPicPr>
          <p:cNvPr id="57" name="图片 56"/>
          <p:cNvPicPr>
            <a:picLocks noChangeAspect="1" noChangeArrowheads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32140">
            <a:off x="2828226" y="3936356"/>
            <a:ext cx="5245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58" name="Picture 4" descr="画儿"/>
          <p:cNvPicPr>
            <a:picLocks noChangeAspect="1" noChangeArrowheads="1"/>
          </p:cNvPicPr>
          <p:nvPr userDrawn="1"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15" t="6876" r="6429" b="5901"/>
          <a:stretch>
            <a:fillRect/>
          </a:stretch>
        </p:blipFill>
        <p:spPr bwMode="auto">
          <a:xfrm rot="4001915">
            <a:off x="3853221" y="2092211"/>
            <a:ext cx="498475" cy="97366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59" name="Picture 8" descr="纸箱子"/>
          <p:cNvPicPr>
            <a:picLocks noChangeAspect="1" noChangeArrowheads="1"/>
          </p:cNvPicPr>
          <p:nvPr userDrawn="1"/>
        </p:nvPicPr>
        <p:blipFill>
          <a:blip r:embed="rId28" cstate="print">
            <a:clrChange>
              <a:clrFrom>
                <a:srgbClr val="FFFDFA"/>
              </a:clrFrom>
              <a:clrTo>
                <a:srgbClr val="FFFD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061" t="3458" r="1027" b="68900"/>
          <a:stretch>
            <a:fillRect/>
          </a:stretch>
        </p:blipFill>
        <p:spPr bwMode="auto">
          <a:xfrm>
            <a:off x="6492176" y="5180957"/>
            <a:ext cx="2537883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0" name="图片 59"/>
          <p:cNvPicPr>
            <a:picLocks noChangeAspect="1" noChangeArrowheads="1"/>
          </p:cNvPicPr>
          <p:nvPr userDrawn="1"/>
        </p:nvPicPr>
        <p:blipFill>
          <a:blip r:embed="rId29" cstate="print">
            <a:clrChange>
              <a:clrFrom>
                <a:srgbClr val="FFF9F2"/>
              </a:clrFrom>
              <a:clrTo>
                <a:srgbClr val="FFF9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02" t="8031" r="7834" b="28464"/>
          <a:stretch>
            <a:fillRect/>
          </a:stretch>
        </p:blipFill>
        <p:spPr bwMode="auto">
          <a:xfrm>
            <a:off x="6492176" y="4747570"/>
            <a:ext cx="795867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1" name="图片 60"/>
          <p:cNvPicPr>
            <a:picLocks noChangeAspect="1" noChangeArrowheads="1"/>
          </p:cNvPicPr>
          <p:nvPr userDrawn="1"/>
        </p:nvPicPr>
        <p:blipFill>
          <a:blip r:embed="rId30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3026" y="3817295"/>
            <a:ext cx="103293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2" name="图片 61"/>
          <p:cNvPicPr>
            <a:picLocks noChangeAspect="1" noChangeArrowheads="1"/>
          </p:cNvPicPr>
          <p:nvPr userDrawn="1"/>
        </p:nvPicPr>
        <p:blipFill>
          <a:blip r:embed="rId31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760" y="2207570"/>
            <a:ext cx="100541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3" name="图片 62"/>
          <p:cNvPicPr>
            <a:picLocks noChangeAspect="1" noChangeArrowheads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40793" y="2326632"/>
            <a:ext cx="18415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4" name="Picture 5" descr="书"/>
          <p:cNvPicPr>
            <a:picLocks noChangeAspect="1" noChangeArrowheads="1"/>
          </p:cNvPicPr>
          <p:nvPr userDrawn="1"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60000">
            <a:off x="8562277" y="3247381"/>
            <a:ext cx="62018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5" name="图片 64"/>
          <p:cNvPicPr>
            <a:picLocks noChangeAspect="1" noChangeArrowheads="1"/>
          </p:cNvPicPr>
          <p:nvPr userDrawn="1"/>
        </p:nvPicPr>
        <p:blipFill>
          <a:blip r:embed="rId34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3766">
            <a:off x="8759125" y="4361806"/>
            <a:ext cx="24892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6" name="图片 65"/>
          <p:cNvPicPr>
            <a:picLocks noChangeAspect="1" noChangeArrowheads="1"/>
          </p:cNvPicPr>
          <p:nvPr userDrawn="1"/>
        </p:nvPicPr>
        <p:blipFill>
          <a:blip r:embed="rId35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2459" y="1936106"/>
            <a:ext cx="16891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7" name="图片 66"/>
          <p:cNvPicPr>
            <a:picLocks noChangeAspect="1" noChangeArrowheads="1"/>
          </p:cNvPicPr>
          <p:nvPr userDrawn="1"/>
        </p:nvPicPr>
        <p:blipFill>
          <a:blip r:embed="rId36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792" y="1786882"/>
            <a:ext cx="2474384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5011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 userDrawn="1"/>
        </p:nvGrpSpPr>
        <p:grpSpPr>
          <a:xfrm rot="9684734">
            <a:off x="33892" y="-1398753"/>
            <a:ext cx="11933665" cy="9376229"/>
            <a:chOff x="710400" y="-2376019"/>
            <a:chExt cx="8950249" cy="9376229"/>
          </a:xfrm>
        </p:grpSpPr>
        <p:grpSp>
          <p:nvGrpSpPr>
            <p:cNvPr id="54" name="组合 53"/>
            <p:cNvGrpSpPr/>
            <p:nvPr userDrawn="1"/>
          </p:nvGrpSpPr>
          <p:grpSpPr>
            <a:xfrm rot="19463416">
              <a:off x="1726934" y="-2376019"/>
              <a:ext cx="7933715" cy="9376229"/>
              <a:chOff x="82930" y="-1121773"/>
              <a:chExt cx="7933715" cy="9376229"/>
            </a:xfrm>
          </p:grpSpPr>
          <p:grpSp>
            <p:nvGrpSpPr>
              <p:cNvPr id="52" name="组合 51"/>
              <p:cNvGrpSpPr/>
              <p:nvPr userDrawn="1"/>
            </p:nvGrpSpPr>
            <p:grpSpPr>
              <a:xfrm rot="21120333">
                <a:off x="82930" y="-1121773"/>
                <a:ext cx="7933715" cy="9376229"/>
                <a:chOff x="92167" y="-1149482"/>
                <a:chExt cx="7933715" cy="9376229"/>
              </a:xfrm>
            </p:grpSpPr>
            <p:grpSp>
              <p:nvGrpSpPr>
                <p:cNvPr id="44" name="组合 43"/>
                <p:cNvGrpSpPr/>
                <p:nvPr userDrawn="1"/>
              </p:nvGrpSpPr>
              <p:grpSpPr>
                <a:xfrm rot="18282251">
                  <a:off x="-629090" y="-428225"/>
                  <a:ext cx="9376229" cy="7933715"/>
                  <a:chOff x="-629090" y="-428225"/>
                  <a:chExt cx="9376229" cy="7933715"/>
                </a:xfrm>
              </p:grpSpPr>
              <p:grpSp>
                <p:nvGrpSpPr>
                  <p:cNvPr id="42" name="组合 41"/>
                  <p:cNvGrpSpPr/>
                  <p:nvPr userDrawn="1"/>
                </p:nvGrpSpPr>
                <p:grpSpPr>
                  <a:xfrm rot="1051382">
                    <a:off x="-629090" y="-428225"/>
                    <a:ext cx="9376229" cy="7933715"/>
                    <a:chOff x="-629090" y="-428225"/>
                    <a:chExt cx="9376229" cy="7933715"/>
                  </a:xfrm>
                </p:grpSpPr>
                <p:grpSp>
                  <p:nvGrpSpPr>
                    <p:cNvPr id="40" name="组合 39"/>
                    <p:cNvGrpSpPr/>
                    <p:nvPr userDrawn="1"/>
                  </p:nvGrpSpPr>
                  <p:grpSpPr>
                    <a:xfrm rot="601921">
                      <a:off x="-629090" y="-428225"/>
                      <a:ext cx="9376229" cy="7933715"/>
                      <a:chOff x="-675270" y="-397912"/>
                      <a:chExt cx="9376229" cy="7933715"/>
                    </a:xfrm>
                  </p:grpSpPr>
                  <p:grpSp>
                    <p:nvGrpSpPr>
                      <p:cNvPr id="38" name="组合 37"/>
                      <p:cNvGrpSpPr/>
                      <p:nvPr userDrawn="1"/>
                    </p:nvGrpSpPr>
                    <p:grpSpPr>
                      <a:xfrm rot="16200000">
                        <a:off x="45987" y="-1119169"/>
                        <a:ext cx="7933715" cy="9376229"/>
                        <a:chOff x="36751" y="-1116788"/>
                        <a:chExt cx="7933715" cy="9376229"/>
                      </a:xfrm>
                    </p:grpSpPr>
                    <p:grpSp>
                      <p:nvGrpSpPr>
                        <p:cNvPr id="32" name="组合 31"/>
                        <p:cNvGrpSpPr/>
                        <p:nvPr userDrawn="1"/>
                      </p:nvGrpSpPr>
                      <p:grpSpPr>
                        <a:xfrm rot="3973089">
                          <a:off x="-199943" y="89032"/>
                          <a:ext cx="9376229" cy="6964589"/>
                          <a:chOff x="-1018649" y="-29029"/>
                          <a:chExt cx="9376229" cy="6964589"/>
                        </a:xfrm>
                      </p:grpSpPr>
                      <p:grpSp>
                        <p:nvGrpSpPr>
                          <p:cNvPr id="3" name="组合 2"/>
                          <p:cNvGrpSpPr/>
                          <p:nvPr userDrawn="1"/>
                        </p:nvGrpSpPr>
                        <p:grpSpPr>
                          <a:xfrm rot="13845033">
                            <a:off x="187171" y="-1234849"/>
                            <a:ext cx="6964589" cy="9376229"/>
                            <a:chOff x="187173" y="-1234849"/>
                            <a:chExt cx="6964589" cy="9376229"/>
                          </a:xfrm>
                        </p:grpSpPr>
                        <p:grpSp>
                          <p:nvGrpSpPr>
                            <p:cNvPr id="7" name="组合 6"/>
                            <p:cNvGrpSpPr/>
                            <p:nvPr userDrawn="1"/>
                          </p:nvGrpSpPr>
                          <p:grpSpPr>
                            <a:xfrm rot="3780253">
                              <a:off x="-1018647" y="-29029"/>
                              <a:ext cx="9376229" cy="6964589"/>
                              <a:chOff x="-232231" y="-159654"/>
                              <a:chExt cx="9376229" cy="6964589"/>
                            </a:xfrm>
                          </p:grpSpPr>
                          <p:pic>
                            <p:nvPicPr>
                              <p:cNvPr id="8" name="图片 7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3" cstate="print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-232231" y="-159654"/>
                                <a:ext cx="9376229" cy="696458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9" name="图片 8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4574951" y="-116113"/>
                                <a:ext cx="4569047" cy="507633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pic>
                            <p:nvPicPr>
                              <p:cNvPr id="10" name="图片 9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14" cstate="print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-138008" y="16916"/>
                                <a:ext cx="415238" cy="158663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  <p:pic>
                          <p:nvPicPr>
                            <p:cNvPr id="2" name="图片 1"/>
                            <p:cNvPicPr>
                              <a:picLocks noChangeAspect="1"/>
                            </p:cNvPicPr>
                            <p:nvPr userDrawn="1"/>
                          </p:nvPicPr>
                          <p:blipFill>
                            <a:blip r:embed="rId15" cstate="print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885771" y="1247054"/>
                              <a:ext cx="257175" cy="4017674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pic>
                        <p:nvPicPr>
                          <p:cNvPr id="4" name="图片 3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6" cstate="print"/>
                          <a:stretch>
                            <a:fillRect/>
                          </a:stretch>
                        </p:blipFill>
                        <p:spPr>
                          <a:xfrm>
                            <a:off x="4921275" y="1802062"/>
                            <a:ext cx="333375" cy="1514475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31" name="图片 30"/>
                          <p:cNvPicPr>
                            <a:picLocks noChangeAspect="1"/>
                          </p:cNvPicPr>
                          <p:nvPr userDrawn="1"/>
                        </p:nvPicPr>
                        <p:blipFill>
                          <a:blip r:embed="rId17" cstate="print"/>
                          <a:stretch>
                            <a:fillRect/>
                          </a:stretch>
                        </p:blipFill>
                        <p:spPr>
                          <a:xfrm>
                            <a:off x="4506914" y="2559300"/>
                            <a:ext cx="1061190" cy="1685925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pic>
                      <p:nvPicPr>
                        <p:cNvPr id="37" name="图片 36"/>
                        <p:cNvPicPr>
                          <a:picLocks noChangeAspect="1"/>
                        </p:cNvPicPr>
                        <p:nvPr userDrawn="1"/>
                      </p:nvPicPr>
                      <p:blipFill>
                        <a:blip r:embed="rId18" cstate="print"/>
                        <a:stretch>
                          <a:fillRect/>
                        </a:stretch>
                      </p:blipFill>
                      <p:spPr>
                        <a:xfrm rot="1627250">
                          <a:off x="36751" y="2322588"/>
                          <a:ext cx="1609725" cy="152400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39" name="图片 38"/>
                      <p:cNvPicPr>
                        <a:picLocks noChangeAspect="1"/>
                      </p:cNvPicPr>
                      <p:nvPr userDrawn="1"/>
                    </p:nvPicPr>
                    <p:blipFill>
                      <a:blip r:embed="rId19" cstate="print"/>
                      <a:stretch>
                        <a:fillRect/>
                      </a:stretch>
                    </p:blipFill>
                    <p:spPr>
                      <a:xfrm>
                        <a:off x="2555731" y="5616468"/>
                        <a:ext cx="1000270" cy="381000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41" name="图片 40"/>
                    <p:cNvPicPr>
                      <a:picLocks noChangeAspect="1"/>
                    </p:cNvPicPr>
                    <p:nvPr userDrawn="1"/>
                  </p:nvPicPr>
                  <p:blipFill>
                    <a:blip r:embed="rId20" cstate="print"/>
                    <a:stretch>
                      <a:fillRect/>
                    </a:stretch>
                  </p:blipFill>
                  <p:spPr>
                    <a:xfrm rot="1072378" flipH="1">
                      <a:off x="2945750" y="5276159"/>
                      <a:ext cx="352336" cy="224677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3" name="图片 42"/>
                  <p:cNvPicPr>
                    <a:picLocks noChangeAspect="1"/>
                  </p:cNvPicPr>
                  <p:nvPr userDrawn="1"/>
                </p:nvPicPr>
                <p:blipFill>
                  <a:blip r:embed="rId21" cstate="print"/>
                  <a:stretch>
                    <a:fillRect/>
                  </a:stretch>
                </p:blipFill>
                <p:spPr>
                  <a:xfrm rot="21302292">
                    <a:off x="2759164" y="4828529"/>
                    <a:ext cx="285750" cy="33225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5" name="图片 44"/>
                <p:cNvPicPr>
                  <a:picLocks noChangeAspect="1"/>
                </p:cNvPicPr>
                <p:nvPr userDrawn="1"/>
              </p:nvPicPr>
              <p:blipFill>
                <a:blip r:embed="rId22" cstate="print"/>
                <a:stretch>
                  <a:fillRect/>
                </a:stretch>
              </p:blipFill>
              <p:spPr>
                <a:xfrm>
                  <a:off x="3303098" y="473793"/>
                  <a:ext cx="209550" cy="942975"/>
                </a:xfrm>
                <a:prstGeom prst="rect">
                  <a:avLst/>
                </a:prstGeom>
              </p:spPr>
            </p:pic>
            <p:pic>
              <p:nvPicPr>
                <p:cNvPr id="50" name="图片 49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tretch>
                  <a:fillRect/>
                </a:stretch>
              </p:blipFill>
              <p:spPr>
                <a:xfrm rot="21407908">
                  <a:off x="3070145" y="637317"/>
                  <a:ext cx="227667" cy="122926"/>
                </a:xfrm>
                <a:prstGeom prst="rect">
                  <a:avLst/>
                </a:prstGeom>
              </p:spPr>
            </p:pic>
            <p:pic>
              <p:nvPicPr>
                <p:cNvPr id="51" name="图片 50"/>
                <p:cNvPicPr>
                  <a:picLocks noChangeAspect="1"/>
                </p:cNvPicPr>
                <p:nvPr userDrawn="1"/>
              </p:nvPicPr>
              <p:blipFill>
                <a:blip r:embed="rId23" cstate="print"/>
                <a:stretch>
                  <a:fillRect/>
                </a:stretch>
              </p:blipFill>
              <p:spPr>
                <a:xfrm rot="13322952" flipV="1">
                  <a:off x="3070405" y="710668"/>
                  <a:ext cx="312621" cy="118251"/>
                </a:xfrm>
                <a:prstGeom prst="trapezoid">
                  <a:avLst>
                    <a:gd name="adj" fmla="val 76515"/>
                  </a:avLst>
                </a:prstGeom>
              </p:spPr>
            </p:pic>
          </p:grpSp>
          <p:pic>
            <p:nvPicPr>
              <p:cNvPr id="53" name="图片 52"/>
              <p:cNvPicPr>
                <a:picLocks noChangeAspect="1"/>
              </p:cNvPicPr>
              <p:nvPr userDrawn="1"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2344123" y="657147"/>
                <a:ext cx="320561" cy="272488"/>
              </a:xfrm>
              <a:prstGeom prst="rect">
                <a:avLst/>
              </a:prstGeom>
            </p:spPr>
          </p:pic>
        </p:grpSp>
        <p:pic>
          <p:nvPicPr>
            <p:cNvPr id="55" name="图片 54"/>
            <p:cNvPicPr>
              <a:picLocks noChangeAspect="1"/>
            </p:cNvPicPr>
            <p:nvPr userDrawn="1"/>
          </p:nvPicPr>
          <p:blipFill>
            <a:blip r:embed="rId25" cstate="print"/>
            <a:stretch>
              <a:fillRect/>
            </a:stretch>
          </p:blipFill>
          <p:spPr>
            <a:xfrm rot="21094279">
              <a:off x="710400" y="1070305"/>
              <a:ext cx="1938935" cy="132200"/>
            </a:xfrm>
            <a:prstGeom prst="trapezoid">
              <a:avLst/>
            </a:prstGeom>
          </p:spPr>
        </p:pic>
      </p:grpSp>
      <p:pic>
        <p:nvPicPr>
          <p:cNvPr id="57" name="图片 56"/>
          <p:cNvPicPr>
            <a:picLocks noChangeAspect="1" noChangeArrowheads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32140">
            <a:off x="2828226" y="3936356"/>
            <a:ext cx="5245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2" name="图片 61"/>
          <p:cNvPicPr>
            <a:picLocks noChangeAspect="1" noChangeArrowheads="1"/>
          </p:cNvPicPr>
          <p:nvPr userDrawn="1"/>
        </p:nvPicPr>
        <p:blipFill>
          <a:blip r:embed="rId27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760" y="2207570"/>
            <a:ext cx="100541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3" name="图片 62"/>
          <p:cNvPicPr>
            <a:picLocks noChangeAspect="1" noChangeArrowheads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40793" y="2326632"/>
            <a:ext cx="18415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5" name="图片 64"/>
          <p:cNvPicPr>
            <a:picLocks noChangeAspect="1" noChangeArrowheads="1"/>
          </p:cNvPicPr>
          <p:nvPr userDrawn="1"/>
        </p:nvPicPr>
        <p:blipFill>
          <a:blip r:embed="rId29" cstate="print">
            <a:clrChange>
              <a:clrFrom>
                <a:srgbClr val="686869"/>
              </a:clrFrom>
              <a:clrTo>
                <a:srgbClr val="68686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3766">
            <a:off x="8759125" y="4361806"/>
            <a:ext cx="24892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7" name="图片 66"/>
          <p:cNvPicPr>
            <a:picLocks noChangeAspect="1" noChangeArrowheads="1"/>
          </p:cNvPicPr>
          <p:nvPr userDrawn="1"/>
        </p:nvPicPr>
        <p:blipFill>
          <a:blip r:embed="rId30" cstate="print">
            <a:clrChange>
              <a:clrFrom>
                <a:srgbClr val="D6D8DA"/>
              </a:clrFrom>
              <a:clrTo>
                <a:srgbClr val="D6D8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792" y="1786882"/>
            <a:ext cx="2474384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223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buFont typeface="Arial" panose="020B0604020202020204" pitchFamily="34" charset="0"/>
              <a:buNone/>
            </a:pPr>
            <a:fld id="{8F7D39E1-9FE5-46CE-B22C-448D41BE7A37}" type="datetime1">
              <a:rPr lang="zh-CN" altLang="en-US" smtClean="0">
                <a:solidFill>
                  <a:srgbClr val="000000"/>
                </a:solidFill>
              </a:rPr>
              <a:pPr>
                <a:buFont typeface="Arial" panose="020B0604020202020204" pitchFamily="34" charset="0"/>
                <a:buNone/>
              </a:pPr>
              <a:t>2016/1/3</a:t>
            </a:fld>
            <a:endParaRPr lang="en-US" altLang="zh-CN" sz="180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buFont typeface="Arial" panose="020B0604020202020204" pitchFamily="34" charset="0"/>
              <a:buNone/>
            </a:pPr>
            <a:endParaRPr lang="zh-CN" altLang="zh-CN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buFont typeface="Arial" panose="020B0604020202020204" pitchFamily="34" charset="0"/>
              <a:buNone/>
            </a:pPr>
            <a:fld id="{457252CE-D233-4B03-9C2A-50FE7E74FFF5}" type="slidenum">
              <a:rPr lang="zh-CN" altLang="en-US" smtClean="0">
                <a:solidFill>
                  <a:srgbClr val="000000"/>
                </a:solidFill>
              </a:rPr>
              <a:pPr>
                <a:buFont typeface="Arial" panose="020B0604020202020204" pitchFamily="34" charset="0"/>
                <a:buNone/>
              </a:pPr>
              <a:t>‹#›</a:t>
            </a:fld>
            <a:endParaRPr lang="en-US" altLang="zh-CN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40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</p:sldLayoutIdLst>
  <p:transition spd="slow"/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26EDF3-37C0-4BBF-91FF-526CB16E0D33}" type="datetime1">
              <a:rPr lang="zh-CN" altLang="en-US" smtClean="0"/>
              <a:pPr>
                <a:defRPr/>
              </a:pPr>
              <a:t>2016/1/3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3B5C9D-7D49-4AD2-80D3-35C2956F659B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86330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55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TtLAirtE4Y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0p2AHD9hmE" TargetMode="External"/><Relationship Id="rId2" Type="http://schemas.openxmlformats.org/officeDocument/2006/relationships/hyperlink" Target="http://edu.chinese.cn/zh-cn/onlinelearning/learningchinese/pinyin_basics/" TargetMode="External"/><Relationship Id="rId1" Type="http://schemas.openxmlformats.org/officeDocument/2006/relationships/slideLayout" Target="../slideLayouts/slideLayout58.xml"/><Relationship Id="rId5" Type="http://schemas.openxmlformats.org/officeDocument/2006/relationships/slide" Target="slide5.xml"/><Relationship Id="rId4" Type="http://schemas.openxmlformats.org/officeDocument/2006/relationships/hyperlink" Target="http://edu.chinese.cn/zh-CN/onlinelearning/learningchinese/happy_chinese/article/2012-03/16/content_268478.htm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hyperlink" Target="http://www.google.com.hk/url?sa=i&amp;rct=j&amp;q=&amp;esrc=s&amp;frm=1&amp;source=images&amp;cd=&amp;cad=rja&amp;uact=8&amp;ved=0CAcQjRw&amp;url=http%3A%2F%2Fcitylife.house.sina.com.cn%2Fdetail.php%3Fgid%3D52314&amp;ei=MFv7VMD7IcGY7gal1IDQCw&amp;psig=AFQjCNEdlhtlIjdWGyZGBPxDLOIBBcY8sQ&amp;ust=142584541408560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hk/url?sa=i&amp;rct=j&amp;q=&amp;esrc=s&amp;frm=1&amp;source=images&amp;cd=&amp;cad=rja&amp;uact=8&amp;ved=0CAcQjRw&amp;url=http%3A%2F%2Fcq.ce.cn%2Fsyc%2Froll%2F201409%2F16%2Ft20140916_1814024.shtml&amp;ei=Ylz7VOD9NeOR7AaCx4FI&amp;psig=AFQjCNEdlhtlIjdWGyZGBPxDLOIBBcY8sQ&amp;ust=1425845414085607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://www.google.com.hk/url?sa=i&amp;rct=j&amp;q=&amp;esrc=s&amp;frm=1&amp;source=images&amp;cd=&amp;cad=rja&amp;uact=8&amp;ved=0CAcQjRw&amp;url=http%3A%2F%2Fmy.icxo.com%2Faction-tag-tagname-%25D6%25D8%25C7%25EC.html&amp;ei=flv7VKy9AsKP7AaSkIHgDA&amp;psig=AFQjCNEdlhtlIjdWGyZGBPxDLOIBBcY8sQ&amp;ust=1425845414085607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3aFNau1lRI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12700" y="2633664"/>
            <a:ext cx="6479117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Font typeface="Wingdings 2" pitchFamily="18" charset="2"/>
              <a:buNone/>
            </a:pPr>
            <a:r>
              <a:rPr lang="en-US" altLang="en-US" sz="2800" b="1">
                <a:latin typeface="楷体" pitchFamily="49" charset="-122"/>
                <a:ea typeface="楷体" pitchFamily="49" charset="-122"/>
              </a:rPr>
              <a:t>Qǐng zuò。</a:t>
            </a:r>
          </a:p>
          <a:p>
            <a:pPr eaLnBrk="1" hangingPunct="1">
              <a:spcBef>
                <a:spcPct val="20000"/>
              </a:spcBef>
              <a:buFont typeface="Wingdings 2" pitchFamily="18" charset="2"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请    坐。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 eaLnBrk="1" hangingPunct="1">
              <a:spcBef>
                <a:spcPct val="20000"/>
              </a:spcBef>
              <a:buFont typeface="Wingdings 2" pitchFamily="18" charset="2"/>
              <a:buNone/>
            </a:pPr>
            <a:r>
              <a:rPr lang="en-US" altLang="en-US" sz="2800" b="1">
                <a:latin typeface="楷体" pitchFamily="49" charset="-122"/>
                <a:ea typeface="楷体" pitchFamily="49" charset="-122"/>
              </a:rPr>
              <a:t>Sit down please.</a:t>
            </a:r>
          </a:p>
          <a:p>
            <a:pPr eaLnBrk="1" hangingPunct="1">
              <a:spcBef>
                <a:spcPct val="20000"/>
              </a:spcBef>
              <a:buFont typeface="Wingdings 2" pitchFamily="18" charset="2"/>
              <a:buNone/>
            </a:pPr>
            <a:endParaRPr lang="en-US" altLang="en-US" sz="2800" b="1">
              <a:latin typeface="楷体" pitchFamily="49" charset="-122"/>
              <a:ea typeface="楷体" pitchFamily="49" charset="-122"/>
            </a:endParaRPr>
          </a:p>
          <a:p>
            <a:pPr eaLnBrk="1" hangingPunct="1">
              <a:spcBef>
                <a:spcPct val="20000"/>
              </a:spcBef>
              <a:buFont typeface="Wingdings 2" pitchFamily="18" charset="2"/>
              <a:buNone/>
            </a:pPr>
            <a:endParaRPr lang="en-US" altLang="en-US" sz="2800" b="1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2351618" y="285750"/>
            <a:ext cx="691303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zh-CN" sz="3600" b="1"/>
              <a:t>Huān yíng</a:t>
            </a:r>
          </a:p>
          <a:p>
            <a:r>
              <a:rPr lang="zh-CN" altLang="en-US" sz="3600" b="1"/>
              <a:t>欢      迎     </a:t>
            </a:r>
            <a:r>
              <a:rPr lang="en-GB" altLang="zh-CN" sz="3600" b="1"/>
              <a:t>Welcome</a:t>
            </a:r>
            <a:endParaRPr lang="en-GB" altLang="en-US" sz="3600" b="1"/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7384" y="1606550"/>
            <a:ext cx="7315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609600" y="277813"/>
            <a:ext cx="10972800" cy="70326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zh-CN" sz="3800" smtClean="0"/>
              <a:t>Profession</a:t>
            </a:r>
            <a:r>
              <a:rPr lang="zh-CN" altLang="en-US" sz="3800" smtClean="0"/>
              <a:t>：</a:t>
            </a:r>
            <a:r>
              <a:rPr lang="en-US" altLang="zh-CN" sz="3800" smtClean="0"/>
              <a:t>An English teacher in Chongqing Normal  University</a:t>
            </a:r>
          </a:p>
        </p:txBody>
      </p:sp>
      <p:pic>
        <p:nvPicPr>
          <p:cNvPr id="9219" name="Picture 10" descr="图书管远眺1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388100" y="1628775"/>
            <a:ext cx="4955117" cy="2254250"/>
          </a:xfrm>
          <a:prstGeom prst="rect">
            <a:avLst/>
          </a:prstGeom>
          <a:noFill/>
        </p:spPr>
      </p:pic>
      <p:pic>
        <p:nvPicPr>
          <p:cNvPr id="9220" name="Picture 11" descr="校园春色1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36601" y="4040188"/>
            <a:ext cx="5162551" cy="2252662"/>
          </a:xfrm>
          <a:prstGeom prst="rect">
            <a:avLst/>
          </a:prstGeom>
          <a:noFill/>
        </p:spPr>
      </p:pic>
      <p:pic>
        <p:nvPicPr>
          <p:cNvPr id="9221" name="Picture 16" descr="弘德楼侧景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85285" y="1628775"/>
            <a:ext cx="5143500" cy="2254250"/>
          </a:xfrm>
          <a:prstGeom prst="rect">
            <a:avLst/>
          </a:prstGeom>
          <a:noFill/>
        </p:spPr>
      </p:pic>
      <p:pic>
        <p:nvPicPr>
          <p:cNvPr id="9222" name="Picture 18" descr="新校区景1ab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6388101" y="3956050"/>
            <a:ext cx="4967817" cy="225425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1024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12192000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08301" y="4619626"/>
            <a:ext cx="8089900" cy="7159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050" dirty="0">
                <a:latin typeface="Arial" panose="020B0604020202020204" pitchFamily="34" charset="0"/>
                <a:ea typeface="宋体" panose="02010600030101010101" pitchFamily="2" charset="-122"/>
              </a:rPr>
              <a:t>HSK Level1 programme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HSK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Chinese Proficiency Test</a:t>
            </a:r>
          </a:p>
          <a:p>
            <a:r>
              <a:rPr lang="en-GB" altLang="en-US" smtClean="0"/>
              <a:t>Level1-6</a:t>
            </a:r>
          </a:p>
          <a:p>
            <a:endParaRPr lang="en-GB" altLang="en-US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07534" y="2852738"/>
          <a:ext cx="5568951" cy="3168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0756"/>
                <a:gridCol w="2408195"/>
              </a:tblGrid>
              <a:tr h="5651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HSK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Vocabulary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091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HSK (Level VI)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Over 5,000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21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HSK (Level V)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2500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46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HSK (Level IV)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1200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091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HSK (Level III)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600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46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HSK (Level II)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300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711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HSK (Level I)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129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0" y="1916114"/>
            <a:ext cx="4648200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080001" y="1724026"/>
            <a:ext cx="5829300" cy="993775"/>
          </a:xfrm>
        </p:spPr>
        <p:txBody>
          <a:bodyPr/>
          <a:lstStyle/>
          <a:p>
            <a:r>
              <a:rPr lang="en-GB" altLang="en-US" smtClean="0"/>
              <a:t>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0" y="2927351"/>
            <a:ext cx="6273800" cy="256222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sz="3000" dirty="0" smtClean="0"/>
              <a:t>Enable you to understand and use very simple Chinese words and phrases, </a:t>
            </a:r>
          </a:p>
          <a:p>
            <a:pPr>
              <a:defRPr/>
            </a:pPr>
            <a:r>
              <a:rPr lang="en-US" sz="3000" dirty="0" smtClean="0"/>
              <a:t>meet basic needs for communication and possess the ability to further  Chinese language study.</a:t>
            </a:r>
          </a:p>
          <a:p>
            <a:pPr>
              <a:defRPr/>
            </a:pPr>
            <a:endParaRPr lang="en-GB" sz="2700" dirty="0"/>
          </a:p>
        </p:txBody>
      </p:sp>
      <p:pic>
        <p:nvPicPr>
          <p:cNvPr id="12292" name="Picture 4" descr="D:\hi res jpegs\DSC_5384.jpg"/>
          <p:cNvPicPr>
            <a:picLocks noChangeAspect="1" noChangeArrowheads="1"/>
          </p:cNvPicPr>
          <p:nvPr/>
        </p:nvPicPr>
        <p:blipFill>
          <a:blip r:embed="rId2"/>
          <a:srcRect l="21117" t="4471" r="50960" b="17830"/>
          <a:stretch>
            <a:fillRect/>
          </a:stretch>
        </p:blipFill>
        <p:spPr bwMode="auto">
          <a:xfrm>
            <a:off x="0" y="-47625"/>
            <a:ext cx="43434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b="1" smtClean="0"/>
              <a:t>The Theme</a:t>
            </a:r>
            <a:r>
              <a:rPr lang="en-GB" altLang="zh-CN" smtClean="0"/>
              <a:t> </a:t>
            </a:r>
            <a:endParaRPr lang="zh-CN" altLang="en-US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12192000" cy="5068888"/>
          </a:xfrm>
        </p:spPr>
        <p:txBody>
          <a:bodyPr/>
          <a:lstStyle/>
          <a:p>
            <a:r>
              <a:rPr lang="en-GB" altLang="zh-CN" smtClean="0"/>
              <a:t>Question1: What’s your role in the classroom?</a:t>
            </a:r>
          </a:p>
          <a:p>
            <a:r>
              <a:rPr lang="en-GB" altLang="zh-CN" smtClean="0"/>
              <a:t>A story: Teaching me?</a:t>
            </a:r>
          </a:p>
          <a:p>
            <a:r>
              <a:rPr lang="en-GB" altLang="zh-CN" smtClean="0"/>
              <a:t>Confucius:</a:t>
            </a:r>
            <a:r>
              <a:rPr lang="zh-CN" altLang="en-US" smtClean="0"/>
              <a:t>三人行必有我师焉。</a:t>
            </a:r>
            <a:endParaRPr lang="en-GB" altLang="zh-CN" smtClean="0"/>
          </a:p>
          <a:p>
            <a:r>
              <a:rPr lang="en-US" altLang="en-US" smtClean="0"/>
              <a:t>Two heads are better than one.</a:t>
            </a:r>
            <a:endParaRPr lang="en-US" altLang="zh-CN" smtClean="0"/>
          </a:p>
          <a:p>
            <a:r>
              <a:rPr lang="en-GB" altLang="zh-CN" smtClean="0"/>
              <a:t>Question2: What’s your  expected attitude about cultural differences? </a:t>
            </a:r>
          </a:p>
          <a:p>
            <a:r>
              <a:rPr lang="en-GB" altLang="zh-CN" smtClean="0"/>
              <a:t>Mark’s words (</a:t>
            </a:r>
            <a:r>
              <a:rPr lang="en-US" altLang="zh-CN" smtClean="0"/>
              <a:t>Professor Mark Schofield</a:t>
            </a:r>
            <a:br>
              <a:rPr lang="en-US" altLang="zh-CN" smtClean="0"/>
            </a:br>
            <a:r>
              <a:rPr lang="en-US" altLang="zh-CN" smtClean="0"/>
              <a:t>Dean of Teaching and Learning </a:t>
            </a:r>
            <a:r>
              <a:rPr lang="en-GB" altLang="zh-CN" smtClean="0"/>
              <a:t>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260350"/>
            <a:ext cx="10972800" cy="1143000"/>
          </a:xfrm>
        </p:spPr>
        <p:txBody>
          <a:bodyPr/>
          <a:lstStyle/>
          <a:p>
            <a:r>
              <a:rPr lang="en-GB" altLang="zh-CN" b="1" smtClean="0"/>
              <a:t>The Theme</a:t>
            </a:r>
            <a:endParaRPr lang="zh-CN" altLang="en-US" b="1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0972800" cy="5068888"/>
          </a:xfrm>
        </p:spPr>
        <p:txBody>
          <a:bodyPr/>
          <a:lstStyle/>
          <a:p>
            <a:r>
              <a:rPr lang="en-GB" altLang="zh-CN" sz="3600" b="1" smtClean="0"/>
              <a:t>Sharing:</a:t>
            </a:r>
          </a:p>
          <a:p>
            <a:r>
              <a:rPr lang="en-GB" altLang="zh-CN" sz="3600" smtClean="0"/>
              <a:t>Knowledge</a:t>
            </a:r>
          </a:p>
          <a:p>
            <a:r>
              <a:rPr lang="en-GB" altLang="zh-CN" sz="3600" smtClean="0"/>
              <a:t>(language/culture)</a:t>
            </a:r>
          </a:p>
          <a:p>
            <a:r>
              <a:rPr lang="en-GB" altLang="zh-CN" sz="3600" smtClean="0"/>
              <a:t>Ideas</a:t>
            </a:r>
          </a:p>
          <a:p>
            <a:r>
              <a:rPr lang="en-GB" altLang="zh-CN" sz="3600" smtClean="0"/>
              <a:t>Advice</a:t>
            </a:r>
          </a:p>
          <a:p>
            <a:r>
              <a:rPr lang="en-GB" altLang="zh-CN" sz="3600" b="1" smtClean="0"/>
              <a:t>Tolerance</a:t>
            </a:r>
            <a:endParaRPr lang="en-US" altLang="zh-CN" sz="3600" b="1" smtClean="0"/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01051" y="1916114"/>
            <a:ext cx="3790949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039785" y="1341438"/>
            <a:ext cx="5829300" cy="993775"/>
          </a:xfrm>
        </p:spPr>
        <p:txBody>
          <a:bodyPr/>
          <a:lstStyle/>
          <a:p>
            <a:r>
              <a:rPr lang="en-GB" altLang="en-US" smtClean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2717801"/>
            <a:ext cx="6553200" cy="27717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/>
              <a:t>Listening (100) +reading(100) </a:t>
            </a:r>
          </a:p>
          <a:p>
            <a:pPr>
              <a:defRPr/>
            </a:pPr>
            <a:r>
              <a:rPr lang="en-US" sz="2400" dirty="0" smtClean="0"/>
              <a:t>You can pass, if you can get 120.</a:t>
            </a:r>
          </a:p>
          <a:p>
            <a:pPr>
              <a:defRPr/>
            </a:pPr>
            <a:r>
              <a:rPr lang="en-US" sz="2400" dirty="0" smtClean="0"/>
              <a:t>Test takers will receive the results for the HSK issued by </a:t>
            </a:r>
            <a:r>
              <a:rPr lang="en-US" sz="2400" dirty="0" err="1" smtClean="0"/>
              <a:t>Hanban</a:t>
            </a:r>
            <a:r>
              <a:rPr lang="en-US" sz="2400" dirty="0" smtClean="0"/>
              <a:t> within one month after the test.</a:t>
            </a:r>
          </a:p>
          <a:p>
            <a:pPr>
              <a:defRPr/>
            </a:pPr>
            <a:endParaRPr lang="en-GB" sz="2400" dirty="0"/>
          </a:p>
        </p:txBody>
      </p:sp>
      <p:pic>
        <p:nvPicPr>
          <p:cNvPr id="1536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456353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60293" y="447929"/>
            <a:ext cx="9144000" cy="23876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CN" alt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</a:t>
            </a:r>
            <a:r>
              <a:rPr lang="en-US" altLang="zh-CN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zh-CN" altLang="en-US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lang="en-US" altLang="zh-CN" sz="4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zh-CN" alt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60293" y="3330576"/>
            <a:ext cx="9144000" cy="1655762"/>
          </a:xfrm>
        </p:spPr>
        <p:txBody>
          <a:bodyPr/>
          <a:lstStyle/>
          <a:p>
            <a:pPr marL="0" indent="0" algn="ctr" eaLnBrk="1" hangingPunct="1">
              <a:lnSpc>
                <a:spcPct val="70000"/>
              </a:lnSpc>
              <a:buNone/>
            </a:pPr>
            <a:r>
              <a:rPr lang="zh-CN" altLang="en-US" sz="4400" b="1" dirty="0" smtClean="0">
                <a:solidFill>
                  <a:srgbClr val="000000"/>
                </a:solidFill>
              </a:rPr>
              <a:t>你好</a:t>
            </a:r>
            <a:endParaRPr lang="zh-CN" altLang="en-US" sz="4400" b="1" dirty="0">
              <a:solidFill>
                <a:srgbClr val="000000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16248" y="1030288"/>
            <a:ext cx="3488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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 sz="2000"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>
                <a:solidFill>
                  <a:srgbClr val="7F7F7F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《HSK标准教程》</a:t>
            </a:r>
            <a:r>
              <a:rPr lang="zh-CN" altLang="en-US" sz="24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第</a:t>
            </a:r>
            <a:r>
              <a:rPr lang="en-US" altLang="zh-CN" sz="24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lang="zh-CN" altLang="en-US" sz="2400" b="1" dirty="0" smtClean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册</a:t>
            </a:r>
            <a:endParaRPr lang="zh-CN" altLang="en-US" sz="2400" b="1" dirty="0">
              <a:solidFill>
                <a:srgbClr val="D09E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3152" y="707623"/>
            <a:ext cx="754806" cy="81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AutoShape 4"/>
          <p:cNvCxnSpPr>
            <a:cxnSpLocks noChangeShapeType="1"/>
          </p:cNvCxnSpPr>
          <p:nvPr/>
        </p:nvCxnSpPr>
        <p:spPr bwMode="auto">
          <a:xfrm flipH="1" flipV="1">
            <a:off x="119914" y="0"/>
            <a:ext cx="12700" cy="6872288"/>
          </a:xfrm>
          <a:prstGeom prst="straightConnector1">
            <a:avLst/>
          </a:prstGeom>
          <a:noFill/>
          <a:ln w="228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9" name="组合 8"/>
          <p:cNvGrpSpPr/>
          <p:nvPr/>
        </p:nvGrpSpPr>
        <p:grpSpPr>
          <a:xfrm>
            <a:off x="308629" y="6819"/>
            <a:ext cx="2568221" cy="646331"/>
            <a:chOff x="308629" y="6819"/>
            <a:chExt cx="2568221" cy="646331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254749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拼音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Pinyin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150"/>
              <a:ext cx="2568221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75011" y="914400"/>
            <a:ext cx="9927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1. </a:t>
            </a:r>
            <a:r>
              <a:rPr lang="zh-CN" altLang="en-US" sz="2800" b="1" dirty="0" smtClean="0">
                <a:latin typeface="+mn-ea"/>
                <a:ea typeface="+mn-ea"/>
              </a:rPr>
              <a:t>汉语拼音的声母和韵母（</a:t>
            </a:r>
            <a:r>
              <a:rPr lang="en-US" altLang="zh-CN" sz="2800" b="1" dirty="0" smtClean="0">
                <a:latin typeface="+mn-ea"/>
                <a:ea typeface="+mn-ea"/>
              </a:rPr>
              <a:t>1</a:t>
            </a:r>
            <a:r>
              <a:rPr lang="zh-CN" altLang="en-US" sz="2800" b="1" dirty="0" smtClean="0">
                <a:latin typeface="+mn-ea"/>
                <a:ea typeface="+mn-ea"/>
              </a:rPr>
              <a:t>）</a:t>
            </a:r>
            <a:r>
              <a:rPr lang="en-US" altLang="zh-CN" dirty="0" smtClean="0">
                <a:latin typeface="+mn-ea"/>
                <a:ea typeface="+mn-ea"/>
              </a:rPr>
              <a:t>Initials and Finals of Chinese </a:t>
            </a:r>
            <a:r>
              <a:rPr lang="en-US" altLang="zh-CN" i="1" dirty="0" smtClean="0">
                <a:latin typeface="+mn-ea"/>
                <a:ea typeface="+mn-ea"/>
              </a:rPr>
              <a:t>Pinyin</a:t>
            </a:r>
            <a:r>
              <a:rPr lang="en-US" altLang="zh-CN" dirty="0" smtClean="0">
                <a:latin typeface="+mn-ea"/>
                <a:ea typeface="+mn-ea"/>
              </a:rPr>
              <a:t>(1)</a:t>
            </a:r>
            <a:endParaRPr lang="zh-CN" altLang="en-US" sz="2800" dirty="0">
              <a:latin typeface="+mn-ea"/>
              <a:ea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099460" y="2303809"/>
            <a:ext cx="5866410" cy="3823858"/>
            <a:chOff x="3099460" y="2303809"/>
            <a:chExt cx="5866410" cy="3823858"/>
          </a:xfrm>
        </p:grpSpPr>
        <p:sp>
          <p:nvSpPr>
            <p:cNvPr id="10" name="矩形 9"/>
            <p:cNvSpPr/>
            <p:nvPr/>
          </p:nvSpPr>
          <p:spPr>
            <a:xfrm>
              <a:off x="3099460" y="2695698"/>
              <a:ext cx="5866410" cy="3431969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99460" y="2303809"/>
              <a:ext cx="5866410" cy="40011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latin typeface="微软雅黑" pitchFamily="34" charset="-122"/>
                  <a:ea typeface="微软雅黑" pitchFamily="34" charset="-122"/>
                </a:rPr>
                <a:t>声母</a:t>
              </a:r>
              <a:r>
                <a:rPr lang="zh-CN" altLang="en-US" sz="2000" dirty="0" smtClean="0"/>
                <a:t> </a:t>
              </a:r>
              <a:r>
                <a:rPr lang="en-US" altLang="zh-CN" sz="2000" b="1" dirty="0" smtClean="0"/>
                <a:t>Initials</a:t>
              </a:r>
              <a:r>
                <a:rPr lang="zh-CN" altLang="en-US" sz="2000" dirty="0" smtClean="0"/>
                <a:t>（</a:t>
              </a:r>
              <a:r>
                <a:rPr lang="en-US" altLang="zh-CN" sz="2000" dirty="0" smtClean="0"/>
                <a:t>1</a:t>
              </a:r>
              <a:r>
                <a:rPr lang="zh-CN" altLang="en-US" sz="2000" dirty="0" smtClean="0"/>
                <a:t>）</a:t>
              </a:r>
              <a:endParaRPr lang="zh-CN" altLang="en-US" sz="20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58539" y="3218213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b</a:t>
            </a:r>
            <a:endParaRPr lang="zh-CN" altLang="en-US" sz="2400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9413" y="3178123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p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96742" y="3218213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m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75221" y="3218213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f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2914" y="3906245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d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99413" y="3901780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t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26434" y="3870620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n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75221" y="3906245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l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22914" y="4604405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g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7330" y="4663780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k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6434" y="4663780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h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94164" y="5356278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j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07330" y="5356278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q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26434" y="5356278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x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9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AutoShape 4"/>
          <p:cNvCxnSpPr>
            <a:cxnSpLocks noChangeShapeType="1"/>
          </p:cNvCxnSpPr>
          <p:nvPr/>
        </p:nvCxnSpPr>
        <p:spPr bwMode="auto">
          <a:xfrm flipH="1" flipV="1">
            <a:off x="119914" y="0"/>
            <a:ext cx="12700" cy="6872288"/>
          </a:xfrm>
          <a:prstGeom prst="straightConnector1">
            <a:avLst/>
          </a:prstGeom>
          <a:noFill/>
          <a:ln w="228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组合 8"/>
          <p:cNvGrpSpPr/>
          <p:nvPr/>
        </p:nvGrpSpPr>
        <p:grpSpPr>
          <a:xfrm>
            <a:off x="308629" y="6819"/>
            <a:ext cx="2568221" cy="646331"/>
            <a:chOff x="308629" y="6819"/>
            <a:chExt cx="2568221" cy="646331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254749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拼音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Pinyin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150"/>
              <a:ext cx="2568221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12"/>
          <p:cNvGrpSpPr/>
          <p:nvPr/>
        </p:nvGrpSpPr>
        <p:grpSpPr>
          <a:xfrm>
            <a:off x="3099460" y="2303809"/>
            <a:ext cx="5866410" cy="3823858"/>
            <a:chOff x="3099460" y="2303809"/>
            <a:chExt cx="5866410" cy="3823858"/>
          </a:xfrm>
        </p:grpSpPr>
        <p:sp>
          <p:nvSpPr>
            <p:cNvPr id="10" name="矩形 9"/>
            <p:cNvSpPr/>
            <p:nvPr/>
          </p:nvSpPr>
          <p:spPr>
            <a:xfrm>
              <a:off x="3099460" y="2695698"/>
              <a:ext cx="5866410" cy="3431969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99460" y="2303809"/>
              <a:ext cx="5866410" cy="40011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latin typeface="微软雅黑" pitchFamily="34" charset="-122"/>
                  <a:ea typeface="微软雅黑" pitchFamily="34" charset="-122"/>
                </a:rPr>
                <a:t>韵母</a:t>
              </a:r>
              <a:r>
                <a:rPr lang="zh-CN" altLang="en-US" sz="2000" dirty="0" smtClean="0"/>
                <a:t> </a:t>
              </a:r>
              <a:r>
                <a:rPr lang="en-US" altLang="zh-CN" sz="2000" b="1" dirty="0" smtClean="0"/>
                <a:t>Finals</a:t>
              </a:r>
              <a:r>
                <a:rPr lang="zh-CN" altLang="en-US" sz="2000" dirty="0" smtClean="0"/>
                <a:t>（</a:t>
              </a:r>
              <a:r>
                <a:rPr lang="en-US" altLang="zh-CN" sz="2000" dirty="0" smtClean="0"/>
                <a:t>1</a:t>
              </a:r>
              <a:r>
                <a:rPr lang="zh-CN" altLang="en-US" sz="2000" dirty="0" smtClean="0"/>
                <a:t>）</a:t>
              </a:r>
              <a:endParaRPr lang="zh-CN" altLang="en-US" sz="20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58539" y="2755088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i</a:t>
            </a:r>
            <a:endParaRPr lang="zh-CN" altLang="en-US" sz="2400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9413" y="2714998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u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96742" y="2755088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ü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75220" y="2755088"/>
            <a:ext cx="57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er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2914" y="3217495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a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99412" y="3213030"/>
            <a:ext cx="52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ia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78934" y="3181870"/>
            <a:ext cx="926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ua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34789" y="3656870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o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3538" y="3666280"/>
            <a:ext cx="58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uo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34830" y="4153155"/>
            <a:ext cx="32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</a:rPr>
              <a:t>e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1433" y="4153155"/>
            <a:ext cx="665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ie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11039" y="4584403"/>
            <a:ext cx="70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ai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71705" y="4584403"/>
            <a:ext cx="70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uai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05184" y="5059403"/>
            <a:ext cx="66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ei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2720" y="4153155"/>
            <a:ext cx="89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üe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70784" y="5059403"/>
            <a:ext cx="186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uei</a:t>
            </a:r>
            <a:r>
              <a:rPr lang="zh-CN" altLang="en-US" sz="2400" dirty="0" smtClean="0">
                <a:latin typeface="GB Pinyinok-D" pitchFamily="2" charset="-122"/>
                <a:ea typeface="GB Pinyinok-D" pitchFamily="2" charset="-122"/>
              </a:rPr>
              <a:t>（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ui</a:t>
            </a:r>
            <a:r>
              <a:rPr lang="zh-CN" altLang="en-US" sz="2400" dirty="0" smtClean="0">
                <a:latin typeface="GB Pinyinok-D" pitchFamily="2" charset="-122"/>
                <a:ea typeface="GB Pinyinok-D" pitchFamily="2" charset="-122"/>
              </a:rPr>
              <a:t>）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69559" y="5532942"/>
            <a:ext cx="66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ao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99413" y="5556692"/>
            <a:ext cx="66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</a:rPr>
              <a:t>iao</a:t>
            </a:r>
            <a:endParaRPr lang="zh-CN" altLang="en-US" sz="2400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5011" y="914400"/>
            <a:ext cx="9927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1. </a:t>
            </a:r>
            <a:r>
              <a:rPr lang="zh-CN" altLang="en-US" sz="2800" b="1" dirty="0" smtClean="0">
                <a:latin typeface="+mn-ea"/>
                <a:ea typeface="+mn-ea"/>
              </a:rPr>
              <a:t>汉语拼音的声母和韵母（</a:t>
            </a:r>
            <a:r>
              <a:rPr lang="en-US" altLang="zh-CN" sz="2800" b="1" dirty="0" smtClean="0">
                <a:latin typeface="+mn-ea"/>
                <a:ea typeface="+mn-ea"/>
              </a:rPr>
              <a:t>1</a:t>
            </a:r>
            <a:r>
              <a:rPr lang="zh-CN" altLang="en-US" sz="2800" b="1" dirty="0" smtClean="0">
                <a:latin typeface="+mn-ea"/>
                <a:ea typeface="+mn-ea"/>
              </a:rPr>
              <a:t>）</a:t>
            </a:r>
            <a:r>
              <a:rPr lang="en-US" altLang="zh-CN" dirty="0" smtClean="0">
                <a:latin typeface="+mn-ea"/>
                <a:ea typeface="+mn-ea"/>
              </a:rPr>
              <a:t>Initials and Finals of Chinese </a:t>
            </a:r>
            <a:r>
              <a:rPr lang="en-US" altLang="zh-CN" i="1" dirty="0" smtClean="0">
                <a:latin typeface="+mn-ea"/>
                <a:ea typeface="+mn-ea"/>
              </a:rPr>
              <a:t>Pinyin</a:t>
            </a:r>
            <a:r>
              <a:rPr lang="en-US" altLang="zh-CN" dirty="0" smtClean="0">
                <a:latin typeface="+mn-ea"/>
                <a:ea typeface="+mn-ea"/>
              </a:rPr>
              <a:t>(1)</a:t>
            </a:r>
            <a:endParaRPr lang="zh-CN" altLang="en-US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9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188913"/>
            <a:ext cx="10972800" cy="79216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zh-CN" sz="3600" smtClean="0"/>
              <a:t>Who is the teacher?    </a:t>
            </a:r>
            <a:endParaRPr lang="zh-CN" altLang="en-US" sz="3600" smtClean="0"/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070600"/>
            <a:ext cx="2844800" cy="2857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B76D5FC-373B-4DF9-B68E-28F2DD4E2EA1}" type="slidenum">
              <a:rPr lang="en-US" altLang="zh-TW">
                <a:ea typeface="PMingLiU" pitchFamily="18" charset="-120"/>
              </a:rPr>
              <a:pPr/>
              <a:t>2</a:t>
            </a:fld>
            <a:endParaRPr lang="en-US" altLang="zh-TW">
              <a:ea typeface="PMingLiU" pitchFamily="18" charset="-120"/>
            </a:endParaRP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4351" y="1557338"/>
            <a:ext cx="62103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AutoShape 4"/>
          <p:cNvCxnSpPr>
            <a:cxnSpLocks noChangeShapeType="1"/>
          </p:cNvCxnSpPr>
          <p:nvPr/>
        </p:nvCxnSpPr>
        <p:spPr bwMode="auto">
          <a:xfrm flipH="1" flipV="1">
            <a:off x="119914" y="0"/>
            <a:ext cx="12700" cy="6872288"/>
          </a:xfrm>
          <a:prstGeom prst="straightConnector1">
            <a:avLst/>
          </a:prstGeom>
          <a:noFill/>
          <a:ln w="228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组合 8"/>
          <p:cNvGrpSpPr/>
          <p:nvPr/>
        </p:nvGrpSpPr>
        <p:grpSpPr>
          <a:xfrm>
            <a:off x="308629" y="6819"/>
            <a:ext cx="2568221" cy="646331"/>
            <a:chOff x="308629" y="6819"/>
            <a:chExt cx="2568221" cy="646331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254749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拼音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Pinyin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150"/>
              <a:ext cx="2568221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75012" y="914400"/>
            <a:ext cx="8170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2. </a:t>
            </a:r>
            <a:r>
              <a:rPr lang="zh-CN" altLang="en-US" sz="2800" b="1" dirty="0" smtClean="0">
                <a:latin typeface="+mn-ea"/>
                <a:ea typeface="+mn-ea"/>
              </a:rPr>
              <a:t>汉语的声调（四声）</a:t>
            </a:r>
            <a:r>
              <a:rPr lang="en-US" altLang="zh-CN" sz="2000" dirty="0" smtClean="0">
                <a:latin typeface="+mn-ea"/>
                <a:ea typeface="+mn-ea"/>
              </a:rPr>
              <a:t>Tones(Four Tones)</a:t>
            </a:r>
            <a:endParaRPr lang="zh-CN" altLang="en-US" dirty="0" smtClean="0">
              <a:latin typeface="+mn-ea"/>
              <a:ea typeface="+mn-ea"/>
            </a:endParaRPr>
          </a:p>
        </p:txBody>
      </p:sp>
      <p:graphicFrame>
        <p:nvGraphicFramePr>
          <p:cNvPr id="32" name="表格 31"/>
          <p:cNvGraphicFramePr>
            <a:graphicFrameLocks noGrp="1"/>
          </p:cNvGraphicFramePr>
          <p:nvPr/>
        </p:nvGraphicFramePr>
        <p:xfrm>
          <a:off x="1110542" y="1800616"/>
          <a:ext cx="1922483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2483"/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8" name="组合 37"/>
          <p:cNvGrpSpPr/>
          <p:nvPr/>
        </p:nvGrpSpPr>
        <p:grpSpPr>
          <a:xfrm>
            <a:off x="810918" y="1669400"/>
            <a:ext cx="303399" cy="1778071"/>
            <a:chOff x="654743" y="2601164"/>
            <a:chExt cx="303399" cy="1778071"/>
          </a:xfrm>
        </p:grpSpPr>
        <p:sp>
          <p:nvSpPr>
            <p:cNvPr id="33" name="TextBox 32"/>
            <p:cNvSpPr txBox="1"/>
            <p:nvPr/>
          </p:nvSpPr>
          <p:spPr>
            <a:xfrm>
              <a:off x="662843" y="4009903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1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64444" y="3664321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2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0668" y="3316846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3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8793" y="2601164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5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4743" y="2947514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4</a:t>
              </a:r>
              <a:endParaRPr lang="zh-CN" altLang="en-US" dirty="0">
                <a:latin typeface="Brush Script MT" pitchFamily="66" charset="0"/>
              </a:endParaRPr>
            </a:p>
          </p:txBody>
        </p:sp>
      </p:grpSp>
      <p:graphicFrame>
        <p:nvGraphicFramePr>
          <p:cNvPr id="39" name="表格 38"/>
          <p:cNvGraphicFramePr>
            <a:graphicFrameLocks noGrp="1"/>
          </p:cNvGraphicFramePr>
          <p:nvPr/>
        </p:nvGraphicFramePr>
        <p:xfrm>
          <a:off x="1096492" y="4305394"/>
          <a:ext cx="1922483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2483"/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40" name="组合 39"/>
          <p:cNvGrpSpPr/>
          <p:nvPr/>
        </p:nvGrpSpPr>
        <p:grpSpPr>
          <a:xfrm>
            <a:off x="796868" y="4174178"/>
            <a:ext cx="303399" cy="1778071"/>
            <a:chOff x="654743" y="2601164"/>
            <a:chExt cx="303399" cy="1778071"/>
          </a:xfrm>
        </p:grpSpPr>
        <p:sp>
          <p:nvSpPr>
            <p:cNvPr id="41" name="TextBox 40"/>
            <p:cNvSpPr txBox="1"/>
            <p:nvPr/>
          </p:nvSpPr>
          <p:spPr>
            <a:xfrm>
              <a:off x="662843" y="4009903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1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64444" y="3664321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2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0668" y="3316846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3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68793" y="2601164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5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4743" y="2947514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4</a:t>
              </a:r>
              <a:endParaRPr lang="zh-CN" altLang="en-US" dirty="0">
                <a:latin typeface="Brush Script MT" pitchFamily="66" charset="0"/>
              </a:endParaRPr>
            </a:p>
          </p:txBody>
        </p:sp>
      </p:grpSp>
      <p:graphicFrame>
        <p:nvGraphicFramePr>
          <p:cNvPr id="46" name="表格 45"/>
          <p:cNvGraphicFramePr>
            <a:graphicFrameLocks noGrp="1"/>
          </p:cNvGraphicFramePr>
          <p:nvPr/>
        </p:nvGraphicFramePr>
        <p:xfrm>
          <a:off x="6926809" y="4317269"/>
          <a:ext cx="1922483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2483"/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47" name="组合 46"/>
          <p:cNvGrpSpPr/>
          <p:nvPr/>
        </p:nvGrpSpPr>
        <p:grpSpPr>
          <a:xfrm>
            <a:off x="6627185" y="4186053"/>
            <a:ext cx="303399" cy="1778071"/>
            <a:chOff x="654743" y="2601164"/>
            <a:chExt cx="303399" cy="1778071"/>
          </a:xfrm>
        </p:grpSpPr>
        <p:sp>
          <p:nvSpPr>
            <p:cNvPr id="48" name="TextBox 47"/>
            <p:cNvSpPr txBox="1"/>
            <p:nvPr/>
          </p:nvSpPr>
          <p:spPr>
            <a:xfrm>
              <a:off x="662843" y="4009903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1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64444" y="3664321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2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60668" y="3316846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3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68793" y="2601164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5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54743" y="2947514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4</a:t>
              </a:r>
              <a:endParaRPr lang="zh-CN" altLang="en-US" dirty="0">
                <a:latin typeface="Brush Script MT" pitchFamily="66" charset="0"/>
              </a:endParaRPr>
            </a:p>
          </p:txBody>
        </p:sp>
      </p:grpSp>
      <p:graphicFrame>
        <p:nvGraphicFramePr>
          <p:cNvPr id="53" name="表格 52"/>
          <p:cNvGraphicFramePr>
            <a:graphicFrameLocks noGrp="1"/>
          </p:cNvGraphicFramePr>
          <p:nvPr/>
        </p:nvGraphicFramePr>
        <p:xfrm>
          <a:off x="6912759" y="1791936"/>
          <a:ext cx="1922483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2483"/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4" name="组合 53"/>
          <p:cNvGrpSpPr/>
          <p:nvPr/>
        </p:nvGrpSpPr>
        <p:grpSpPr>
          <a:xfrm>
            <a:off x="6613135" y="1660720"/>
            <a:ext cx="303399" cy="1778071"/>
            <a:chOff x="654743" y="2601164"/>
            <a:chExt cx="303399" cy="1778071"/>
          </a:xfrm>
        </p:grpSpPr>
        <p:sp>
          <p:nvSpPr>
            <p:cNvPr id="55" name="TextBox 54"/>
            <p:cNvSpPr txBox="1"/>
            <p:nvPr/>
          </p:nvSpPr>
          <p:spPr>
            <a:xfrm>
              <a:off x="662843" y="4009903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1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64444" y="3664321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2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60668" y="3316846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3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68793" y="2601164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5</a:t>
              </a:r>
              <a:endParaRPr lang="zh-CN" altLang="en-US" dirty="0">
                <a:latin typeface="Brush Script MT" pitchFamily="66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54743" y="2947514"/>
              <a:ext cx="289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Brush Script MT" pitchFamily="66" charset="0"/>
                </a:rPr>
                <a:t>4</a:t>
              </a:r>
              <a:endParaRPr lang="zh-CN" altLang="en-US" dirty="0">
                <a:latin typeface="Brush Script MT" pitchFamily="66" charset="0"/>
              </a:endParaRPr>
            </a:p>
          </p:txBody>
        </p:sp>
      </p:grpSp>
      <p:cxnSp>
        <p:nvCxnSpPr>
          <p:cNvPr id="63" name="直接箭头连接符 62"/>
          <p:cNvCxnSpPr/>
          <p:nvPr/>
        </p:nvCxnSpPr>
        <p:spPr>
          <a:xfrm>
            <a:off x="1114317" y="1806566"/>
            <a:ext cx="145075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1" name="组合 90"/>
          <p:cNvGrpSpPr/>
          <p:nvPr/>
        </p:nvGrpSpPr>
        <p:grpSpPr>
          <a:xfrm>
            <a:off x="5869359" y="4329144"/>
            <a:ext cx="2274087" cy="1905401"/>
            <a:chOff x="5869359" y="4329144"/>
            <a:chExt cx="2274087" cy="1905401"/>
          </a:xfrm>
        </p:grpSpPr>
        <p:sp>
          <p:nvSpPr>
            <p:cNvPr id="88" name="弧形 87"/>
            <p:cNvSpPr/>
            <p:nvPr/>
          </p:nvSpPr>
          <p:spPr>
            <a:xfrm>
              <a:off x="5869359" y="4329144"/>
              <a:ext cx="2122738" cy="1905401"/>
            </a:xfrm>
            <a:prstGeom prst="arc">
              <a:avLst>
                <a:gd name="adj1" fmla="val 16249442"/>
                <a:gd name="adj2" fmla="val 21204261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0" name="直接箭头连接符 89"/>
            <p:cNvCxnSpPr/>
            <p:nvPr/>
          </p:nvCxnSpPr>
          <p:spPr>
            <a:xfrm>
              <a:off x="7980372" y="5148253"/>
              <a:ext cx="163074" cy="64050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组合 110"/>
          <p:cNvGrpSpPr/>
          <p:nvPr/>
        </p:nvGrpSpPr>
        <p:grpSpPr>
          <a:xfrm>
            <a:off x="6911439" y="1784917"/>
            <a:ext cx="1460666" cy="720777"/>
            <a:chOff x="6911439" y="1784917"/>
            <a:chExt cx="1460666" cy="720777"/>
          </a:xfrm>
        </p:grpSpPr>
        <p:cxnSp>
          <p:nvCxnSpPr>
            <p:cNvPr id="86" name="直接箭头连接符 85"/>
            <p:cNvCxnSpPr/>
            <p:nvPr/>
          </p:nvCxnSpPr>
          <p:spPr>
            <a:xfrm flipV="1">
              <a:off x="7992097" y="1784917"/>
              <a:ext cx="380008" cy="60011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任意多边形 109"/>
            <p:cNvSpPr/>
            <p:nvPr/>
          </p:nvSpPr>
          <p:spPr>
            <a:xfrm>
              <a:off x="6911439" y="2375065"/>
              <a:ext cx="1092530" cy="130629"/>
            </a:xfrm>
            <a:custGeom>
              <a:avLst/>
              <a:gdLst>
                <a:gd name="connsiteX0" fmla="*/ 0 w 1092530"/>
                <a:gd name="connsiteY0" fmla="*/ 130629 h 130629"/>
                <a:gd name="connsiteX1" fmla="*/ 700644 w 1092530"/>
                <a:gd name="connsiteY1" fmla="*/ 118753 h 130629"/>
                <a:gd name="connsiteX2" fmla="*/ 1092530 w 1092530"/>
                <a:gd name="connsiteY2" fmla="*/ 0 h 13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2530" h="130629">
                  <a:moveTo>
                    <a:pt x="0" y="130629"/>
                  </a:moveTo>
                  <a:lnTo>
                    <a:pt x="700644" y="118753"/>
                  </a:lnTo>
                  <a:cubicBezTo>
                    <a:pt x="882732" y="96982"/>
                    <a:pt x="987631" y="48491"/>
                    <a:pt x="1092530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3847606" y="1784917"/>
            <a:ext cx="1246908" cy="1044621"/>
            <a:chOff x="3847606" y="1784917"/>
            <a:chExt cx="1246908" cy="1044621"/>
          </a:xfrm>
        </p:grpSpPr>
        <p:sp>
          <p:nvSpPr>
            <p:cNvPr id="112" name="TextBox 111"/>
            <p:cNvSpPr txBox="1"/>
            <p:nvPr/>
          </p:nvSpPr>
          <p:spPr>
            <a:xfrm>
              <a:off x="3859481" y="1784917"/>
              <a:ext cx="1235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 smtClean="0">
                  <a:latin typeface="GB Pinyinok-D" pitchFamily="2" charset="-122"/>
                  <a:ea typeface="GB Pinyinok-D" pitchFamily="2" charset="-122"/>
                </a:rPr>
                <a:t>mā</a:t>
              </a:r>
              <a:endParaRPr lang="zh-CN" altLang="en-US" sz="2400" dirty="0">
                <a:latin typeface="GB Pinyinok-D" pitchFamily="2" charset="-122"/>
                <a:ea typeface="GB Pinyinok-D" pitchFamily="2" charset="-122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847606" y="2183207"/>
              <a:ext cx="1235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FFC000"/>
                  </a:solidFill>
                  <a:latin typeface="华文新魏" pitchFamily="2" charset="-122"/>
                  <a:ea typeface="华文新魏" pitchFamily="2" charset="-122"/>
                </a:rPr>
                <a:t>妈</a:t>
              </a:r>
              <a:endParaRPr lang="zh-CN" altLang="en-US" sz="3600" b="1" dirty="0">
                <a:solidFill>
                  <a:srgbClr val="FFC000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3823856" y="4289695"/>
            <a:ext cx="1270658" cy="1074848"/>
            <a:chOff x="3823856" y="4289695"/>
            <a:chExt cx="1270658" cy="1074848"/>
          </a:xfrm>
        </p:grpSpPr>
        <p:sp>
          <p:nvSpPr>
            <p:cNvPr id="113" name="TextBox 112"/>
            <p:cNvSpPr txBox="1"/>
            <p:nvPr/>
          </p:nvSpPr>
          <p:spPr>
            <a:xfrm>
              <a:off x="3859481" y="4289695"/>
              <a:ext cx="1235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 smtClean="0">
                  <a:latin typeface="GB Pinyinok-D" pitchFamily="2" charset="-122"/>
                  <a:ea typeface="GB Pinyinok-D" pitchFamily="2" charset="-122"/>
                </a:rPr>
                <a:t>mǎ</a:t>
              </a:r>
              <a:r>
                <a:rPr lang="en-US" altLang="zh-CN" sz="2400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endParaRPr lang="zh-CN" altLang="en-US" sz="2400" dirty="0">
                <a:latin typeface="GB Pinyinok-D" pitchFamily="2" charset="-122"/>
                <a:ea typeface="GB Pinyinok-D" pitchFamily="2" charset="-122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23856" y="4718212"/>
              <a:ext cx="1235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FFC000"/>
                  </a:solidFill>
                  <a:latin typeface="华文新魏" pitchFamily="2" charset="-122"/>
                  <a:ea typeface="华文新魏" pitchFamily="2" charset="-122"/>
                </a:rPr>
                <a:t>马</a:t>
              </a:r>
              <a:endParaRPr lang="zh-CN" altLang="en-US" sz="3600" b="1" dirty="0">
                <a:solidFill>
                  <a:srgbClr val="FFC000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9664531" y="1807899"/>
            <a:ext cx="1266705" cy="1007789"/>
            <a:chOff x="9664531" y="1807899"/>
            <a:chExt cx="1266705" cy="1007789"/>
          </a:xfrm>
        </p:grpSpPr>
        <p:sp>
          <p:nvSpPr>
            <p:cNvPr id="115" name="TextBox 114"/>
            <p:cNvSpPr txBox="1"/>
            <p:nvPr/>
          </p:nvSpPr>
          <p:spPr>
            <a:xfrm>
              <a:off x="9696203" y="1807899"/>
              <a:ext cx="1235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 smtClean="0">
                  <a:latin typeface="GB Pinyinok-D" pitchFamily="2" charset="-122"/>
                  <a:ea typeface="GB Pinyinok-D" pitchFamily="2" charset="-122"/>
                </a:rPr>
                <a:t>má</a:t>
              </a:r>
              <a:r>
                <a:rPr lang="en-US" altLang="zh-CN" sz="2400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endParaRPr lang="zh-CN" altLang="en-US" sz="2400" dirty="0">
                <a:latin typeface="GB Pinyinok-D" pitchFamily="2" charset="-122"/>
                <a:ea typeface="GB Pinyinok-D" pitchFamily="2" charset="-122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9664531" y="2169357"/>
              <a:ext cx="1235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FFC000"/>
                  </a:solidFill>
                  <a:latin typeface="华文新魏" pitchFamily="2" charset="-122"/>
                  <a:ea typeface="华文新魏" pitchFamily="2" charset="-122"/>
                </a:rPr>
                <a:t>麻</a:t>
              </a:r>
              <a:endParaRPr lang="zh-CN" altLang="en-US" sz="3600" b="1" dirty="0">
                <a:solidFill>
                  <a:srgbClr val="FFC000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9664531" y="4312677"/>
            <a:ext cx="1266705" cy="1045627"/>
            <a:chOff x="9664531" y="4312677"/>
            <a:chExt cx="1266705" cy="1045627"/>
          </a:xfrm>
        </p:grpSpPr>
        <p:sp>
          <p:nvSpPr>
            <p:cNvPr id="114" name="TextBox 113"/>
            <p:cNvSpPr txBox="1"/>
            <p:nvPr/>
          </p:nvSpPr>
          <p:spPr>
            <a:xfrm>
              <a:off x="9696203" y="4312677"/>
              <a:ext cx="1235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 smtClean="0">
                  <a:latin typeface="GB Pinyinok-D" pitchFamily="2" charset="-122"/>
                  <a:ea typeface="GB Pinyinok-D" pitchFamily="2" charset="-122"/>
                </a:rPr>
                <a:t>mà</a:t>
              </a:r>
              <a:r>
                <a:rPr lang="en-US" altLang="zh-CN" sz="2400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endParaRPr lang="zh-CN" altLang="en-US" sz="2400" dirty="0">
                <a:latin typeface="GB Pinyinok-D" pitchFamily="2" charset="-122"/>
                <a:ea typeface="GB Pinyinok-D" pitchFamily="2" charset="-122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9664531" y="4711973"/>
              <a:ext cx="1235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rgbClr val="FFC000"/>
                  </a:solidFill>
                  <a:latin typeface="华文新魏" pitchFamily="2" charset="-122"/>
                  <a:ea typeface="华文新魏" pitchFamily="2" charset="-122"/>
                </a:rPr>
                <a:t>骂</a:t>
              </a:r>
              <a:endParaRPr lang="zh-CN" altLang="en-US" sz="3600" b="1" dirty="0">
                <a:solidFill>
                  <a:srgbClr val="FFC000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3776350" y="2754414"/>
            <a:ext cx="121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mother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823850" y="5279501"/>
            <a:ext cx="121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horse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9343906" y="2766043"/>
            <a:ext cx="171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fibrous crops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9569531" y="5291376"/>
            <a:ext cx="121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to scold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1092530" y="4312677"/>
            <a:ext cx="1926445" cy="1506233"/>
            <a:chOff x="1092530" y="4312677"/>
            <a:chExt cx="1926445" cy="1506233"/>
          </a:xfrm>
        </p:grpSpPr>
        <p:grpSp>
          <p:nvGrpSpPr>
            <p:cNvPr id="107" name="组合 106"/>
            <p:cNvGrpSpPr/>
            <p:nvPr/>
          </p:nvGrpSpPr>
          <p:grpSpPr>
            <a:xfrm>
              <a:off x="1092530" y="4711973"/>
              <a:ext cx="1926445" cy="1106937"/>
              <a:chOff x="1092530" y="4711973"/>
              <a:chExt cx="1926445" cy="1106937"/>
            </a:xfrm>
          </p:grpSpPr>
          <p:sp>
            <p:nvSpPr>
              <p:cNvPr id="98" name="任意多边形 97"/>
              <p:cNvSpPr/>
              <p:nvPr/>
            </p:nvSpPr>
            <p:spPr>
              <a:xfrm>
                <a:off x="1092530" y="5035139"/>
                <a:ext cx="1757548" cy="783771"/>
              </a:xfrm>
              <a:custGeom>
                <a:avLst/>
                <a:gdLst>
                  <a:gd name="connsiteX0" fmla="*/ 0 w 1757548"/>
                  <a:gd name="connsiteY0" fmla="*/ 356260 h 783771"/>
                  <a:gd name="connsiteX1" fmla="*/ 403761 w 1757548"/>
                  <a:gd name="connsiteY1" fmla="*/ 712519 h 783771"/>
                  <a:gd name="connsiteX2" fmla="*/ 1365662 w 1757548"/>
                  <a:gd name="connsiteY2" fmla="*/ 665018 h 783771"/>
                  <a:gd name="connsiteX3" fmla="*/ 1757548 w 1757548"/>
                  <a:gd name="connsiteY3" fmla="*/ 0 h 783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548" h="783771">
                    <a:moveTo>
                      <a:pt x="0" y="356260"/>
                    </a:moveTo>
                    <a:cubicBezTo>
                      <a:pt x="88075" y="508659"/>
                      <a:pt x="176151" y="661059"/>
                      <a:pt x="403761" y="712519"/>
                    </a:cubicBezTo>
                    <a:cubicBezTo>
                      <a:pt x="631371" y="763979"/>
                      <a:pt x="1140031" y="783771"/>
                      <a:pt x="1365662" y="665018"/>
                    </a:cubicBezTo>
                    <a:cubicBezTo>
                      <a:pt x="1591293" y="546265"/>
                      <a:pt x="1690255" y="116774"/>
                      <a:pt x="1757548" y="0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00" name="直接箭头连接符 99"/>
              <p:cNvCxnSpPr/>
              <p:nvPr/>
            </p:nvCxnSpPr>
            <p:spPr>
              <a:xfrm flipV="1">
                <a:off x="2845925" y="4711973"/>
                <a:ext cx="173050" cy="33034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直接连接符 61"/>
            <p:cNvCxnSpPr/>
            <p:nvPr/>
          </p:nvCxnSpPr>
          <p:spPr>
            <a:xfrm>
              <a:off x="1995055" y="4312677"/>
              <a:ext cx="0" cy="1476077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3979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  <p:bldP spid="122" grpId="0"/>
      <p:bldP spid="1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Example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532" name="Picture 4" descr="RV7V8ZX]XFV67TYA{O[ZN)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2285" y="1196976"/>
            <a:ext cx="10560049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AutoShape 4"/>
          <p:cNvCxnSpPr>
            <a:cxnSpLocks noChangeShapeType="1"/>
          </p:cNvCxnSpPr>
          <p:nvPr/>
        </p:nvCxnSpPr>
        <p:spPr bwMode="auto">
          <a:xfrm flipH="1" flipV="1">
            <a:off x="119914" y="0"/>
            <a:ext cx="12700" cy="6872288"/>
          </a:xfrm>
          <a:prstGeom prst="straightConnector1">
            <a:avLst/>
          </a:prstGeom>
          <a:noFill/>
          <a:ln w="228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组合 8"/>
          <p:cNvGrpSpPr/>
          <p:nvPr/>
        </p:nvGrpSpPr>
        <p:grpSpPr>
          <a:xfrm>
            <a:off x="308629" y="6819"/>
            <a:ext cx="2568221" cy="646331"/>
            <a:chOff x="308629" y="6819"/>
            <a:chExt cx="2568221" cy="646331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254749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拼音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Pinyin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150"/>
              <a:ext cx="2568221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/>
          <p:cNvGrpSpPr/>
          <p:nvPr/>
        </p:nvGrpSpPr>
        <p:grpSpPr>
          <a:xfrm>
            <a:off x="2125674" y="1092525"/>
            <a:ext cx="7908967" cy="5355771"/>
            <a:chOff x="1781299" y="914400"/>
            <a:chExt cx="7908967" cy="5355771"/>
          </a:xfrm>
        </p:grpSpPr>
        <p:sp>
          <p:nvSpPr>
            <p:cNvPr id="61" name="矩形 60"/>
            <p:cNvSpPr/>
            <p:nvPr/>
          </p:nvSpPr>
          <p:spPr>
            <a:xfrm>
              <a:off x="1781299" y="914400"/>
              <a:ext cx="7908966" cy="5355771"/>
            </a:xfrm>
            <a:prstGeom prst="round1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81300" y="926275"/>
              <a:ext cx="7908966" cy="769441"/>
            </a:xfrm>
            <a:prstGeom prst="round1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CN" altLang="en-US" sz="2400" b="1" dirty="0" smtClean="0">
                  <a:solidFill>
                    <a:srgbClr val="00B050"/>
                  </a:solidFill>
                </a:rPr>
                <a:t> </a:t>
              </a:r>
              <a:r>
                <a:rPr lang="zh-CN" altLang="en-US" sz="2000" b="1" dirty="0" smtClean="0">
                  <a:solidFill>
                    <a:srgbClr val="00B050"/>
                  </a:solidFill>
                </a:rPr>
                <a:t>朗读下列音节，注意声调的不同</a:t>
              </a:r>
              <a:endParaRPr lang="en-US" altLang="zh-CN" sz="2400" b="1" dirty="0" smtClean="0">
                <a:solidFill>
                  <a:srgbClr val="00B050"/>
                </a:solidFill>
              </a:endParaRPr>
            </a:p>
            <a:p>
              <a:r>
                <a:rPr lang="en-US" altLang="zh-CN" sz="2000" dirty="0" smtClean="0">
                  <a:solidFill>
                    <a:srgbClr val="00B050"/>
                  </a:solidFill>
                  <a:latin typeface="+mn-ea"/>
                  <a:ea typeface="+mn-ea"/>
                </a:rPr>
                <a:t>Read the syllables aloud and pay attention to the tones</a:t>
              </a:r>
              <a:endParaRPr lang="zh-CN" altLang="en-US" sz="1400" dirty="0" smtClean="0">
                <a:solidFill>
                  <a:srgbClr val="00B050"/>
                </a:solidFill>
                <a:latin typeface="+mn-ea"/>
                <a:ea typeface="+mn-ea"/>
              </a:endParaRPr>
            </a:p>
          </p:txBody>
        </p:sp>
      </p:grpSp>
      <p:graphicFrame>
        <p:nvGraphicFramePr>
          <p:cNvPr id="62" name="表格 61"/>
          <p:cNvGraphicFramePr>
            <a:graphicFrameLocks noGrp="1"/>
          </p:cNvGraphicFramePr>
          <p:nvPr/>
        </p:nvGraphicFramePr>
        <p:xfrm>
          <a:off x="2125675" y="2674318"/>
          <a:ext cx="7908964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241"/>
                <a:gridCol w="1977241"/>
                <a:gridCol w="1977241"/>
                <a:gridCol w="1977241"/>
              </a:tblGrid>
              <a:tr h="34438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ā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á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ǎ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à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438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ō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ó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ǒ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ò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438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ē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é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ě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è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438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ī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í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ǐ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ì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438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ū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ú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ǔ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ù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438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ǖ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ǘ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ǜ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  <a:cs typeface="+mn-cs"/>
                        </a:rPr>
                        <a:t>ǜ</a:t>
                      </a:r>
                      <a:endParaRPr lang="zh-CN" altLang="en-US" sz="28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GB Pinyinok-D" pitchFamily="2" charset="-122"/>
                        <a:ea typeface="GB Pinyinok-D" pitchFamily="2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979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AutoShape 4"/>
          <p:cNvCxnSpPr>
            <a:cxnSpLocks noChangeShapeType="1"/>
          </p:cNvCxnSpPr>
          <p:nvPr/>
        </p:nvCxnSpPr>
        <p:spPr bwMode="auto">
          <a:xfrm flipH="1" flipV="1">
            <a:off x="119914" y="0"/>
            <a:ext cx="12700" cy="6872288"/>
          </a:xfrm>
          <a:prstGeom prst="straightConnector1">
            <a:avLst/>
          </a:prstGeom>
          <a:noFill/>
          <a:ln w="228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组合 8"/>
          <p:cNvGrpSpPr/>
          <p:nvPr/>
        </p:nvGrpSpPr>
        <p:grpSpPr>
          <a:xfrm>
            <a:off x="308629" y="6819"/>
            <a:ext cx="2568221" cy="646331"/>
            <a:chOff x="308629" y="6819"/>
            <a:chExt cx="2568221" cy="646331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254749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拼音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Pinyin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150"/>
              <a:ext cx="2568221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475011" y="914400"/>
            <a:ext cx="9927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3. </a:t>
            </a:r>
            <a:r>
              <a:rPr lang="zh-CN" altLang="en-US" sz="2800" b="1" dirty="0" smtClean="0"/>
              <a:t>汉语的音节  </a:t>
            </a:r>
            <a:r>
              <a:rPr lang="en-US" altLang="zh-CN" dirty="0" smtClean="0">
                <a:latin typeface="+mn-ea"/>
                <a:ea typeface="+mn-ea"/>
              </a:rPr>
              <a:t>Chinese Syllables</a:t>
            </a:r>
            <a:endParaRPr lang="zh-CN" altLang="en-US" sz="2800" dirty="0">
              <a:latin typeface="+mn-ea"/>
              <a:ea typeface="+mn-ea"/>
            </a:endParaRPr>
          </a:p>
        </p:txBody>
      </p:sp>
      <p:graphicFrame>
        <p:nvGraphicFramePr>
          <p:cNvPr id="33" name="表格 32"/>
          <p:cNvGraphicFramePr>
            <a:graphicFrameLocks noGrp="1"/>
          </p:cNvGraphicFramePr>
          <p:nvPr/>
        </p:nvGraphicFramePr>
        <p:xfrm>
          <a:off x="1473858" y="2312126"/>
          <a:ext cx="9451440" cy="3299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860"/>
                <a:gridCol w="2362860"/>
                <a:gridCol w="2362860"/>
                <a:gridCol w="2362860"/>
              </a:tblGrid>
              <a:tr h="8348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微软雅黑" pitchFamily="34" charset="-122"/>
                          <a:ea typeface="微软雅黑" pitchFamily="34" charset="-122"/>
                        </a:rPr>
                        <a:t>汉语的音节</a:t>
                      </a:r>
                      <a:endParaRPr lang="en-US" altLang="zh-CN" sz="2400" dirty="0" smtClean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en-US" altLang="zh-CN" sz="2400" dirty="0" smtClean="0"/>
                        <a:t>Syllable</a:t>
                      </a:r>
                      <a:endParaRPr lang="zh-CN" altLang="en-US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98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声母</a:t>
                      </a:r>
                      <a:endParaRPr lang="en-US" altLang="zh-CN" sz="2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Initial</a:t>
                      </a:r>
                      <a:endParaRPr lang="zh-CN" alt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韵母</a:t>
                      </a:r>
                      <a:endParaRPr lang="en-US" altLang="zh-CN" sz="2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Final</a:t>
                      </a:r>
                      <a:endParaRPr lang="zh-CN" alt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微软雅黑" pitchFamily="34" charset="-122"/>
                          <a:ea typeface="微软雅黑" pitchFamily="34" charset="-122"/>
                        </a:rPr>
                        <a:t>声调</a:t>
                      </a:r>
                      <a:endParaRPr lang="en-US" altLang="zh-CN" sz="2400" dirty="0" smtClean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en-US" altLang="zh-CN" sz="2400" dirty="0" smtClean="0"/>
                        <a:t>Tone</a:t>
                      </a:r>
                      <a:endParaRPr lang="zh-CN" altLang="en-US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9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māo</a:t>
                      </a:r>
                      <a:r>
                        <a:rPr lang="en-US" altLang="zh-CN" sz="2400" dirty="0" smtClean="0"/>
                        <a:t> </a:t>
                      </a:r>
                      <a:r>
                        <a:rPr lang="zh-CN" altLang="en-US" sz="2400" dirty="0" smtClean="0"/>
                        <a:t>（猫，</a:t>
                      </a:r>
                      <a:r>
                        <a:rPr lang="en-US" altLang="zh-CN" sz="2400" dirty="0" smtClean="0"/>
                        <a:t>cat</a:t>
                      </a:r>
                      <a:r>
                        <a:rPr lang="zh-CN" altLang="en-US" sz="2400" dirty="0" smtClean="0"/>
                        <a:t>）</a:t>
                      </a:r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smtClean="0">
                          <a:latin typeface="GB Pinyinok-D" pitchFamily="2" charset="-122"/>
                          <a:ea typeface="GB Pinyinok-D" pitchFamily="2" charset="-122"/>
                        </a:rPr>
                        <a:t>m</a:t>
                      </a:r>
                      <a:endParaRPr lang="zh-CN" altLang="en-US" sz="2800" b="1" dirty="0">
                        <a:latin typeface="GB Pinyinok-D" pitchFamily="2" charset="-122"/>
                        <a:ea typeface="GB Pinyinok-D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ao</a:t>
                      </a:r>
                      <a:endParaRPr lang="zh-CN" altLang="en-US" sz="2800" b="1" dirty="0">
                        <a:latin typeface="GB Pinyinok-D" pitchFamily="2" charset="-122"/>
                        <a:ea typeface="GB Pinyinok-D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325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yú</a:t>
                      </a:r>
                      <a:r>
                        <a:rPr lang="en-US" altLang="zh-CN" sz="2400" dirty="0" smtClean="0"/>
                        <a:t> </a:t>
                      </a:r>
                      <a:r>
                        <a:rPr lang="zh-CN" altLang="en-US" sz="2400" dirty="0" smtClean="0"/>
                        <a:t>（鱼，</a:t>
                      </a:r>
                      <a:r>
                        <a:rPr lang="en-US" altLang="zh-CN" sz="2400" dirty="0" smtClean="0"/>
                        <a:t>fish</a:t>
                      </a:r>
                      <a:r>
                        <a:rPr lang="zh-CN" altLang="en-US" sz="2400" dirty="0" smtClean="0"/>
                        <a:t>）</a:t>
                      </a:r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dirty="0" smtClean="0">
                          <a:latin typeface="GB Pinyinok-D" pitchFamily="2" charset="-122"/>
                          <a:ea typeface="GB Pinyinok-D" pitchFamily="2" charset="-122"/>
                        </a:rPr>
                        <a:t>ü</a:t>
                      </a:r>
                      <a:endParaRPr lang="zh-CN" altLang="en-US" sz="2800" b="1" dirty="0" smtClean="0">
                        <a:latin typeface="GB Pinyinok-D" pitchFamily="2" charset="-122"/>
                        <a:ea typeface="GB Pinyinok-D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367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jiě</a:t>
                      </a:r>
                      <a:r>
                        <a:rPr lang="en-US" altLang="zh-CN" sz="2400" dirty="0" smtClean="0">
                          <a:latin typeface="GB Pinyinok-D" pitchFamily="2" charset="-122"/>
                          <a:ea typeface="GB Pinyinok-D" pitchFamily="2" charset="-122"/>
                        </a:rPr>
                        <a:t> </a:t>
                      </a:r>
                      <a:r>
                        <a:rPr lang="zh-CN" altLang="en-US" sz="2400" dirty="0" smtClean="0"/>
                        <a:t>（姐，</a:t>
                      </a:r>
                      <a:endParaRPr lang="en-US" altLang="zh-CN" sz="2400" dirty="0" smtClean="0"/>
                    </a:p>
                    <a:p>
                      <a:pPr algn="ctr"/>
                      <a:r>
                        <a:rPr lang="en-US" altLang="zh-CN" sz="2400" dirty="0" smtClean="0"/>
                        <a:t>elder </a:t>
                      </a:r>
                      <a:r>
                        <a:rPr lang="en-US" altLang="zh-CN" sz="2400" dirty="0" err="1" smtClean="0"/>
                        <a:t>sisiter</a:t>
                      </a:r>
                      <a:r>
                        <a:rPr lang="zh-CN" altLang="en-US" sz="2400" dirty="0" smtClean="0"/>
                        <a:t>）</a:t>
                      </a:r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smtClean="0">
                          <a:latin typeface="GB Pinyinok-D" pitchFamily="2" charset="-122"/>
                          <a:ea typeface="GB Pinyinok-D" pitchFamily="2" charset="-122"/>
                        </a:rPr>
                        <a:t>j</a:t>
                      </a:r>
                      <a:endParaRPr lang="zh-CN" altLang="en-US" sz="2800" b="1" dirty="0">
                        <a:latin typeface="GB Pinyinok-D" pitchFamily="2" charset="-122"/>
                        <a:ea typeface="GB Pinyinok-D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ie</a:t>
                      </a:r>
                      <a:endParaRPr lang="zh-CN" altLang="en-US" sz="2800" b="1" dirty="0">
                        <a:latin typeface="GB Pinyinok-D" pitchFamily="2" charset="-122"/>
                        <a:ea typeface="GB Pinyinok-D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44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èr</a:t>
                      </a:r>
                      <a:r>
                        <a:rPr lang="en-US" altLang="zh-CN" sz="2400" dirty="0" smtClean="0"/>
                        <a:t> </a:t>
                      </a:r>
                      <a:r>
                        <a:rPr lang="zh-CN" altLang="en-US" sz="2400" dirty="0" smtClean="0"/>
                        <a:t>（二，</a:t>
                      </a:r>
                      <a:r>
                        <a:rPr lang="en-US" altLang="zh-CN" sz="2400" dirty="0" smtClean="0"/>
                        <a:t>two</a:t>
                      </a:r>
                      <a:r>
                        <a:rPr lang="zh-CN" altLang="en-US" sz="2400" dirty="0" smtClean="0"/>
                        <a:t>）</a:t>
                      </a:r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er</a:t>
                      </a:r>
                      <a:endParaRPr lang="zh-CN" altLang="en-US" sz="2800" b="1" dirty="0">
                        <a:latin typeface="GB Pinyinok-D" pitchFamily="2" charset="-122"/>
                        <a:ea typeface="GB Pinyinok-D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" name="图片 33" descr="QQ截图20150728081850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87588" y="3314922"/>
            <a:ext cx="361905" cy="190476"/>
          </a:xfrm>
          <a:prstGeom prst="rect">
            <a:avLst/>
          </a:prstGeom>
        </p:spPr>
      </p:pic>
      <p:pic>
        <p:nvPicPr>
          <p:cNvPr id="35" name="图片 34" descr="QQ截图20150728081907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46963" y="3848375"/>
            <a:ext cx="219048" cy="171429"/>
          </a:xfrm>
          <a:prstGeom prst="rect">
            <a:avLst/>
          </a:prstGeom>
        </p:spPr>
      </p:pic>
      <p:pic>
        <p:nvPicPr>
          <p:cNvPr id="36" name="图片 35" descr="QQ截图20150728081917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16041" y="4407779"/>
            <a:ext cx="238095" cy="180952"/>
          </a:xfrm>
          <a:prstGeom prst="rect">
            <a:avLst/>
          </a:prstGeom>
        </p:spPr>
      </p:pic>
      <p:pic>
        <p:nvPicPr>
          <p:cNvPr id="37" name="图片 36" descr="QQ截图20150728081926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16041" y="5250775"/>
            <a:ext cx="285714" cy="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9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AutoShape 4"/>
          <p:cNvCxnSpPr>
            <a:cxnSpLocks noChangeShapeType="1"/>
          </p:cNvCxnSpPr>
          <p:nvPr/>
        </p:nvCxnSpPr>
        <p:spPr bwMode="auto">
          <a:xfrm flipH="1" flipV="1">
            <a:off x="119914" y="0"/>
            <a:ext cx="12700" cy="6872288"/>
          </a:xfrm>
          <a:prstGeom prst="straightConnector1">
            <a:avLst/>
          </a:prstGeom>
          <a:noFill/>
          <a:ln w="228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组合 8"/>
          <p:cNvGrpSpPr/>
          <p:nvPr/>
        </p:nvGrpSpPr>
        <p:grpSpPr>
          <a:xfrm>
            <a:off x="308629" y="6819"/>
            <a:ext cx="2568221" cy="646331"/>
            <a:chOff x="308629" y="6819"/>
            <a:chExt cx="2568221" cy="646331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254749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拼音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Pinyin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150"/>
              <a:ext cx="2568221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63"/>
          <p:cNvGrpSpPr/>
          <p:nvPr/>
        </p:nvGrpSpPr>
        <p:grpSpPr>
          <a:xfrm>
            <a:off x="329358" y="748147"/>
            <a:ext cx="11531069" cy="6064766"/>
            <a:chOff x="1781299" y="914400"/>
            <a:chExt cx="7908967" cy="5355771"/>
          </a:xfrm>
        </p:grpSpPr>
        <p:sp>
          <p:nvSpPr>
            <p:cNvPr id="61" name="矩形 60"/>
            <p:cNvSpPr/>
            <p:nvPr/>
          </p:nvSpPr>
          <p:spPr>
            <a:xfrm>
              <a:off x="1781299" y="914400"/>
              <a:ext cx="7908966" cy="5355771"/>
            </a:xfrm>
            <a:prstGeom prst="rect">
              <a:avLst/>
            </a:prstGeom>
            <a:ln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81300" y="916407"/>
              <a:ext cx="79089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CN" altLang="en-US" sz="2400" b="1" dirty="0" smtClean="0">
                  <a:solidFill>
                    <a:srgbClr val="00B050"/>
                  </a:solidFill>
                </a:rPr>
                <a:t> </a:t>
              </a:r>
              <a:r>
                <a:rPr lang="zh-CN" altLang="en-US" sz="2000" b="1" dirty="0" smtClean="0">
                  <a:solidFill>
                    <a:srgbClr val="00B050"/>
                  </a:solidFill>
                </a:rPr>
                <a:t>看图片，朗读下列单音节词语</a:t>
              </a:r>
              <a:endParaRPr lang="en-US" altLang="zh-CN" sz="2400" b="1" dirty="0" smtClean="0">
                <a:solidFill>
                  <a:srgbClr val="00B050"/>
                </a:solidFill>
              </a:endParaRPr>
            </a:p>
            <a:p>
              <a:r>
                <a:rPr lang="en-US" altLang="zh-CN" sz="2000" dirty="0" smtClean="0">
                  <a:solidFill>
                    <a:srgbClr val="00B050"/>
                  </a:solidFill>
                  <a:latin typeface="+mn-ea"/>
                  <a:ea typeface="+mn-ea"/>
                </a:rPr>
                <a:t>Look at the pictures and read the monosyllabic words aloud</a:t>
              </a:r>
              <a:endParaRPr lang="zh-CN" altLang="en-US" sz="1400" dirty="0" smtClean="0">
                <a:solidFill>
                  <a:srgbClr val="00B050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1030" name="Picture 6" descr="E:\HSK1\新建文件夹\1课\1-09猫-微图ps2299392（25）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8725" y="-6210300"/>
            <a:ext cx="2160000" cy="1440000"/>
          </a:xfrm>
          <a:prstGeom prst="rect">
            <a:avLst/>
          </a:prstGeom>
          <a:noFill/>
        </p:spPr>
      </p:pic>
      <p:grpSp>
        <p:nvGrpSpPr>
          <p:cNvPr id="37" name="组合 36"/>
          <p:cNvGrpSpPr/>
          <p:nvPr/>
        </p:nvGrpSpPr>
        <p:grpSpPr>
          <a:xfrm>
            <a:off x="584681" y="1778915"/>
            <a:ext cx="2718630" cy="1440000"/>
            <a:chOff x="584681" y="1861030"/>
            <a:chExt cx="2718630" cy="1440000"/>
          </a:xfrm>
        </p:grpSpPr>
        <p:pic>
          <p:nvPicPr>
            <p:cNvPr id="10" name="图片 9" descr="QQ截图20150805170656.pn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681" y="1861030"/>
              <a:ext cx="2160000" cy="14400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2758100" y="2755070"/>
              <a:ext cx="545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yī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422061" y="1778915"/>
            <a:ext cx="2827401" cy="1440000"/>
            <a:chOff x="3422061" y="1861030"/>
            <a:chExt cx="2827401" cy="1440000"/>
          </a:xfrm>
        </p:grpSpPr>
        <p:pic>
          <p:nvPicPr>
            <p:cNvPr id="1026" name="Picture 2" descr="E:\HSK1\新建文件夹\1课\1-05五-微图ps2810748（25）.jpg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22061" y="1861030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5582061" y="2777810"/>
              <a:ext cx="667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wǔ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249462" y="1778915"/>
            <a:ext cx="2705211" cy="1440000"/>
            <a:chOff x="6249462" y="1861030"/>
            <a:chExt cx="2705211" cy="1440000"/>
          </a:xfrm>
        </p:grpSpPr>
        <p:pic>
          <p:nvPicPr>
            <p:cNvPr id="1027" name="Picture 3" descr="E:\HSK1\新建文件夹\1课\1-06鱼-微图ps1209846（25）.jpg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49462" y="1861030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8409462" y="2777810"/>
              <a:ext cx="545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yú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62647" y="1778915"/>
            <a:ext cx="2705211" cy="1440000"/>
            <a:chOff x="9062647" y="1861030"/>
            <a:chExt cx="2705211" cy="1440000"/>
          </a:xfrm>
        </p:grpSpPr>
        <p:pic>
          <p:nvPicPr>
            <p:cNvPr id="1028" name="Picture 4" descr="E:\HSK1\新建文件夹\1课\1-07耳-微图ps4340148（25）.jpg"/>
            <p:cNvPicPr preferRelativeResize="0">
              <a:picLocks noChangeArrowheads="1"/>
            </p:cNvPicPr>
            <p:nvPr/>
          </p:nvPicPr>
          <p:blipFill>
            <a:blip r:embed="rId7" cstate="print"/>
            <a:srcRect t="17463" b="17236"/>
            <a:stretch>
              <a:fillRect/>
            </a:stretch>
          </p:blipFill>
          <p:spPr bwMode="auto">
            <a:xfrm>
              <a:off x="9062647" y="1861030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11222647" y="2777810"/>
              <a:ext cx="545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ěr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84679" y="3509820"/>
            <a:ext cx="2718632" cy="1440000"/>
            <a:chOff x="584679" y="3591935"/>
            <a:chExt cx="2718632" cy="1440000"/>
          </a:xfrm>
        </p:grpSpPr>
        <p:pic>
          <p:nvPicPr>
            <p:cNvPr id="1029" name="Picture 5" descr="E:\HSK1\新建文件夹\1课\1-08笔-微图ps1714897（25）.jpg"/>
            <p:cNvPicPr preferRelativeResize="0"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4679" y="3591935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2758100" y="4507265"/>
              <a:ext cx="545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bǐ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422061" y="3532560"/>
            <a:ext cx="3287499" cy="1440000"/>
            <a:chOff x="3422061" y="3591935"/>
            <a:chExt cx="3287499" cy="1440000"/>
          </a:xfrm>
        </p:grpSpPr>
        <p:pic>
          <p:nvPicPr>
            <p:cNvPr id="1031" name="Picture 7" descr="E:\HSK1\新建文件夹\1课\1-09猫-微图ps2299392（25）.jpg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2061" y="3591935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5510811" y="4508715"/>
              <a:ext cx="119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err="1" smtClean="0">
                  <a:latin typeface="GB Pinyinok-D" pitchFamily="2" charset="-122"/>
                  <a:ea typeface="GB Pinyinok-D" pitchFamily="2" charset="-122"/>
                </a:rPr>
                <a:t>māo</a:t>
              </a:r>
              <a:r>
                <a:rPr lang="en-US" altLang="zh-CN" sz="2800" b="1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249462" y="3531110"/>
            <a:ext cx="3304585" cy="1441450"/>
            <a:chOff x="6249462" y="3590485"/>
            <a:chExt cx="3304585" cy="1441450"/>
          </a:xfrm>
        </p:grpSpPr>
        <p:pic>
          <p:nvPicPr>
            <p:cNvPr id="1032" name="Picture 8" descr="E:\HSK1\新建文件夹\1课\1-10岛-前图38591017（20）替换.jpg"/>
            <p:cNvPicPr preferRelativeResize="0"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249462" y="3590485"/>
              <a:ext cx="2160000" cy="144145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8355298" y="4508715"/>
              <a:ext cx="119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dǎo</a:t>
              </a:r>
              <a:r>
                <a:rPr lang="en-US" altLang="zh-CN" sz="2800" b="1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062647" y="3531110"/>
            <a:ext cx="3304585" cy="1440000"/>
            <a:chOff x="9062647" y="3590485"/>
            <a:chExt cx="3304585" cy="1440000"/>
          </a:xfrm>
        </p:grpSpPr>
        <p:pic>
          <p:nvPicPr>
            <p:cNvPr id="1033" name="Picture 9" descr="E:\HSK1\新建文件夹\1课\1-11花-前图bigstock-yellow-flower-14475059（利用）替换.jpg"/>
            <p:cNvPicPr preferRelativeResize="0"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062647" y="3590485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11168483" y="4507265"/>
              <a:ext cx="119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huā</a:t>
              </a:r>
              <a:r>
                <a:rPr lang="en-US" altLang="zh-CN" sz="2800" b="1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84679" y="5263625"/>
            <a:ext cx="2705211" cy="1440000"/>
            <a:chOff x="584679" y="5263625"/>
            <a:chExt cx="2705211" cy="1440000"/>
          </a:xfrm>
        </p:grpSpPr>
        <p:pic>
          <p:nvPicPr>
            <p:cNvPr id="1034" name="Picture 10" descr="E:\HSK1\新建文件夹\1课\1-12鸡-微图ps14210739（25）.jpg"/>
            <p:cNvPicPr preferRelativeResize="0">
              <a:picLocks noChangeArrowheads="1"/>
            </p:cNvPicPr>
            <p:nvPr/>
          </p:nvPicPr>
          <p:blipFill>
            <a:blip r:embed="rId11" cstate="print"/>
            <a:srcRect l="7576" t="7269" b="13547"/>
            <a:stretch>
              <a:fillRect/>
            </a:stretch>
          </p:blipFill>
          <p:spPr bwMode="auto">
            <a:xfrm>
              <a:off x="584679" y="5263625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2744679" y="6180405"/>
              <a:ext cx="545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jī</a:t>
              </a:r>
              <a:r>
                <a:rPr lang="en-US" altLang="zh-CN" sz="2800" b="1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422061" y="5263625"/>
            <a:ext cx="2705211" cy="1440000"/>
            <a:chOff x="3422061" y="5263625"/>
            <a:chExt cx="2705211" cy="1440000"/>
          </a:xfrm>
        </p:grpSpPr>
        <p:pic>
          <p:nvPicPr>
            <p:cNvPr id="1035" name="Picture 11" descr="E:\HSK1\新建文件夹\1课\1-13七-微图ps1813104（25）.jpg"/>
            <p:cNvPicPr preferRelativeResize="0">
              <a:picLocks noChangeArrowheads="1"/>
            </p:cNvPicPr>
            <p:nvPr/>
          </p:nvPicPr>
          <p:blipFill>
            <a:blip r:embed="rId12" cstate="print"/>
            <a:srcRect t="13797" b="13701"/>
            <a:stretch>
              <a:fillRect/>
            </a:stretch>
          </p:blipFill>
          <p:spPr bwMode="auto">
            <a:xfrm>
              <a:off x="3422061" y="5263625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5582061" y="6180405"/>
              <a:ext cx="545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qī</a:t>
              </a:r>
              <a:r>
                <a:rPr lang="en-US" altLang="zh-CN" sz="2800" b="1" dirty="0" smtClean="0">
                  <a:latin typeface="GB Pinyinok-D" pitchFamily="2" charset="-122"/>
                  <a:ea typeface="GB Pinyinok-D" pitchFamily="2" charset="-122"/>
                </a:rPr>
                <a:t>  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254673" y="5263625"/>
            <a:ext cx="3358749" cy="1440000"/>
            <a:chOff x="6254673" y="5263625"/>
            <a:chExt cx="3358749" cy="1440000"/>
          </a:xfrm>
        </p:grpSpPr>
        <p:pic>
          <p:nvPicPr>
            <p:cNvPr id="1036" name="Picture 12" descr="E:\HSK1\新建文件夹\1课\1-14鞋-前图3060583（20）替换.jpg"/>
            <p:cNvPicPr preferRelativeResize="0">
              <a:picLocks noChangeArrowheads="1"/>
            </p:cNvPicPr>
            <p:nvPr/>
          </p:nvPicPr>
          <p:blipFill>
            <a:blip r:embed="rId13" cstate="print"/>
            <a:srcRect t="10457" b="22227"/>
            <a:stretch>
              <a:fillRect/>
            </a:stretch>
          </p:blipFill>
          <p:spPr bwMode="auto">
            <a:xfrm>
              <a:off x="6254673" y="5263625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8414673" y="6180405"/>
              <a:ext cx="119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xié</a:t>
              </a:r>
              <a:r>
                <a:rPr lang="en-US" altLang="zh-CN" sz="2400" b="1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r>
                <a:rPr lang="en-US" altLang="zh-CN" sz="2800" b="1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062647" y="5263625"/>
            <a:ext cx="3323124" cy="1440000"/>
            <a:chOff x="9062647" y="5323000"/>
            <a:chExt cx="3323124" cy="1440000"/>
          </a:xfrm>
        </p:grpSpPr>
        <p:pic>
          <p:nvPicPr>
            <p:cNvPr id="1037" name="Picture 13" descr="E:\HSK1\新建文件夹\1课\1-15雪-前图FF77459（20）替换.jpg"/>
            <p:cNvPicPr preferRelativeResize="0"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062647" y="5323000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36" name="TextBox 35"/>
            <p:cNvSpPr txBox="1"/>
            <p:nvPr/>
          </p:nvSpPr>
          <p:spPr>
            <a:xfrm>
              <a:off x="11187022" y="6239780"/>
              <a:ext cx="119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xuě</a:t>
              </a:r>
              <a:r>
                <a:rPr lang="en-US" altLang="zh-CN" sz="2800" b="1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r>
                <a:rPr lang="en-US" altLang="zh-CN" sz="2400" b="1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r>
                <a:rPr lang="en-US" altLang="zh-CN" sz="2800" b="1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3979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AutoShape 4"/>
          <p:cNvCxnSpPr>
            <a:cxnSpLocks noChangeShapeType="1"/>
          </p:cNvCxnSpPr>
          <p:nvPr/>
        </p:nvCxnSpPr>
        <p:spPr bwMode="auto">
          <a:xfrm flipH="1" flipV="1">
            <a:off x="119914" y="0"/>
            <a:ext cx="12700" cy="6872288"/>
          </a:xfrm>
          <a:prstGeom prst="straightConnector1">
            <a:avLst/>
          </a:prstGeom>
          <a:noFill/>
          <a:ln w="228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组合 8"/>
          <p:cNvGrpSpPr/>
          <p:nvPr/>
        </p:nvGrpSpPr>
        <p:grpSpPr>
          <a:xfrm>
            <a:off x="308629" y="6819"/>
            <a:ext cx="2568221" cy="646331"/>
            <a:chOff x="308629" y="6819"/>
            <a:chExt cx="2568221" cy="646331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254749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拼音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Pinyin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150"/>
              <a:ext cx="2568221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63"/>
          <p:cNvGrpSpPr/>
          <p:nvPr/>
        </p:nvGrpSpPr>
        <p:grpSpPr>
          <a:xfrm>
            <a:off x="329358" y="961547"/>
            <a:ext cx="11308460" cy="5545775"/>
            <a:chOff x="1781299" y="914400"/>
            <a:chExt cx="7908967" cy="5355771"/>
          </a:xfrm>
        </p:grpSpPr>
        <p:sp>
          <p:nvSpPr>
            <p:cNvPr id="61" name="矩形 60"/>
            <p:cNvSpPr/>
            <p:nvPr/>
          </p:nvSpPr>
          <p:spPr>
            <a:xfrm>
              <a:off x="1781299" y="914400"/>
              <a:ext cx="7908966" cy="5355771"/>
            </a:xfrm>
            <a:prstGeom prst="rect">
              <a:avLst/>
            </a:prstGeom>
            <a:ln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81300" y="916407"/>
              <a:ext cx="7908966" cy="679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CN" altLang="en-US" sz="2400" b="1" dirty="0" smtClean="0">
                  <a:solidFill>
                    <a:srgbClr val="00B050"/>
                  </a:solidFill>
                </a:rPr>
                <a:t> </a:t>
              </a:r>
              <a:r>
                <a:rPr lang="zh-CN" altLang="en-US" sz="2000" b="1" dirty="0" smtClean="0">
                  <a:solidFill>
                    <a:srgbClr val="00B050"/>
                  </a:solidFill>
                </a:rPr>
                <a:t>看图片，朗读下列双音节词语</a:t>
              </a:r>
              <a:endParaRPr lang="en-US" altLang="zh-CN" sz="2400" b="1" dirty="0" smtClean="0">
                <a:solidFill>
                  <a:srgbClr val="00B050"/>
                </a:solidFill>
              </a:endParaRPr>
            </a:p>
            <a:p>
              <a:r>
                <a:rPr lang="en-US" altLang="zh-CN" sz="2000" dirty="0" smtClean="0">
                  <a:solidFill>
                    <a:srgbClr val="00B050"/>
                  </a:solidFill>
                  <a:latin typeface="+mn-ea"/>
                  <a:ea typeface="+mn-ea"/>
                </a:rPr>
                <a:t>Look at the pictures and read the disyllabic words aloud</a:t>
              </a:r>
              <a:endParaRPr lang="zh-CN" altLang="en-US" sz="1400" dirty="0" smtClean="0">
                <a:solidFill>
                  <a:srgbClr val="00B050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1030" name="Picture 6" descr="E:\HSK1\新建文件夹\1课\1-09猫-微图ps2299392（25）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8725" y="-6210300"/>
            <a:ext cx="2160000" cy="1440000"/>
          </a:xfrm>
          <a:prstGeom prst="rect">
            <a:avLst/>
          </a:prstGeom>
          <a:noFill/>
        </p:spPr>
      </p:pic>
      <p:grpSp>
        <p:nvGrpSpPr>
          <p:cNvPr id="48" name="组合 47"/>
          <p:cNvGrpSpPr/>
          <p:nvPr/>
        </p:nvGrpSpPr>
        <p:grpSpPr>
          <a:xfrm>
            <a:off x="716850" y="2147700"/>
            <a:ext cx="2160000" cy="1974435"/>
            <a:chOff x="716850" y="2147700"/>
            <a:chExt cx="2160000" cy="1974435"/>
          </a:xfrm>
        </p:grpSpPr>
        <p:pic>
          <p:nvPicPr>
            <p:cNvPr id="10" name="图片 9" descr="QQ截图20150805170656.png"/>
            <p:cNvPicPr preferRelativeResize="0">
              <a:picLocks/>
            </p:cNvPicPr>
            <p:nvPr/>
          </p:nvPicPr>
          <p:blipFill>
            <a:blip r:embed="rId4" cstate="print"/>
            <a:srcRect l="8102" t="24041" r="8119" b="18551"/>
            <a:stretch>
              <a:fillRect/>
            </a:stretch>
          </p:blipFill>
          <p:spPr>
            <a:xfrm>
              <a:off x="716850" y="2147700"/>
              <a:ext cx="2160000" cy="14400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1223154" y="3598915"/>
              <a:ext cx="11044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kāfēi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422061" y="2147700"/>
            <a:ext cx="2160000" cy="1963220"/>
            <a:chOff x="3422061" y="2147700"/>
            <a:chExt cx="2160000" cy="1963220"/>
          </a:xfrm>
        </p:grpSpPr>
        <p:pic>
          <p:nvPicPr>
            <p:cNvPr id="1026" name="Picture 2" descr="E:\HSK1\新建文件夹\1课\1-05五-微图ps2810748（25）.jpg"/>
            <p:cNvPicPr preferRelativeResize="0">
              <a:picLocks noChangeArrowheads="1"/>
            </p:cNvPicPr>
            <p:nvPr/>
          </p:nvPicPr>
          <p:blipFill>
            <a:blip r:embed="rId5" cstate="print"/>
            <a:srcRect t="9299" b="3079"/>
            <a:stretch>
              <a:fillRect/>
            </a:stretch>
          </p:blipFill>
          <p:spPr bwMode="auto">
            <a:xfrm>
              <a:off x="3422061" y="2147700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3657600" y="3587700"/>
              <a:ext cx="1768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kělè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249462" y="2189068"/>
            <a:ext cx="2160000" cy="1969352"/>
            <a:chOff x="6249462" y="2189068"/>
            <a:chExt cx="2160000" cy="1969352"/>
          </a:xfrm>
        </p:grpSpPr>
        <p:pic>
          <p:nvPicPr>
            <p:cNvPr id="1027" name="Picture 3" descr="E:\HSK1\新建文件夹\1课\1-06鱼-微图ps1209846（25）.jpg"/>
            <p:cNvPicPr preferRelativeResize="0">
              <a:picLocks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6249462" y="2189068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6787756" y="3635200"/>
              <a:ext cx="1185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kǎoyā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062647" y="2159026"/>
            <a:ext cx="2160000" cy="1974634"/>
            <a:chOff x="9062647" y="2159026"/>
            <a:chExt cx="2160000" cy="1974634"/>
          </a:xfrm>
        </p:grpSpPr>
        <p:pic>
          <p:nvPicPr>
            <p:cNvPr id="1028" name="Picture 4" descr="E:\HSK1\新建文件夹\1课\1-07耳-微图ps4340148（25）.jpg"/>
            <p:cNvPicPr preferRelativeResize="0">
              <a:picLocks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9062647" y="2159026"/>
              <a:ext cx="2160000" cy="1439777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9516689" y="3610440"/>
              <a:ext cx="13186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huǒɡuō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10103" y="4388220"/>
            <a:ext cx="2160000" cy="1985960"/>
            <a:chOff x="710103" y="4388220"/>
            <a:chExt cx="2160000" cy="1985960"/>
          </a:xfrm>
        </p:grpSpPr>
        <p:pic>
          <p:nvPicPr>
            <p:cNvPr id="1029" name="Picture 5" descr="E:\HSK1\新建文件夹\1课\1-08笔-微图ps1714897（25）.jpg"/>
            <p:cNvPicPr preferRelativeResize="0">
              <a:picLocks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710103" y="4388220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1377529" y="5850960"/>
              <a:ext cx="8193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dìtú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422061" y="4388220"/>
            <a:ext cx="2160000" cy="1963220"/>
            <a:chOff x="3422061" y="4410960"/>
            <a:chExt cx="2160000" cy="1963220"/>
          </a:xfrm>
        </p:grpSpPr>
        <p:pic>
          <p:nvPicPr>
            <p:cNvPr id="1031" name="Picture 7" descr="E:\HSK1\新建文件夹\1课\1-09猫-微图ps2299392（25）.jpg"/>
            <p:cNvPicPr preferRelativeResize="0">
              <a:picLocks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3422061" y="4410960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3931393" y="5850960"/>
              <a:ext cx="119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fēijī</a:t>
              </a:r>
              <a:r>
                <a:rPr lang="en-US" altLang="zh-CN" sz="2800" b="1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249462" y="4388220"/>
            <a:ext cx="2160000" cy="1964670"/>
            <a:chOff x="6368494" y="4409510"/>
            <a:chExt cx="2160000" cy="1964670"/>
          </a:xfrm>
        </p:grpSpPr>
        <p:pic>
          <p:nvPicPr>
            <p:cNvPr id="1032" name="Picture 8" descr="E:\HSK1\新建文件夹\1课\1-10岛-前图38591017（20）替换.jpg"/>
            <p:cNvPicPr preferRelativeResize="0">
              <a:picLocks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6368494" y="4409510"/>
              <a:ext cx="2160000" cy="144145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6859006" y="5850960"/>
              <a:ext cx="119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máobǐ</a:t>
              </a:r>
              <a:r>
                <a:rPr lang="en-US" altLang="zh-CN" sz="2800" b="1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9062647" y="4388220"/>
            <a:ext cx="2160000" cy="1976195"/>
            <a:chOff x="9119913" y="4397985"/>
            <a:chExt cx="2160000" cy="1976195"/>
          </a:xfrm>
        </p:grpSpPr>
        <p:pic>
          <p:nvPicPr>
            <p:cNvPr id="1033" name="Picture 9" descr="E:\HSK1\新建文件夹\1课\1-11花-前图bigstock-yellow-flower-14475059（利用）替换.jpg"/>
            <p:cNvPicPr preferRelativeResize="0">
              <a:picLocks noChangeArrowheads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9119913" y="4397985"/>
              <a:ext cx="2160000" cy="14400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9672191" y="5850960"/>
              <a:ext cx="1198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latin typeface="GB Pinyinok-D" pitchFamily="2" charset="-122"/>
                  <a:ea typeface="GB Pinyinok-D" pitchFamily="2" charset="-122"/>
                </a:rPr>
                <a:t>ěrjī</a:t>
              </a:r>
              <a:r>
                <a:rPr lang="en-US" altLang="zh-CN" sz="2800" b="1" dirty="0" smtClean="0">
                  <a:latin typeface="GB Pinyinok-D" pitchFamily="2" charset="-122"/>
                  <a:ea typeface="GB Pinyinok-D" pitchFamily="2" charset="-122"/>
                </a:rPr>
                <a:t> </a:t>
              </a:r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3979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AutoShape 4"/>
          <p:cNvCxnSpPr>
            <a:cxnSpLocks noChangeShapeType="1"/>
          </p:cNvCxnSpPr>
          <p:nvPr/>
        </p:nvCxnSpPr>
        <p:spPr bwMode="auto">
          <a:xfrm flipH="1" flipV="1">
            <a:off x="119914" y="0"/>
            <a:ext cx="12700" cy="6872288"/>
          </a:xfrm>
          <a:prstGeom prst="straightConnector1">
            <a:avLst/>
          </a:prstGeom>
          <a:noFill/>
          <a:ln w="228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组合 8"/>
          <p:cNvGrpSpPr/>
          <p:nvPr/>
        </p:nvGrpSpPr>
        <p:grpSpPr>
          <a:xfrm>
            <a:off x="308629" y="6819"/>
            <a:ext cx="2568221" cy="646331"/>
            <a:chOff x="308629" y="6819"/>
            <a:chExt cx="2568221" cy="646331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254749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拼音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Pinyin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150"/>
              <a:ext cx="2568221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475011" y="914400"/>
            <a:ext cx="9927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4. </a:t>
            </a:r>
            <a:r>
              <a:rPr lang="zh-CN" altLang="en-US" sz="2800" b="1" dirty="0" smtClean="0"/>
              <a:t>两个三声音节的连读变调  </a:t>
            </a:r>
            <a:r>
              <a:rPr lang="en-US" altLang="zh-CN" dirty="0" smtClean="0">
                <a:latin typeface="+mn-ea"/>
                <a:ea typeface="+mn-ea"/>
              </a:rPr>
              <a:t>Tone </a:t>
            </a:r>
            <a:r>
              <a:rPr lang="en-US" altLang="zh-CN" dirty="0" err="1" smtClean="0">
                <a:latin typeface="+mn-ea"/>
                <a:ea typeface="+mn-ea"/>
              </a:rPr>
              <a:t>Sandhi</a:t>
            </a:r>
            <a:r>
              <a:rPr lang="en-US" altLang="zh-CN" dirty="0" smtClean="0">
                <a:latin typeface="+mn-ea"/>
                <a:ea typeface="+mn-ea"/>
              </a:rPr>
              <a:t>: 3</a:t>
            </a:r>
            <a:r>
              <a:rPr lang="en-US" altLang="zh-CN" baseline="30000" dirty="0" smtClean="0">
                <a:latin typeface="+mn-ea"/>
                <a:ea typeface="+mn-ea"/>
              </a:rPr>
              <a:t>rd</a:t>
            </a:r>
            <a:r>
              <a:rPr lang="en-US" altLang="zh-CN" dirty="0" smtClean="0">
                <a:latin typeface="+mn-ea"/>
                <a:ea typeface="+mn-ea"/>
              </a:rPr>
              <a:t> tone +3</a:t>
            </a:r>
            <a:r>
              <a:rPr lang="en-US" altLang="zh-CN" baseline="30000" dirty="0" smtClean="0">
                <a:latin typeface="+mn-ea"/>
                <a:ea typeface="+mn-ea"/>
              </a:rPr>
              <a:t>rd</a:t>
            </a:r>
            <a:r>
              <a:rPr lang="en-US" altLang="zh-CN" dirty="0" smtClean="0">
                <a:latin typeface="+mn-ea"/>
                <a:ea typeface="+mn-ea"/>
              </a:rPr>
              <a:t> tone</a:t>
            </a:r>
            <a:endParaRPr lang="zh-CN" altLang="en-US" sz="2800" dirty="0">
              <a:latin typeface="+mn-ea"/>
              <a:ea typeface="+mn-ea"/>
            </a:endParaRPr>
          </a:p>
        </p:txBody>
      </p:sp>
      <p:graphicFrame>
        <p:nvGraphicFramePr>
          <p:cNvPr id="33" name="表格 32"/>
          <p:cNvGraphicFramePr>
            <a:graphicFrameLocks noGrp="1"/>
          </p:cNvGraphicFramePr>
          <p:nvPr/>
        </p:nvGraphicFramePr>
        <p:xfrm>
          <a:off x="1473856" y="2481921"/>
          <a:ext cx="9629572" cy="2573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7393"/>
                <a:gridCol w="2407393"/>
                <a:gridCol w="2407393"/>
                <a:gridCol w="2407393"/>
              </a:tblGrid>
              <a:tr h="644126">
                <a:tc>
                  <a:txBody>
                    <a:bodyPr/>
                    <a:lstStyle/>
                    <a:p>
                      <a:pPr algn="ctr"/>
                      <a:endParaRPr lang="zh-CN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94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 smtClean="0">
                          <a:latin typeface="GB Pinyinok-D" pitchFamily="2" charset="-122"/>
                          <a:ea typeface="GB Pinyinok-D" pitchFamily="2" charset="-122"/>
                        </a:rPr>
                        <a:t>nǐ</a:t>
                      </a:r>
                      <a:r>
                        <a:rPr lang="en-US" altLang="zh-CN" sz="2400" dirty="0" smtClean="0"/>
                        <a:t> </a:t>
                      </a:r>
                      <a:r>
                        <a:rPr lang="zh-CN" altLang="en-US" sz="2400" dirty="0" smtClean="0"/>
                        <a:t>（你）</a:t>
                      </a:r>
                      <a:endParaRPr lang="zh-CN" alt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 smtClean="0">
                          <a:latin typeface="GB Pinyinok-D" pitchFamily="2" charset="-122"/>
                          <a:ea typeface="GB Pinyinok-D" pitchFamily="2" charset="-122"/>
                        </a:rPr>
                        <a:t>hǎo</a:t>
                      </a:r>
                      <a:r>
                        <a:rPr lang="zh-CN" altLang="en-US" sz="2400" dirty="0" smtClean="0">
                          <a:latin typeface="GB Pinyinok-D" pitchFamily="2" charset="-122"/>
                          <a:ea typeface="GB Pinyinok-D" pitchFamily="2" charset="-122"/>
                        </a:rPr>
                        <a:t>（好）</a:t>
                      </a:r>
                      <a:endParaRPr lang="zh-CN" altLang="en-US" sz="2400" dirty="0">
                        <a:latin typeface="GB Pinyinok-D" pitchFamily="2" charset="-122"/>
                        <a:ea typeface="GB Pinyinok-D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err="1" smtClean="0">
                          <a:solidFill>
                            <a:srgbClr val="FFC000"/>
                          </a:solidFill>
                          <a:latin typeface="GB Pinyinok-D" pitchFamily="2" charset="-122"/>
                          <a:ea typeface="GB Pinyinok-D" pitchFamily="2" charset="-122"/>
                        </a:rPr>
                        <a:t>ní</a:t>
                      </a:r>
                      <a:endParaRPr lang="zh-CN" altLang="en-US" sz="2400" b="1" dirty="0">
                        <a:solidFill>
                          <a:srgbClr val="FFC000"/>
                        </a:solidFill>
                        <a:latin typeface="GB Pinyinok-D" pitchFamily="2" charset="-122"/>
                        <a:ea typeface="GB Pinyinok-D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 smtClean="0">
                          <a:latin typeface="GB Pinyinok-D" pitchFamily="2" charset="-122"/>
                          <a:ea typeface="GB Pinyinok-D" pitchFamily="2" charset="-122"/>
                        </a:rPr>
                        <a:t>hǎo</a:t>
                      </a:r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094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 smtClean="0">
                          <a:latin typeface="GB Pinyinok-D" pitchFamily="2" charset="-122"/>
                          <a:ea typeface="GB Pinyinok-D" pitchFamily="2" charset="-122"/>
                        </a:rPr>
                        <a:t>kě</a:t>
                      </a:r>
                      <a:r>
                        <a:rPr lang="en-US" altLang="zh-CN" sz="2400" dirty="0" smtClean="0"/>
                        <a:t> </a:t>
                      </a:r>
                      <a:r>
                        <a:rPr lang="zh-CN" altLang="en-US" sz="2400" dirty="0" smtClean="0"/>
                        <a:t>（可）</a:t>
                      </a:r>
                      <a:endParaRPr lang="zh-CN" alt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 smtClean="0">
                          <a:latin typeface="GB Pinyinok-D" pitchFamily="2" charset="-122"/>
                          <a:ea typeface="GB Pinyinok-D" pitchFamily="2" charset="-122"/>
                        </a:rPr>
                        <a:t>yǐ</a:t>
                      </a:r>
                      <a:r>
                        <a:rPr lang="zh-CN" altLang="en-US" sz="2400" dirty="0" smtClean="0"/>
                        <a:t>（以）</a:t>
                      </a:r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err="1" smtClean="0">
                          <a:solidFill>
                            <a:srgbClr val="FFC000"/>
                          </a:solidFill>
                          <a:latin typeface="GB Pinyinok-D" pitchFamily="2" charset="-122"/>
                          <a:ea typeface="GB Pinyinok-D" pitchFamily="2" charset="-122"/>
                        </a:rPr>
                        <a:t>ké</a:t>
                      </a:r>
                      <a:endParaRPr lang="zh-CN" altLang="en-US" sz="2400" b="1" dirty="0" smtClean="0">
                        <a:solidFill>
                          <a:srgbClr val="FFC000"/>
                        </a:solidFill>
                        <a:latin typeface="GB Pinyinok-D" pitchFamily="2" charset="-122"/>
                        <a:ea typeface="GB Pinyinok-D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 smtClean="0">
                          <a:latin typeface="GB Pinyinok-D" pitchFamily="2" charset="-122"/>
                          <a:ea typeface="GB Pinyinok-D" pitchFamily="2" charset="-122"/>
                        </a:rPr>
                        <a:t>yǐ</a:t>
                      </a:r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88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 smtClean="0">
                          <a:latin typeface="GB Pinyinok-D" pitchFamily="2" charset="-122"/>
                          <a:ea typeface="GB Pinyinok-D" pitchFamily="2" charset="-122"/>
                        </a:rPr>
                        <a:t>fǔ</a:t>
                      </a:r>
                      <a:r>
                        <a:rPr lang="en-US" altLang="zh-CN" sz="2400" dirty="0" smtClean="0">
                          <a:latin typeface="GB Pinyinok-D" pitchFamily="2" charset="-122"/>
                          <a:ea typeface="GB Pinyinok-D" pitchFamily="2" charset="-122"/>
                        </a:rPr>
                        <a:t> </a:t>
                      </a:r>
                      <a:r>
                        <a:rPr lang="zh-CN" altLang="en-US" sz="2400" dirty="0" smtClean="0"/>
                        <a:t>（辅）</a:t>
                      </a:r>
                      <a:endParaRPr lang="zh-CN" alt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 smtClean="0">
                          <a:latin typeface="GB Pinyinok-D" pitchFamily="2" charset="-122"/>
                          <a:ea typeface="GB Pinyinok-D" pitchFamily="2" charset="-122"/>
                        </a:rPr>
                        <a:t>dǎo</a:t>
                      </a:r>
                      <a:r>
                        <a:rPr lang="zh-CN" altLang="en-US" sz="2400" dirty="0" smtClean="0">
                          <a:latin typeface="GB Pinyinok-D" pitchFamily="2" charset="-122"/>
                          <a:ea typeface="GB Pinyinok-D" pitchFamily="2" charset="-122"/>
                        </a:rPr>
                        <a:t>（导）</a:t>
                      </a:r>
                      <a:endParaRPr lang="zh-CN" altLang="en-US" sz="2400" dirty="0">
                        <a:latin typeface="GB Pinyinok-D" pitchFamily="2" charset="-122"/>
                        <a:ea typeface="GB Pinyinok-D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err="1" smtClean="0">
                          <a:solidFill>
                            <a:srgbClr val="FFC000"/>
                          </a:solidFill>
                          <a:latin typeface="GB Pinyinok-D" pitchFamily="2" charset="-122"/>
                          <a:ea typeface="GB Pinyinok-D" pitchFamily="2" charset="-122"/>
                        </a:rPr>
                        <a:t>fú</a:t>
                      </a:r>
                      <a:endParaRPr lang="zh-CN" altLang="en-US" sz="2400" b="1" dirty="0">
                        <a:solidFill>
                          <a:srgbClr val="FFC000"/>
                        </a:solidFill>
                        <a:latin typeface="GB Pinyinok-D" pitchFamily="2" charset="-122"/>
                        <a:ea typeface="GB Pinyinok-D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 smtClean="0">
                          <a:latin typeface="GB Pinyinok-D" pitchFamily="2" charset="-122"/>
                          <a:ea typeface="GB Pinyinok-D" pitchFamily="2" charset="-122"/>
                        </a:rPr>
                        <a:t>dǎo</a:t>
                      </a:r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圆角矩形 16"/>
          <p:cNvSpPr/>
          <p:nvPr/>
        </p:nvSpPr>
        <p:spPr>
          <a:xfrm>
            <a:off x="1330036" y="2436154"/>
            <a:ext cx="9957592" cy="276521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201424" y="2335876"/>
            <a:ext cx="7940103" cy="707886"/>
            <a:chOff x="2201424" y="2335876"/>
            <a:chExt cx="7940103" cy="707886"/>
          </a:xfrm>
        </p:grpSpPr>
        <p:grpSp>
          <p:nvGrpSpPr>
            <p:cNvPr id="18" name="组合 17"/>
            <p:cNvGrpSpPr/>
            <p:nvPr/>
          </p:nvGrpSpPr>
          <p:grpSpPr>
            <a:xfrm>
              <a:off x="3479471" y="2335876"/>
              <a:ext cx="5638796" cy="707886"/>
              <a:chOff x="3431971" y="2145876"/>
              <a:chExt cx="5638796" cy="707886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431971" y="2145876"/>
                <a:ext cx="82704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4000" dirty="0" smtClean="0">
                    <a:latin typeface="微软雅黑" pitchFamily="34" charset="-122"/>
                    <a:ea typeface="微软雅黑" pitchFamily="34" charset="-122"/>
                  </a:rPr>
                  <a:t>+</a:t>
                </a:r>
                <a:endParaRPr lang="zh-CN" altLang="en-US" sz="4000" dirty="0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8243721" y="2145876"/>
                <a:ext cx="82704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4000" dirty="0" smtClean="0">
                    <a:latin typeface="微软雅黑" pitchFamily="34" charset="-122"/>
                    <a:ea typeface="微软雅黑" pitchFamily="34" charset="-122"/>
                  </a:rPr>
                  <a:t>+</a:t>
                </a:r>
                <a:endParaRPr lang="zh-CN" altLang="en-US" sz="4000" dirty="0"/>
              </a:p>
            </p:txBody>
          </p:sp>
          <p:cxnSp>
            <p:nvCxnSpPr>
              <p:cNvPr id="16" name="直接箭头连接符 15"/>
              <p:cNvCxnSpPr/>
              <p:nvPr/>
            </p:nvCxnSpPr>
            <p:spPr>
              <a:xfrm>
                <a:off x="5844906" y="2517569"/>
                <a:ext cx="827046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 descr="QQ截图20150728081917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01424" y="2508197"/>
              <a:ext cx="524664" cy="398743"/>
            </a:xfrm>
            <a:prstGeom prst="rect">
              <a:avLst/>
            </a:prstGeom>
          </p:spPr>
        </p:pic>
        <p:pic>
          <p:nvPicPr>
            <p:cNvPr id="20" name="图片 19" descr="QQ截图20150728081917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85244" y="2508197"/>
              <a:ext cx="524664" cy="398743"/>
            </a:xfrm>
            <a:prstGeom prst="rect">
              <a:avLst/>
            </a:prstGeom>
          </p:spPr>
        </p:pic>
        <p:pic>
          <p:nvPicPr>
            <p:cNvPr id="21" name="图片 20" descr="QQ截图20150728081917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616863" y="2508197"/>
              <a:ext cx="524664" cy="398743"/>
            </a:xfrm>
            <a:prstGeom prst="rect">
              <a:avLst/>
            </a:prstGeom>
          </p:spPr>
        </p:pic>
        <p:pic>
          <p:nvPicPr>
            <p:cNvPr id="23" name="图片 22" descr="QQ截图20150728081926.pn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93475" y="2481921"/>
              <a:ext cx="591078" cy="413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979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AutoShape 4"/>
          <p:cNvCxnSpPr>
            <a:cxnSpLocks noChangeShapeType="1"/>
          </p:cNvCxnSpPr>
          <p:nvPr/>
        </p:nvCxnSpPr>
        <p:spPr bwMode="auto">
          <a:xfrm flipH="1" flipV="1">
            <a:off x="119914" y="0"/>
            <a:ext cx="12700" cy="6872288"/>
          </a:xfrm>
          <a:prstGeom prst="straightConnector1">
            <a:avLst/>
          </a:prstGeom>
          <a:noFill/>
          <a:ln w="228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组合 8"/>
          <p:cNvGrpSpPr/>
          <p:nvPr/>
        </p:nvGrpSpPr>
        <p:grpSpPr>
          <a:xfrm>
            <a:off x="308629" y="6819"/>
            <a:ext cx="2568221" cy="646331"/>
            <a:chOff x="308629" y="6819"/>
            <a:chExt cx="2568221" cy="646331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254749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拼音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Pinyin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150"/>
              <a:ext cx="2568221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63"/>
          <p:cNvGrpSpPr/>
          <p:nvPr/>
        </p:nvGrpSpPr>
        <p:grpSpPr>
          <a:xfrm>
            <a:off x="2125674" y="1092525"/>
            <a:ext cx="7908967" cy="5355771"/>
            <a:chOff x="1781299" y="914400"/>
            <a:chExt cx="7908967" cy="5355771"/>
          </a:xfrm>
        </p:grpSpPr>
        <p:sp>
          <p:nvSpPr>
            <p:cNvPr id="61" name="矩形 60"/>
            <p:cNvSpPr/>
            <p:nvPr/>
          </p:nvSpPr>
          <p:spPr>
            <a:xfrm>
              <a:off x="1781299" y="914400"/>
              <a:ext cx="7908966" cy="5355771"/>
            </a:xfrm>
            <a:prstGeom prst="round1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81300" y="926275"/>
              <a:ext cx="7908966" cy="1077218"/>
            </a:xfrm>
            <a:prstGeom prst="round1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CN" altLang="en-US" sz="2400" b="1" dirty="0" smtClean="0">
                  <a:solidFill>
                    <a:srgbClr val="00B050"/>
                  </a:solidFill>
                </a:rPr>
                <a:t> </a:t>
              </a:r>
              <a:r>
                <a:rPr lang="zh-CN" altLang="en-US" sz="2000" b="1" dirty="0" smtClean="0">
                  <a:solidFill>
                    <a:srgbClr val="00B050"/>
                  </a:solidFill>
                </a:rPr>
                <a:t>朗读下列词语，注意第三声音节的读音</a:t>
              </a:r>
              <a:endParaRPr lang="en-US" altLang="zh-CN" sz="2400" b="1" dirty="0" smtClean="0">
                <a:solidFill>
                  <a:srgbClr val="00B050"/>
                </a:solidFill>
              </a:endParaRPr>
            </a:p>
            <a:p>
              <a:r>
                <a:rPr lang="en-US" altLang="zh-CN" sz="2000" dirty="0" smtClean="0">
                  <a:solidFill>
                    <a:srgbClr val="00B050"/>
                  </a:solidFill>
                  <a:latin typeface="+mn-ea"/>
                  <a:ea typeface="+mn-ea"/>
                </a:rPr>
                <a:t>Read the following words aloud and pay attention to the change in the tone of the 3</a:t>
              </a:r>
              <a:r>
                <a:rPr lang="en-US" altLang="zh-CN" sz="2000" baseline="30000" dirty="0" smtClean="0">
                  <a:solidFill>
                    <a:srgbClr val="00B050"/>
                  </a:solidFill>
                  <a:latin typeface="+mn-ea"/>
                  <a:ea typeface="+mn-ea"/>
                </a:rPr>
                <a:t>rd</a:t>
              </a:r>
              <a:r>
                <a:rPr lang="en-US" altLang="zh-CN" sz="2000" dirty="0" smtClean="0">
                  <a:solidFill>
                    <a:srgbClr val="00B050"/>
                  </a:solidFill>
                  <a:latin typeface="+mn-ea"/>
                  <a:ea typeface="+mn-ea"/>
                </a:rPr>
                <a:t> tone syllables</a:t>
              </a:r>
              <a:endParaRPr lang="zh-CN" altLang="en-US" sz="1400" dirty="0" smtClean="0">
                <a:solidFill>
                  <a:srgbClr val="00B050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76850" y="2612571"/>
            <a:ext cx="107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atin typeface="GB Pinyinok-D" pitchFamily="2" charset="-122"/>
                <a:ea typeface="GB Pinyinok-D" pitchFamily="2" charset="-122"/>
              </a:rPr>
              <a:t>nǐ</a:t>
            </a:r>
            <a:r>
              <a:rPr lang="en-US" altLang="zh-CN" sz="2400" b="1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b="1" dirty="0" err="1" smtClean="0">
                <a:latin typeface="GB Pinyinok-D" pitchFamily="2" charset="-122"/>
                <a:ea typeface="GB Pinyinok-D" pitchFamily="2" charset="-122"/>
              </a:rPr>
              <a:t>hǎo</a:t>
            </a:r>
            <a:endParaRPr lang="zh-CN" altLang="en-US" sz="2400" b="1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3666" y="2612571"/>
            <a:ext cx="107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atin typeface="GB Pinyinok-D" pitchFamily="2" charset="-122"/>
                <a:ea typeface="GB Pinyinok-D" pitchFamily="2" charset="-122"/>
              </a:rPr>
              <a:t>kěyǐ</a:t>
            </a:r>
            <a:endParaRPr lang="zh-CN" altLang="en-US" sz="2400" b="1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43853" y="2612571"/>
            <a:ext cx="107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atin typeface="GB Pinyinok-D" pitchFamily="2" charset="-122"/>
                <a:ea typeface="GB Pinyinok-D" pitchFamily="2" charset="-122"/>
              </a:rPr>
              <a:t>xiǎojiě</a:t>
            </a:r>
            <a:endParaRPr lang="zh-CN" altLang="en-US" sz="2400" b="1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1105" y="2612571"/>
            <a:ext cx="107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atin typeface="GB Pinyinok-D" pitchFamily="2" charset="-122"/>
                <a:ea typeface="GB Pinyinok-D" pitchFamily="2" charset="-122"/>
              </a:rPr>
              <a:t>fǔdǎo</a:t>
            </a:r>
            <a:endParaRPr lang="zh-CN" altLang="en-US" sz="2400" b="1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76850" y="3979706"/>
            <a:ext cx="107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atin typeface="GB Pinyinok-D" pitchFamily="2" charset="-122"/>
                <a:ea typeface="GB Pinyinok-D" pitchFamily="2" charset="-122"/>
              </a:rPr>
              <a:t>kǒuyǔ</a:t>
            </a:r>
            <a:endParaRPr lang="zh-CN" altLang="en-US" sz="2400" b="1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13666" y="3979706"/>
            <a:ext cx="107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atin typeface="GB Pinyinok-D" pitchFamily="2" charset="-122"/>
                <a:ea typeface="GB Pinyinok-D" pitchFamily="2" charset="-122"/>
              </a:rPr>
              <a:t>yǔfǎ</a:t>
            </a:r>
            <a:endParaRPr lang="zh-CN" altLang="en-US" sz="2400" b="1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1105" y="3979706"/>
            <a:ext cx="107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atin typeface="GB Pinyinok-D" pitchFamily="2" charset="-122"/>
                <a:ea typeface="GB Pinyinok-D" pitchFamily="2" charset="-122"/>
              </a:rPr>
              <a:t>Fǎyǔ</a:t>
            </a:r>
            <a:endParaRPr lang="zh-CN" altLang="en-US" sz="2400" b="1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543853" y="3979706"/>
            <a:ext cx="1191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err="1" smtClean="0">
                <a:latin typeface="GB Pinyinok-D" pitchFamily="2" charset="-122"/>
                <a:ea typeface="GB Pinyinok-D" pitchFamily="2" charset="-122"/>
              </a:rPr>
              <a:t>tǎo</a:t>
            </a:r>
            <a:r>
              <a:rPr lang="en-US" altLang="zh-CN" sz="2400" b="1" dirty="0" smtClean="0"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b="1" dirty="0" err="1" smtClean="0">
                <a:latin typeface="GB Pinyinok-D" pitchFamily="2" charset="-122"/>
                <a:ea typeface="GB Pinyinok-D" pitchFamily="2" charset="-122"/>
              </a:rPr>
              <a:t>hǎo</a:t>
            </a:r>
            <a:endParaRPr lang="zh-CN" altLang="en-US" sz="2400" b="1" dirty="0" smtClean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76850" y="5380995"/>
            <a:ext cx="107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atin typeface="GB Pinyinok-D" pitchFamily="2" charset="-122"/>
                <a:ea typeface="GB Pinyinok-D" pitchFamily="2" charset="-122"/>
              </a:rPr>
              <a:t>liǎojiě</a:t>
            </a:r>
            <a:endParaRPr lang="zh-CN" altLang="en-US" sz="2400" b="1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13666" y="5380995"/>
            <a:ext cx="1412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atin typeface="GB Pinyinok-D" pitchFamily="2" charset="-122"/>
                <a:ea typeface="GB Pinyinok-D" pitchFamily="2" charset="-122"/>
              </a:rPr>
              <a:t>yǒuhǎo</a:t>
            </a:r>
            <a:endParaRPr lang="zh-CN" altLang="en-US" sz="2400" b="1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1105" y="5380995"/>
            <a:ext cx="1412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atin typeface="GB Pinyinok-D" pitchFamily="2" charset="-122"/>
                <a:ea typeface="GB Pinyinok-D" pitchFamily="2" charset="-122"/>
              </a:rPr>
              <a:t>yǔsǎn</a:t>
            </a:r>
            <a:endParaRPr lang="zh-CN" altLang="en-US" sz="2400" b="1" dirty="0">
              <a:latin typeface="GB Pinyinok-D" pitchFamily="2" charset="-122"/>
              <a:ea typeface="GB Pinyinok-D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43853" y="5380995"/>
            <a:ext cx="1412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atin typeface="GB Pinyinok-D" pitchFamily="2" charset="-122"/>
                <a:ea typeface="GB Pinyinok-D" pitchFamily="2" charset="-122"/>
              </a:rPr>
              <a:t>shǒubiǎo</a:t>
            </a:r>
            <a:endParaRPr lang="zh-CN" altLang="en-US" sz="2400" b="1" dirty="0">
              <a:latin typeface="GB Pinyinok-D" pitchFamily="2" charset="-122"/>
              <a:ea typeface="GB Pinyinok-D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79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Text Box 11"/>
          <p:cNvSpPr txBox="1">
            <a:spLocks noChangeArrowheads="1"/>
          </p:cNvSpPr>
          <p:nvPr/>
        </p:nvSpPr>
        <p:spPr bwMode="auto">
          <a:xfrm>
            <a:off x="5377300" y="171451"/>
            <a:ext cx="21916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 堂 活 动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77300" y="171451"/>
            <a:ext cx="2191626" cy="584775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722" name="AutoShape 4"/>
          <p:cNvCxnSpPr>
            <a:cxnSpLocks noChangeShapeType="1"/>
          </p:cNvCxnSpPr>
          <p:nvPr/>
        </p:nvCxnSpPr>
        <p:spPr bwMode="auto">
          <a:xfrm flipH="1" flipV="1">
            <a:off x="119063" y="-15422"/>
            <a:ext cx="12700" cy="6872288"/>
          </a:xfrm>
          <a:prstGeom prst="straightConnector1">
            <a:avLst/>
          </a:prstGeom>
          <a:noFill/>
          <a:ln w="2286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2022475" y="1004888"/>
            <a:ext cx="764698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800" b="1" dirty="0" smtClean="0"/>
              <a:t>读一读，猜一猜。</a:t>
            </a:r>
            <a:endParaRPr lang="zh-CN" altLang="en-US" sz="1800" b="1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800" b="1" dirty="0" smtClean="0"/>
              <a:t>根据汉语拼音，猜猜这些外来词语的意思。</a:t>
            </a:r>
            <a:endParaRPr lang="zh-CN" altLang="en-US" sz="1800" b="1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800" b="1" dirty="0" smtClean="0"/>
              <a:t>能够理解，并正确朗读。</a:t>
            </a:r>
            <a:endParaRPr lang="zh-CN" alt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93814" y="2855418"/>
            <a:ext cx="184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i="1" dirty="0" smtClean="0">
                <a:solidFill>
                  <a:srgbClr val="C00000"/>
                </a:solidFill>
              </a:rPr>
              <a:t>参考词语：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56214" y="3423443"/>
            <a:ext cx="21276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Bèikè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Hànmǔ</a:t>
            </a:r>
            <a:endParaRPr lang="en-US" altLang="zh-CN" sz="2400" dirty="0" smtClean="0">
              <a:solidFill>
                <a:srgbClr val="C00000"/>
              </a:solidFill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dirty="0" smtClean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8261" y="3426625"/>
            <a:ext cx="18406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Hālì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 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Bōtè</a:t>
            </a:r>
            <a:endParaRPr lang="en-US" altLang="zh-CN" sz="2400" dirty="0" smtClean="0">
              <a:solidFill>
                <a:srgbClr val="C00000"/>
              </a:solidFill>
              <a:latin typeface="GB Pinyinok-D" pitchFamily="2" charset="-122"/>
              <a:ea typeface="GB Pinyinok-D" pitchFamily="2" charset="-122"/>
            </a:endParaRPr>
          </a:p>
          <a:p>
            <a:r>
              <a:rPr lang="en-US" altLang="zh-CN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800" b="1" dirty="0" smtClean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67051" y="3423443"/>
            <a:ext cx="18406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hàn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bǎo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bāo</a:t>
            </a:r>
            <a:endParaRPr lang="en-US" altLang="zh-CN" sz="2400" dirty="0" smtClean="0">
              <a:solidFill>
                <a:srgbClr val="C00000"/>
              </a:solidFill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8189" y="4468395"/>
            <a:ext cx="21276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Mài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dānɡ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láo</a:t>
            </a:r>
            <a:endParaRPr lang="en-US" altLang="zh-CN" sz="2400" dirty="0" smtClean="0">
              <a:solidFill>
                <a:srgbClr val="C00000"/>
              </a:solidFill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49511" y="4468395"/>
            <a:ext cx="18406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ā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dí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dá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sī</a:t>
            </a:r>
            <a:endParaRPr lang="en-US" altLang="zh-CN" sz="2400" dirty="0" smtClean="0">
              <a:solidFill>
                <a:srgbClr val="C00000"/>
              </a:solidFill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47714" y="4468395"/>
            <a:ext cx="15600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Nàikè</a:t>
            </a:r>
            <a:endParaRPr lang="en-US" altLang="zh-CN" sz="2400" dirty="0" smtClean="0">
              <a:solidFill>
                <a:srgbClr val="C00000"/>
              </a:solidFill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</a:p>
        </p:txBody>
      </p:sp>
      <p:sp>
        <p:nvSpPr>
          <p:cNvPr id="24" name="对角圆角矩形 23"/>
          <p:cNvSpPr/>
          <p:nvPr/>
        </p:nvSpPr>
        <p:spPr>
          <a:xfrm>
            <a:off x="475013" y="2532391"/>
            <a:ext cx="11388435" cy="3586348"/>
          </a:xfrm>
          <a:prstGeom prst="round2Diag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QQ截图201508061520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501" y="2875995"/>
            <a:ext cx="10896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6" name="Text Box 11"/>
          <p:cNvSpPr txBox="1">
            <a:spLocks noChangeArrowheads="1"/>
          </p:cNvSpPr>
          <p:nvPr/>
        </p:nvSpPr>
        <p:spPr bwMode="auto">
          <a:xfrm>
            <a:off x="5377300" y="171451"/>
            <a:ext cx="21916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 堂 活 动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77300" y="171451"/>
            <a:ext cx="2191626" cy="584775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722" name="AutoShape 4"/>
          <p:cNvCxnSpPr>
            <a:cxnSpLocks noChangeShapeType="1"/>
          </p:cNvCxnSpPr>
          <p:nvPr/>
        </p:nvCxnSpPr>
        <p:spPr bwMode="auto">
          <a:xfrm flipH="1" flipV="1">
            <a:off x="119063" y="-15422"/>
            <a:ext cx="12700" cy="6872288"/>
          </a:xfrm>
          <a:prstGeom prst="straightConnector1">
            <a:avLst/>
          </a:prstGeom>
          <a:noFill/>
          <a:ln w="2286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2022475" y="1004888"/>
            <a:ext cx="764698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800" b="1" dirty="0" smtClean="0"/>
              <a:t>读一读，猜一猜。</a:t>
            </a:r>
            <a:endParaRPr lang="zh-CN" altLang="en-US" sz="1800" b="1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800" b="1" dirty="0" smtClean="0"/>
              <a:t>根据汉语拼音，猜猜这些外来词语的意思。</a:t>
            </a:r>
            <a:endParaRPr lang="zh-CN" altLang="en-US" sz="1800" b="1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800" b="1" dirty="0" smtClean="0"/>
              <a:t>能够理解，并正确朗读。</a:t>
            </a:r>
            <a:endParaRPr lang="zh-CN" altLang="en-US" sz="1800" b="1" dirty="0"/>
          </a:p>
        </p:txBody>
      </p:sp>
      <p:sp>
        <p:nvSpPr>
          <p:cNvPr id="10" name="对角圆角矩形 9"/>
          <p:cNvSpPr/>
          <p:nvPr/>
        </p:nvSpPr>
        <p:spPr>
          <a:xfrm>
            <a:off x="475013" y="2532391"/>
            <a:ext cx="11388435" cy="3586348"/>
          </a:xfrm>
          <a:prstGeom prst="round2Diag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2456214" y="3423443"/>
            <a:ext cx="21276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Bèikè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Hànmǔ</a:t>
            </a:r>
            <a:endParaRPr lang="en-US" altLang="zh-CN" sz="2400" dirty="0" smtClean="0">
              <a:solidFill>
                <a:srgbClr val="C00000"/>
              </a:solidFill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贝克   汉姆</a:t>
            </a:r>
            <a:r>
              <a:rPr lang="zh-CN" altLang="en-US" dirty="0" smtClean="0">
                <a:solidFill>
                  <a:srgbClr val="C00000"/>
                </a:solidFill>
              </a:rPr>
              <a:t>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78261" y="3426625"/>
            <a:ext cx="18406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Hālì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 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Bōtè</a:t>
            </a:r>
            <a:endParaRPr lang="en-US" altLang="zh-CN" sz="2400" dirty="0" smtClean="0">
              <a:solidFill>
                <a:srgbClr val="C00000"/>
              </a:solidFill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哈利</a:t>
            </a:r>
            <a:r>
              <a:rPr lang="en-US" altLang="zh-CN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波特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67051" y="3423443"/>
            <a:ext cx="18406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hàn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bǎo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bāo</a:t>
            </a:r>
            <a:endParaRPr lang="en-US" altLang="zh-CN" sz="2400" dirty="0" smtClean="0">
              <a:solidFill>
                <a:srgbClr val="C00000"/>
              </a:solidFill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汉 堡  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58189" y="4468395"/>
            <a:ext cx="21276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Mài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dānɡ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láo</a:t>
            </a:r>
            <a:endParaRPr lang="en-US" altLang="zh-CN" sz="2400" dirty="0" smtClean="0">
              <a:solidFill>
                <a:srgbClr val="C00000"/>
              </a:solidFill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麦  当  劳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49511" y="4468395"/>
            <a:ext cx="18406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ā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dí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dá</a:t>
            </a:r>
            <a:r>
              <a:rPr lang="en-US" altLang="zh-CN" sz="2400" dirty="0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 </a:t>
            </a:r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sī</a:t>
            </a:r>
            <a:endParaRPr lang="en-US" altLang="zh-CN" sz="2400" dirty="0" smtClean="0">
              <a:solidFill>
                <a:srgbClr val="C00000"/>
              </a:solidFill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阿迪达斯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47714" y="4468395"/>
            <a:ext cx="15600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solidFill>
                  <a:srgbClr val="C00000"/>
                </a:solidFill>
                <a:latin typeface="GB Pinyinok-D" pitchFamily="2" charset="-122"/>
                <a:ea typeface="GB Pinyinok-D" pitchFamily="2" charset="-122"/>
              </a:rPr>
              <a:t>Nàikè</a:t>
            </a:r>
            <a:endParaRPr lang="en-US" altLang="zh-CN" sz="2400" dirty="0" smtClean="0">
              <a:solidFill>
                <a:srgbClr val="C00000"/>
              </a:solidFill>
              <a:latin typeface="GB Pinyinok-D" pitchFamily="2" charset="-122"/>
              <a:ea typeface="GB Pinyinok-D" pitchFamily="2" charset="-122"/>
            </a:endParaRPr>
          </a:p>
          <a:p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耐克</a:t>
            </a:r>
          </a:p>
        </p:txBody>
      </p:sp>
      <p:pic>
        <p:nvPicPr>
          <p:cNvPr id="24" name="图片 23" descr="3279936_094231021979_2.jpg"/>
          <p:cNvPicPr>
            <a:picLocks noChangeAspect="1"/>
          </p:cNvPicPr>
          <p:nvPr/>
        </p:nvPicPr>
        <p:blipFill>
          <a:blip r:embed="rId3" cstate="print"/>
          <a:srcRect b="5410"/>
          <a:stretch>
            <a:fillRect/>
          </a:stretch>
        </p:blipFill>
        <p:spPr>
          <a:xfrm>
            <a:off x="1338018" y="2874020"/>
            <a:ext cx="1064457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24" descr="QQ截图20150806152137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7286"/>
          <a:stretch>
            <a:fillRect/>
          </a:stretch>
        </p:blipFill>
        <p:spPr>
          <a:xfrm>
            <a:off x="1195518" y="4488603"/>
            <a:ext cx="1415071" cy="1039398"/>
          </a:xfrm>
          <a:prstGeom prst="rect">
            <a:avLst/>
          </a:prstGeom>
        </p:spPr>
      </p:pic>
      <p:pic>
        <p:nvPicPr>
          <p:cNvPr id="27" name="图片 26" descr="t0167f1145c01e3b69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5851" y="4325565"/>
            <a:ext cx="1365665" cy="1365665"/>
          </a:xfrm>
          <a:prstGeom prst="rect">
            <a:avLst/>
          </a:prstGeom>
        </p:spPr>
      </p:pic>
      <p:pic>
        <p:nvPicPr>
          <p:cNvPr id="28" name="图片 27" descr="906787_102454034_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9463" y="2987249"/>
            <a:ext cx="1339094" cy="1035423"/>
          </a:xfrm>
          <a:prstGeom prst="rect">
            <a:avLst/>
          </a:prstGeom>
        </p:spPr>
      </p:pic>
      <p:pic>
        <p:nvPicPr>
          <p:cNvPr id="29" name="图片 28" descr="2012827145223_634816759437656250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3801" y="4302145"/>
            <a:ext cx="1575074" cy="1575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zh-CN" smtClean="0"/>
              <a:t>Name </a:t>
            </a:r>
            <a:r>
              <a:rPr lang="zh-CN" altLang="en-US" smtClean="0"/>
              <a:t>名 字 （</a:t>
            </a:r>
            <a:r>
              <a:rPr lang="en-US" altLang="zh-CN" smtClean="0"/>
              <a:t>Ming Zi</a:t>
            </a:r>
            <a:r>
              <a:rPr lang="zh-CN" altLang="en-US" smtClean="0"/>
              <a:t>）</a:t>
            </a:r>
            <a:endParaRPr lang="en-US" altLang="en-US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4294967295"/>
          </p:nvPr>
        </p:nvSpPr>
        <p:spPr>
          <a:xfrm>
            <a:off x="406400" y="1752601"/>
            <a:ext cx="11480800" cy="402272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zh-CN" smtClean="0"/>
              <a:t>Chinese Name: </a:t>
            </a:r>
            <a:r>
              <a:rPr lang="en-US" altLang="en-US" smtClean="0"/>
              <a:t>（</a:t>
            </a:r>
            <a:r>
              <a:rPr lang="en-US" altLang="zh-CN" smtClean="0"/>
              <a:t>Zhou You</a:t>
            </a:r>
            <a:r>
              <a:rPr lang="zh-CN" altLang="en-US" smtClean="0"/>
              <a:t>）</a:t>
            </a:r>
            <a:br>
              <a:rPr lang="zh-CN" altLang="en-US" smtClean="0"/>
            </a:br>
            <a:r>
              <a:rPr lang="zh-CN" altLang="en-US" smtClean="0">
                <a:solidFill>
                  <a:srgbClr val="FF99FF"/>
                </a:solidFill>
              </a:rPr>
              <a:t>                              </a:t>
            </a:r>
            <a:r>
              <a:rPr lang="zh-CN" altLang="en-US" u="sng" smtClean="0">
                <a:solidFill>
                  <a:srgbClr val="FF99FF"/>
                </a:solidFill>
                <a:hlinkClick r:id="rId2" action="ppaction://hlinksldjump"/>
              </a:rPr>
              <a:t>周  游</a:t>
            </a:r>
            <a:endParaRPr lang="en-US" altLang="zh-CN" u="sng" smtClean="0">
              <a:solidFill>
                <a:srgbClr val="FF99FF"/>
              </a:solidFill>
            </a:endParaRPr>
          </a:p>
          <a:p>
            <a:pPr eaLnBrk="1" hangingPunct="1"/>
            <a:r>
              <a:rPr lang="en-US" altLang="zh-CN" smtClean="0"/>
              <a:t>English Name</a:t>
            </a:r>
            <a:r>
              <a:rPr lang="zh-CN" altLang="en-US" smtClean="0"/>
              <a:t>：</a:t>
            </a:r>
            <a:r>
              <a:rPr lang="en-US" altLang="zh-CN" smtClean="0"/>
              <a:t>Henry Zhou</a:t>
            </a:r>
          </a:p>
          <a:p>
            <a:pPr eaLnBrk="1" hangingPunct="1"/>
            <a:r>
              <a:rPr lang="en-US" altLang="zh-CN" smtClean="0">
                <a:hlinkClick r:id="rId3" action="ppaction://hlinksldjump"/>
              </a:rPr>
              <a:t>Connotation of his name: Travel around the world </a:t>
            </a:r>
            <a:endParaRPr lang="en-US" altLang="zh-CN" smtClean="0"/>
          </a:p>
          <a:p>
            <a:pPr eaLnBrk="1" hangingPunct="1">
              <a:buFontTx/>
              <a:buNone/>
            </a:pPr>
            <a:endParaRPr lang="en-US" altLang="zh-CN" smtClean="0"/>
          </a:p>
          <a:p>
            <a:pPr eaLnBrk="1" hangingPunct="1">
              <a:buFontTx/>
              <a:buNone/>
            </a:pPr>
            <a:endParaRPr lang="en-US" altLang="zh-CN" smtClean="0"/>
          </a:p>
          <a:p>
            <a:pPr eaLnBrk="1" hangingPunct="1"/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070600"/>
            <a:ext cx="2844800" cy="2857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08569CF-DA7C-4B75-BD85-F21B1C54F528}" type="slidenum">
              <a:rPr lang="en-US" altLang="zh-TW">
                <a:ea typeface="PMingLiU" pitchFamily="18" charset="-120"/>
              </a:rPr>
              <a:pPr/>
              <a:t>3</a:t>
            </a:fld>
            <a:endParaRPr lang="en-US" altLang="zh-TW">
              <a:ea typeface="PMingLiU" pitchFamily="18" charset="-120"/>
            </a:endParaRPr>
          </a:p>
        </p:txBody>
      </p:sp>
      <p:pic>
        <p:nvPicPr>
          <p:cNvPr id="6149" name="Picture 7" descr="DSCF57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53600" y="8382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AutoShape 4"/>
          <p:cNvCxnSpPr>
            <a:cxnSpLocks noChangeShapeType="1"/>
          </p:cNvCxnSpPr>
          <p:nvPr/>
        </p:nvCxnSpPr>
        <p:spPr bwMode="auto">
          <a:xfrm flipH="1" flipV="1">
            <a:off x="119063" y="-15422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9" name="组合 8"/>
          <p:cNvGrpSpPr/>
          <p:nvPr/>
        </p:nvGrpSpPr>
        <p:grpSpPr>
          <a:xfrm>
            <a:off x="308629" y="6819"/>
            <a:ext cx="2524299" cy="646331"/>
            <a:chOff x="308629" y="6819"/>
            <a:chExt cx="2524299" cy="646331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250357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课文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1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150"/>
              <a:ext cx="252429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056904" y="1258784"/>
            <a:ext cx="8657112" cy="5035138"/>
          </a:xfrm>
          <a:prstGeom prst="rect">
            <a:avLst/>
          </a:prstGeom>
          <a:solidFill>
            <a:srgbClr val="0000FF">
              <a:alpha val="14902"/>
            </a:srgbClr>
          </a:solidFill>
          <a:ln w="12700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781196" y="1972785"/>
            <a:ext cx="3633939" cy="23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nǐ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hǎo</a:t>
            </a:r>
            <a:endParaRPr lang="en-US" altLang="zh-CN" sz="2400" dirty="0" smtClean="0">
              <a:latin typeface="GB Pinyinok-D" pitchFamily="2" charset="-122"/>
              <a:ea typeface="GB Pinyinok-D" pitchFamily="2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8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你好！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nǐ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hǎo</a:t>
            </a:r>
            <a:endParaRPr lang="en-US" altLang="zh-CN" sz="2400" b="1" dirty="0" smtClean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你好！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67196" y="1830285"/>
            <a:ext cx="2348056" cy="1565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ce.cn/cysc/tech/07hlw/guonei/200802/09/W0200802095687633222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76784" y="4221164"/>
            <a:ext cx="3215216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334434" y="1773238"/>
            <a:ext cx="838832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it-IT" altLang="zh-CN" sz="2800" b="1"/>
              <a:t>Hello Song/ ni hao </a:t>
            </a:r>
            <a:r>
              <a:rPr lang="zh-CN" altLang="en-GB" sz="2800" b="1"/>
              <a:t>你好歌</a:t>
            </a:r>
            <a:r>
              <a:rPr lang="zh-CN" altLang="it-IT" sz="2800" b="1"/>
              <a:t> </a:t>
            </a:r>
            <a:r>
              <a:rPr lang="it-IT" altLang="zh-CN" sz="2800" b="1"/>
              <a:t>in Mandarin Chinese</a:t>
            </a:r>
          </a:p>
          <a:p>
            <a:pPr algn="ctr"/>
            <a:r>
              <a:rPr lang="it-IT" altLang="zh-CN" sz="2800" b="1">
                <a:hlinkClick r:id="rId3"/>
              </a:rPr>
              <a:t>https://www.youtube.com/watch?v=XTtLAirtE4Y</a:t>
            </a:r>
            <a:endParaRPr lang="it-IT" altLang="zh-CN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AutoShape 4"/>
          <p:cNvCxnSpPr>
            <a:cxnSpLocks noChangeShapeType="1"/>
          </p:cNvCxnSpPr>
          <p:nvPr/>
        </p:nvCxnSpPr>
        <p:spPr bwMode="auto">
          <a:xfrm flipH="1" flipV="1">
            <a:off x="119063" y="-15422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组合 8"/>
          <p:cNvGrpSpPr/>
          <p:nvPr/>
        </p:nvGrpSpPr>
        <p:grpSpPr>
          <a:xfrm>
            <a:off x="308629" y="6819"/>
            <a:ext cx="2524299" cy="646331"/>
            <a:chOff x="308629" y="6819"/>
            <a:chExt cx="2524299" cy="646331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250357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课文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2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150"/>
              <a:ext cx="252429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056904" y="1258784"/>
            <a:ext cx="8657112" cy="5035138"/>
          </a:xfrm>
          <a:prstGeom prst="rect">
            <a:avLst/>
          </a:prstGeom>
          <a:solidFill>
            <a:srgbClr val="058576">
              <a:alpha val="14902"/>
            </a:srgbClr>
          </a:solidFill>
          <a:ln w="12700">
            <a:solidFill>
              <a:srgbClr val="288149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781196" y="1972785"/>
            <a:ext cx="3633939" cy="23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nǐn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hǎo</a:t>
            </a:r>
            <a:endParaRPr lang="en-US" altLang="zh-CN" sz="2400" dirty="0" smtClean="0">
              <a:latin typeface="GB Pinyinok-D" pitchFamily="2" charset="-122"/>
              <a:ea typeface="GB Pinyinok-D" pitchFamily="2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8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您  好！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nǐ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men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hǎo</a:t>
            </a:r>
            <a:endParaRPr lang="en-US" altLang="zh-CN" sz="2400" b="1" dirty="0" smtClean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你  们  好！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925343" y="1581445"/>
            <a:ext cx="2147406" cy="214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Difference 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4525963"/>
          </a:xfrm>
        </p:spPr>
        <p:txBody>
          <a:bodyPr/>
          <a:lstStyle/>
          <a:p>
            <a:endParaRPr lang="en-GB" altLang="zh-CN" smtClean="0"/>
          </a:p>
          <a:p>
            <a:r>
              <a:rPr lang="en-GB" altLang="zh-CN" sz="4800" smtClean="0"/>
              <a:t>Nǐ hǎo      nín hǎo   nǐ men hǎo </a:t>
            </a:r>
          </a:p>
          <a:p>
            <a:r>
              <a:rPr lang="zh-CN" altLang="en-US" sz="4800" smtClean="0"/>
              <a:t>你 好        您   好     你  们    好</a:t>
            </a:r>
            <a:endParaRPr lang="en-GB" altLang="zh-CN" sz="4800" smtClean="0"/>
          </a:p>
          <a:p>
            <a:r>
              <a:rPr lang="en-GB" altLang="en-US" smtClean="0"/>
              <a:t> informal           formal                  plural</a:t>
            </a:r>
          </a:p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AutoShape 4"/>
          <p:cNvCxnSpPr>
            <a:cxnSpLocks noChangeShapeType="1"/>
          </p:cNvCxnSpPr>
          <p:nvPr/>
        </p:nvCxnSpPr>
        <p:spPr bwMode="auto">
          <a:xfrm flipH="1" flipV="1">
            <a:off x="119063" y="-15422"/>
            <a:ext cx="12700" cy="6872288"/>
          </a:xfrm>
          <a:prstGeom prst="straightConnector1">
            <a:avLst/>
          </a:prstGeom>
          <a:noFill/>
          <a:ln w="2286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组合 8"/>
          <p:cNvGrpSpPr/>
          <p:nvPr/>
        </p:nvGrpSpPr>
        <p:grpSpPr>
          <a:xfrm>
            <a:off x="308629" y="6819"/>
            <a:ext cx="2524299" cy="646331"/>
            <a:chOff x="308629" y="6819"/>
            <a:chExt cx="2524299" cy="646331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250357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课文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Text 3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08629" y="653150"/>
              <a:ext cx="2524299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056904" y="1258784"/>
            <a:ext cx="8657112" cy="5035138"/>
          </a:xfrm>
          <a:prstGeom prst="rect">
            <a:avLst/>
          </a:prstGeom>
          <a:solidFill>
            <a:schemeClr val="accent4">
              <a:alpha val="14902"/>
            </a:schemeClr>
          </a:solidFill>
          <a:ln w="12700">
            <a:solidFill>
              <a:schemeClr val="accent4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781196" y="1972785"/>
            <a:ext cx="3633939" cy="23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duì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bù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qǐ</a:t>
            </a:r>
            <a:r>
              <a:rPr lang="en-US" altLang="zh-CN" sz="2400" dirty="0" smtClean="0"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A</a:t>
            </a:r>
            <a:r>
              <a:rPr lang="zh-CN" altLang="en-US" sz="2800" b="1" dirty="0" smtClean="0"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对不起！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   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méi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ɡuān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GB Pinyinok-D" pitchFamily="2" charset="-122"/>
                <a:ea typeface="GB Pinyinok-D" pitchFamily="2" charset="-122"/>
                <a:sym typeface="宋体" panose="02010600030101010101" pitchFamily="2" charset="-122"/>
              </a:rPr>
              <a:t> xi</a:t>
            </a:r>
            <a:endParaRPr lang="en-US" altLang="zh-CN" sz="2400" b="1" dirty="0" smtClean="0">
              <a:solidFill>
                <a:schemeClr val="bg1">
                  <a:lumMod val="50000"/>
                </a:schemeClr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b="1" dirty="0" smtClean="0">
                <a:solidFill>
                  <a:schemeClr val="bg1">
                    <a:lumMod val="50000"/>
                  </a:schemeClr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：</a:t>
            </a:r>
            <a:r>
              <a:rPr lang="zh-CN" altLang="en-US" sz="2800" b="1" dirty="0" smtClean="0">
                <a:solidFill>
                  <a:schemeClr val="bg1">
                    <a:lumMod val="50000"/>
                  </a:schemeClr>
                </a:solidFill>
                <a:latin typeface="华文楷体" pitchFamily="2" charset="-122"/>
                <a:ea typeface="华文楷体" pitchFamily="2" charset="-122"/>
                <a:sym typeface="宋体" panose="02010600030101010101" pitchFamily="2" charset="-122"/>
              </a:rPr>
              <a:t>没  关  系！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925342" y="1674421"/>
            <a:ext cx="2431197" cy="1756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1" name="文本框 142"/>
          <p:cNvSpPr>
            <a:spLocks noChangeArrowheads="1"/>
          </p:cNvSpPr>
          <p:nvPr/>
        </p:nvSpPr>
        <p:spPr bwMode="auto">
          <a:xfrm>
            <a:off x="3212360" y="1751409"/>
            <a:ext cx="4844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dirty="0" err="1" smtClean="0">
                <a:solidFill>
                  <a:srgbClr val="000000"/>
                </a:solidFill>
                <a:latin typeface="GB Pinyinok-D" panose="02010601030101010101" pitchFamily="2" charset="-122"/>
                <a:ea typeface="GB Pinyinok-D" panose="02010601030101010101" pitchFamily="2" charset="-122"/>
                <a:sym typeface="Times New Roman" panose="02020603050405020304" pitchFamily="18" charset="0"/>
              </a:rPr>
              <a:t>nǐ</a:t>
            </a:r>
            <a:endParaRPr lang="en-US" altLang="zh-CN" sz="2800" b="1" dirty="0">
              <a:solidFill>
                <a:srgbClr val="000000"/>
              </a:solidFill>
              <a:latin typeface="GB Pinyinok-D" panose="02010601030101010101" pitchFamily="2" charset="-122"/>
              <a:ea typeface="GB Pinyinok-D" panose="02010601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5148" name="文本框 148"/>
          <p:cNvSpPr>
            <a:spLocks noChangeArrowheads="1"/>
          </p:cNvSpPr>
          <p:nvPr/>
        </p:nvSpPr>
        <p:spPr bwMode="auto">
          <a:xfrm>
            <a:off x="3207645" y="3423334"/>
            <a:ext cx="6799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dirty="0" err="1" smtClean="0">
                <a:solidFill>
                  <a:srgbClr val="000000"/>
                </a:solidFill>
                <a:latin typeface="GB Pinyinok-D" panose="02010601030101010101" pitchFamily="2" charset="-122"/>
                <a:ea typeface="GB Pinyinok-D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nín</a:t>
            </a:r>
            <a:endParaRPr lang="en-US" altLang="zh-CN" sz="2800" b="1" dirty="0">
              <a:solidFill>
                <a:srgbClr val="000000"/>
              </a:solidFill>
              <a:latin typeface="GB Pinyinok-D" panose="02010601030101010101" pitchFamily="2" charset="-122"/>
              <a:ea typeface="GB Pinyinok-D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149" name="文本框 149"/>
          <p:cNvSpPr>
            <a:spLocks noChangeArrowheads="1"/>
          </p:cNvSpPr>
          <p:nvPr/>
        </p:nvSpPr>
        <p:spPr bwMode="auto">
          <a:xfrm>
            <a:off x="3207645" y="5086372"/>
            <a:ext cx="1473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dirty="0" err="1" smtClean="0">
                <a:solidFill>
                  <a:srgbClr val="000000"/>
                </a:solidFill>
                <a:latin typeface="GB Pinyinok-D" panose="02010601030101010101" pitchFamily="2" charset="-122"/>
                <a:ea typeface="GB Pinyinok-D" panose="02010601030101010101" pitchFamily="2" charset="-122"/>
                <a:sym typeface="Times New Roman" panose="02020603050405020304" pitchFamily="18" charset="0"/>
              </a:rPr>
              <a:t>duìbuqǐ</a:t>
            </a:r>
            <a:r>
              <a:rPr lang="en-US" altLang="zh-CN" sz="2800" b="1" dirty="0" smtClean="0">
                <a:solidFill>
                  <a:srgbClr val="000000"/>
                </a:solidFill>
                <a:latin typeface="GB Pinyinok-D" panose="02010601030101010101" pitchFamily="2" charset="-122"/>
                <a:ea typeface="GB Pinyinok-D" panose="02010601030101010101" pitchFamily="2" charset="-122"/>
                <a:sym typeface="Times New Roman" panose="02020603050405020304" pitchFamily="18" charset="0"/>
              </a:rPr>
              <a:t> </a:t>
            </a:r>
            <a:endParaRPr lang="en-US" altLang="zh-CN" sz="2800" b="1" dirty="0">
              <a:solidFill>
                <a:srgbClr val="000000"/>
              </a:solidFill>
              <a:latin typeface="GB Pinyinok-D" panose="02010601030101010101" pitchFamily="2" charset="-122"/>
              <a:ea typeface="GB Pinyinok-D" panose="02010601030101010101" pitchFamily="2" charset="-122"/>
              <a:sym typeface="Times New Roman" panose="02020603050405020304" pitchFamily="18" charset="0"/>
            </a:endParaRPr>
          </a:p>
        </p:txBody>
      </p:sp>
      <p:cxnSp>
        <p:nvCxnSpPr>
          <p:cNvPr id="5129" name="AutoShape 4"/>
          <p:cNvCxnSpPr>
            <a:cxnSpLocks noChangeShapeType="1"/>
          </p:cNvCxnSpPr>
          <p:nvPr/>
        </p:nvCxnSpPr>
        <p:spPr bwMode="auto">
          <a:xfrm flipH="1" flipV="1">
            <a:off x="99823" y="-15875"/>
            <a:ext cx="12700" cy="6872288"/>
          </a:xfrm>
          <a:prstGeom prst="straightConnector1">
            <a:avLst/>
          </a:prstGeom>
          <a:noFill/>
          <a:ln w="2286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1113408" y="1751411"/>
            <a:ext cx="1338263" cy="545810"/>
            <a:chOff x="682668" y="3939837"/>
            <a:chExt cx="1338943" cy="545509"/>
          </a:xfrm>
        </p:grpSpPr>
        <p:sp>
          <p:nvSpPr>
            <p:cNvPr id="5145" name="圆角矩形 32"/>
            <p:cNvSpPr>
              <a:spLocks noChangeArrowheads="1"/>
            </p:cNvSpPr>
            <p:nvPr/>
          </p:nvSpPr>
          <p:spPr bwMode="auto">
            <a:xfrm>
              <a:off x="682668" y="3939837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46" name="文本框 88"/>
            <p:cNvSpPr>
              <a:spLocks noChangeArrowheads="1"/>
            </p:cNvSpPr>
            <p:nvPr/>
          </p:nvSpPr>
          <p:spPr bwMode="auto">
            <a:xfrm>
              <a:off x="911304" y="3959851"/>
              <a:ext cx="905498" cy="525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170" tIns="46990" rIns="90170" bIns="4699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CN" altLang="en-US" sz="2800" b="1" dirty="0" smtClean="0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你</a:t>
              </a:r>
              <a:endParaRPr lang="zh-CN" altLang="en-US" sz="2800" b="1" dirty="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3" name="组合 6"/>
          <p:cNvGrpSpPr>
            <a:grpSpLocks/>
          </p:cNvGrpSpPr>
          <p:nvPr/>
        </p:nvGrpSpPr>
        <p:grpSpPr bwMode="auto">
          <a:xfrm>
            <a:off x="1113408" y="3399523"/>
            <a:ext cx="1338263" cy="536575"/>
            <a:chOff x="682668" y="4792841"/>
            <a:chExt cx="1338943" cy="536981"/>
          </a:xfrm>
        </p:grpSpPr>
        <p:sp>
          <p:nvSpPr>
            <p:cNvPr id="5143" name="圆角矩形 31"/>
            <p:cNvSpPr>
              <a:spLocks noChangeArrowheads="1"/>
            </p:cNvSpPr>
            <p:nvPr/>
          </p:nvSpPr>
          <p:spPr bwMode="auto">
            <a:xfrm>
              <a:off x="682668" y="4800635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44" name="文本框 107"/>
            <p:cNvSpPr>
              <a:spLocks noChangeArrowheads="1"/>
            </p:cNvSpPr>
            <p:nvPr/>
          </p:nvSpPr>
          <p:spPr bwMode="auto">
            <a:xfrm>
              <a:off x="912891" y="4792841"/>
              <a:ext cx="903911" cy="526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170" tIns="46990" rIns="90170" bIns="4699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CN" altLang="en-US" sz="2800" b="1" dirty="0" smtClean="0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*您</a:t>
              </a:r>
              <a:endParaRPr lang="zh-CN" altLang="en-US" sz="2800" b="1" dirty="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4" name="组合 7"/>
          <p:cNvGrpSpPr>
            <a:grpSpLocks/>
          </p:cNvGrpSpPr>
          <p:nvPr/>
        </p:nvGrpSpPr>
        <p:grpSpPr bwMode="auto">
          <a:xfrm>
            <a:off x="1114995" y="5081605"/>
            <a:ext cx="1338261" cy="529222"/>
            <a:chOff x="683984" y="5619216"/>
            <a:chExt cx="1338943" cy="529811"/>
          </a:xfrm>
        </p:grpSpPr>
        <p:sp>
          <p:nvSpPr>
            <p:cNvPr id="11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42" name="文本框 110"/>
            <p:cNvSpPr>
              <a:spLocks noChangeArrowheads="1"/>
            </p:cNvSpPr>
            <p:nvPr/>
          </p:nvSpPr>
          <p:spPr bwMode="auto">
            <a:xfrm>
              <a:off x="710916" y="5622657"/>
              <a:ext cx="1264773" cy="526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170" tIns="46990" rIns="90170" bIns="4699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800" b="1" dirty="0" smtClean="0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对不起</a:t>
              </a:r>
              <a:endParaRPr lang="zh-CN" altLang="en-US" sz="2800" b="1" dirty="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5" name="组合 8"/>
          <p:cNvGrpSpPr/>
          <p:nvPr/>
        </p:nvGrpSpPr>
        <p:grpSpPr>
          <a:xfrm>
            <a:off x="308629" y="6819"/>
            <a:ext cx="3833696" cy="646331"/>
            <a:chOff x="308629" y="6819"/>
            <a:chExt cx="3833696" cy="646331"/>
          </a:xfrm>
        </p:grpSpPr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381296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生词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New Words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308629" y="653150"/>
              <a:ext cx="3833696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本框 142"/>
          <p:cNvSpPr>
            <a:spLocks noChangeArrowheads="1"/>
          </p:cNvSpPr>
          <p:nvPr/>
        </p:nvSpPr>
        <p:spPr bwMode="auto">
          <a:xfrm>
            <a:off x="8976011" y="1771436"/>
            <a:ext cx="7505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dirty="0" err="1" smtClean="0">
                <a:solidFill>
                  <a:srgbClr val="000000"/>
                </a:solidFill>
                <a:latin typeface="GB Pinyinok-D" panose="02010601030101010101" pitchFamily="2" charset="-122"/>
                <a:ea typeface="GB Pinyinok-D" panose="02010601030101010101" pitchFamily="2" charset="-122"/>
                <a:sym typeface="Times New Roman" panose="02020603050405020304" pitchFamily="18" charset="0"/>
              </a:rPr>
              <a:t>hǎo</a:t>
            </a:r>
            <a:endParaRPr lang="en-US" altLang="zh-CN" sz="2800" b="1" dirty="0">
              <a:solidFill>
                <a:srgbClr val="000000"/>
              </a:solidFill>
              <a:latin typeface="GB Pinyinok-D" panose="02010601030101010101" pitchFamily="2" charset="-122"/>
              <a:ea typeface="GB Pinyinok-D" panose="02010601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7" name="文本框 148"/>
          <p:cNvSpPr>
            <a:spLocks noChangeArrowheads="1"/>
          </p:cNvSpPr>
          <p:nvPr/>
        </p:nvSpPr>
        <p:spPr bwMode="auto">
          <a:xfrm>
            <a:off x="8976010" y="3443361"/>
            <a:ext cx="11480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dirty="0" err="1" smtClean="0">
                <a:solidFill>
                  <a:srgbClr val="000000"/>
                </a:solidFill>
                <a:latin typeface="GB Pinyinok-D" panose="02010601030101010101" pitchFamily="2" charset="-122"/>
                <a:ea typeface="GB Pinyinok-D" panose="02010601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nǐmen</a:t>
            </a:r>
            <a:endParaRPr lang="en-US" altLang="zh-CN" sz="2800" b="1" dirty="0">
              <a:solidFill>
                <a:srgbClr val="000000"/>
              </a:solidFill>
              <a:latin typeface="GB Pinyinok-D" panose="02010601030101010101" pitchFamily="2" charset="-122"/>
              <a:ea typeface="GB Pinyinok-D" panose="02010601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8" name="文本框 149"/>
          <p:cNvSpPr>
            <a:spLocks noChangeArrowheads="1"/>
          </p:cNvSpPr>
          <p:nvPr/>
        </p:nvSpPr>
        <p:spPr bwMode="auto">
          <a:xfrm>
            <a:off x="8976010" y="5106399"/>
            <a:ext cx="175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dirty="0" err="1" smtClean="0">
                <a:solidFill>
                  <a:srgbClr val="000000"/>
                </a:solidFill>
                <a:latin typeface="GB Pinyinok-D" panose="02010601030101010101" pitchFamily="2" charset="-122"/>
                <a:ea typeface="GB Pinyinok-D" panose="02010601030101010101" pitchFamily="2" charset="-122"/>
                <a:sym typeface="Times New Roman" panose="02020603050405020304" pitchFamily="18" charset="0"/>
              </a:rPr>
              <a:t>méiɡuānxi</a:t>
            </a:r>
            <a:endParaRPr lang="en-US" altLang="zh-CN" sz="2800" b="1" dirty="0">
              <a:solidFill>
                <a:srgbClr val="000000"/>
              </a:solidFill>
              <a:latin typeface="GB Pinyinok-D" panose="02010601030101010101" pitchFamily="2" charset="-122"/>
              <a:ea typeface="GB Pinyinok-D" panose="02010601030101010101" pitchFamily="2" charset="-122"/>
              <a:sym typeface="Times New Roman" panose="02020603050405020304" pitchFamily="18" charset="0"/>
            </a:endParaRPr>
          </a:p>
        </p:txBody>
      </p:sp>
      <p:grpSp>
        <p:nvGrpSpPr>
          <p:cNvPr id="6" name="组合 38"/>
          <p:cNvGrpSpPr>
            <a:grpSpLocks/>
          </p:cNvGrpSpPr>
          <p:nvPr/>
        </p:nvGrpSpPr>
        <p:grpSpPr bwMode="auto">
          <a:xfrm>
            <a:off x="6715523" y="1771438"/>
            <a:ext cx="1338263" cy="545810"/>
            <a:chOff x="682668" y="3939837"/>
            <a:chExt cx="1338943" cy="545509"/>
          </a:xfrm>
        </p:grpSpPr>
        <p:sp>
          <p:nvSpPr>
            <p:cNvPr id="40" name="圆角矩形 32"/>
            <p:cNvSpPr>
              <a:spLocks noChangeArrowheads="1"/>
            </p:cNvSpPr>
            <p:nvPr/>
          </p:nvSpPr>
          <p:spPr bwMode="auto">
            <a:xfrm>
              <a:off x="682668" y="3939837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文本框 88"/>
            <p:cNvSpPr>
              <a:spLocks noChangeArrowheads="1"/>
            </p:cNvSpPr>
            <p:nvPr/>
          </p:nvSpPr>
          <p:spPr bwMode="auto">
            <a:xfrm>
              <a:off x="911304" y="3959851"/>
              <a:ext cx="905498" cy="525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170" tIns="46990" rIns="90170" bIns="4699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CN" altLang="en-US" sz="2800" b="1" dirty="0" smtClean="0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好</a:t>
              </a:r>
              <a:endParaRPr lang="zh-CN" altLang="en-US" sz="2800" b="1" dirty="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7" name="组合 41"/>
          <p:cNvGrpSpPr>
            <a:grpSpLocks/>
          </p:cNvGrpSpPr>
          <p:nvPr/>
        </p:nvGrpSpPr>
        <p:grpSpPr bwMode="auto">
          <a:xfrm>
            <a:off x="6715523" y="3419550"/>
            <a:ext cx="1338263" cy="536575"/>
            <a:chOff x="682668" y="4792841"/>
            <a:chExt cx="1338943" cy="536981"/>
          </a:xfrm>
        </p:grpSpPr>
        <p:sp>
          <p:nvSpPr>
            <p:cNvPr id="43" name="圆角矩形 31"/>
            <p:cNvSpPr>
              <a:spLocks noChangeArrowheads="1"/>
            </p:cNvSpPr>
            <p:nvPr/>
          </p:nvSpPr>
          <p:spPr bwMode="auto">
            <a:xfrm>
              <a:off x="682668" y="4800635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文本框 107"/>
            <p:cNvSpPr>
              <a:spLocks noChangeArrowheads="1"/>
            </p:cNvSpPr>
            <p:nvPr/>
          </p:nvSpPr>
          <p:spPr bwMode="auto">
            <a:xfrm>
              <a:off x="912891" y="4792841"/>
              <a:ext cx="903911" cy="526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170" tIns="46990" rIns="90170" bIns="4699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800" b="1" dirty="0" smtClean="0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你们</a:t>
              </a:r>
              <a:endParaRPr lang="zh-CN" altLang="en-US" sz="2800" b="1" dirty="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8" name="组合 44"/>
          <p:cNvGrpSpPr>
            <a:grpSpLocks/>
          </p:cNvGrpSpPr>
          <p:nvPr/>
        </p:nvGrpSpPr>
        <p:grpSpPr bwMode="auto">
          <a:xfrm>
            <a:off x="6717110" y="5101632"/>
            <a:ext cx="1338261" cy="529222"/>
            <a:chOff x="683984" y="5619216"/>
            <a:chExt cx="1338943" cy="529811"/>
          </a:xfrm>
        </p:grpSpPr>
        <p:sp>
          <p:nvSpPr>
            <p:cNvPr id="46" name="圆角矩形 30"/>
            <p:cNvSpPr>
              <a:spLocks noChangeArrowheads="1"/>
            </p:cNvSpPr>
            <p:nvPr/>
          </p:nvSpPr>
          <p:spPr bwMode="auto">
            <a:xfrm>
              <a:off x="683984" y="5619216"/>
              <a:ext cx="1338943" cy="529187"/>
            </a:xfrm>
            <a:prstGeom prst="roundRect">
              <a:avLst>
                <a:gd name="adj" fmla="val 16667"/>
              </a:avLst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文本框 110"/>
            <p:cNvSpPr>
              <a:spLocks noChangeArrowheads="1"/>
            </p:cNvSpPr>
            <p:nvPr/>
          </p:nvSpPr>
          <p:spPr bwMode="auto">
            <a:xfrm>
              <a:off x="722797" y="5622657"/>
              <a:ext cx="1264773" cy="526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170" tIns="46990" rIns="90170" bIns="4699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800" b="1" dirty="0" smtClean="0">
                  <a:solidFill>
                    <a:srgbClr val="000000"/>
                  </a:solidFill>
                  <a:latin typeface="Calibri" panose="020F0502020204030204" pitchFamily="34" charset="0"/>
                  <a:sym typeface="宋体" panose="02010600030101010101" pitchFamily="2" charset="-122"/>
                </a:rPr>
                <a:t>没关系</a:t>
              </a:r>
              <a:endParaRPr lang="zh-CN" altLang="en-US" sz="2800" b="1" dirty="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xit" presetSubtype="54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54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54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54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54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54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1" grpId="0" bldLvl="0" autoUpdateAnimBg="0"/>
      <p:bldP spid="5141" grpId="1" bldLvl="0" autoUpdateAnimBg="0"/>
      <p:bldP spid="5141" grpId="2" bldLvl="0" autoUpdateAnimBg="0"/>
      <p:bldP spid="5141" grpId="3" bldLvl="0" autoUpdateAnimBg="0"/>
      <p:bldP spid="5141" grpId="4" bldLvl="0" autoUpdateAnimBg="0"/>
      <p:bldP spid="5141" grpId="5"/>
      <p:bldP spid="5148" grpId="0" bldLvl="0" autoUpdateAnimBg="0"/>
      <p:bldP spid="5148" grpId="1" bldLvl="0" autoUpdateAnimBg="0"/>
      <p:bldP spid="5148" grpId="2" bldLvl="0" autoUpdateAnimBg="0"/>
      <p:bldP spid="5148" grpId="3" bldLvl="0" autoUpdateAnimBg="0"/>
      <p:bldP spid="5148" grpId="4" bldLvl="0" autoUpdateAnimBg="0"/>
      <p:bldP spid="5148" grpId="5"/>
      <p:bldP spid="5149" grpId="0" bldLvl="0" autoUpdateAnimBg="0"/>
      <p:bldP spid="5149" grpId="1" bldLvl="0" autoUpdateAnimBg="0"/>
      <p:bldP spid="5149" grpId="2" bldLvl="0" autoUpdateAnimBg="0"/>
      <p:bldP spid="5149" grpId="3" bldLvl="0" autoUpdateAnimBg="0"/>
      <p:bldP spid="5149" grpId="4" bldLvl="0" autoUpdateAnimBg="0"/>
      <p:bldP spid="5149" grpId="5"/>
      <p:bldP spid="36" grpId="0" bldLvl="0" autoUpdateAnimBg="0"/>
      <p:bldP spid="36" grpId="1" bldLvl="0" autoUpdateAnimBg="0"/>
      <p:bldP spid="36" grpId="2" bldLvl="0" autoUpdateAnimBg="0"/>
      <p:bldP spid="36" grpId="3" bldLvl="0" autoUpdateAnimBg="0"/>
      <p:bldP spid="36" grpId="4" bldLvl="0" autoUpdateAnimBg="0"/>
      <p:bldP spid="36" grpId="5"/>
      <p:bldP spid="37" grpId="0" bldLvl="0" autoUpdateAnimBg="0"/>
      <p:bldP spid="37" grpId="1" bldLvl="0" autoUpdateAnimBg="0"/>
      <p:bldP spid="37" grpId="2" bldLvl="0" autoUpdateAnimBg="0"/>
      <p:bldP spid="37" grpId="3" bldLvl="0" autoUpdateAnimBg="0"/>
      <p:bldP spid="37" grpId="4" bldLvl="0" autoUpdateAnimBg="0"/>
      <p:bldP spid="37" grpId="5"/>
      <p:bldP spid="38" grpId="0" bldLvl="0" autoUpdateAnimBg="0"/>
      <p:bldP spid="38" grpId="1" bldLvl="0" autoUpdateAnimBg="0"/>
      <p:bldP spid="38" grpId="2" bldLvl="0" autoUpdateAnimBg="0"/>
      <p:bldP spid="38" grpId="3" bldLvl="0" autoUpdateAnimBg="0"/>
      <p:bldP spid="38" grpId="4" bldLvl="0" autoUpdateAnimBg="0"/>
      <p:bldP spid="38" grpId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References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68414"/>
            <a:ext cx="12192000" cy="5589587"/>
          </a:xfrm>
        </p:spPr>
        <p:txBody>
          <a:bodyPr/>
          <a:lstStyle/>
          <a:p>
            <a:pPr>
              <a:defRPr/>
            </a:pPr>
            <a:r>
              <a:rPr lang="en-US" sz="2000" b="1" dirty="0"/>
              <a:t>Pinyin—the sound system</a:t>
            </a:r>
          </a:p>
          <a:p>
            <a:pPr>
              <a:defRPr/>
            </a:pPr>
            <a:r>
              <a:rPr lang="en-US" sz="2000" dirty="0">
                <a:hlinkClick r:id="rId2"/>
              </a:rPr>
              <a:t>http://edu.chinese.cn/zh-cn/onlinelearning/learningchinese/pinyin_basics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/>
          </a:p>
          <a:p>
            <a:pPr>
              <a:defRPr/>
            </a:pPr>
            <a:endParaRPr lang="en-US" sz="2000" b="1" dirty="0" smtClean="0"/>
          </a:p>
          <a:p>
            <a:pPr>
              <a:defRPr/>
            </a:pPr>
            <a:r>
              <a:rPr lang="en-US" sz="2000" b="1" dirty="0" smtClean="0"/>
              <a:t>4 </a:t>
            </a:r>
            <a:r>
              <a:rPr lang="en-US" sz="2000" b="1" dirty="0"/>
              <a:t>Tones</a:t>
            </a:r>
          </a:p>
          <a:p>
            <a:pPr>
              <a:defRPr/>
            </a:pP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www.youtube.com/watch?v=10p2AHD9hmE</a:t>
            </a:r>
            <a:endParaRPr lang="en-US" sz="2000" dirty="0" smtClean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b="1" dirty="0" smtClean="0"/>
          </a:p>
          <a:p>
            <a:pPr>
              <a:defRPr/>
            </a:pPr>
            <a:r>
              <a:rPr lang="en-US" sz="2000" b="1" dirty="0" smtClean="0"/>
              <a:t>Hello </a:t>
            </a:r>
            <a:r>
              <a:rPr lang="en-US" sz="2000" b="1" dirty="0"/>
              <a:t>and Are you ok?</a:t>
            </a:r>
          </a:p>
          <a:p>
            <a:pPr>
              <a:defRPr/>
            </a:pP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edu.chinese.cn/zh-CN/onlinelearning/learningchinese/happy_chinese/article/2012-03/16/content_268478.htm</a:t>
            </a:r>
            <a:endParaRPr lang="en-US" sz="2000" dirty="0" smtClean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endParaRPr lang="en-US" sz="2000" b="1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GB" sz="2000" dirty="0" smtClean="0"/>
          </a:p>
          <a:p>
            <a:pPr>
              <a:defRPr/>
            </a:pPr>
            <a:endParaRPr lang="zh-CN" altLang="en-US" sz="2000" dirty="0" smtClean="0"/>
          </a:p>
          <a:p>
            <a:pPr>
              <a:defRPr/>
            </a:pPr>
            <a:endParaRPr lang="en-GB" sz="2000" dirty="0" smtClean="0"/>
          </a:p>
          <a:p>
            <a:pPr>
              <a:defRPr/>
            </a:pPr>
            <a:endParaRPr lang="en-GB" sz="2000" dirty="0" smtClean="0"/>
          </a:p>
          <a:p>
            <a:pPr marL="0" indent="0">
              <a:buFontTx/>
              <a:buNone/>
              <a:defRPr/>
            </a:pPr>
            <a:endParaRPr lang="en-GB" sz="2000" dirty="0"/>
          </a:p>
        </p:txBody>
      </p:sp>
      <p:sp>
        <p:nvSpPr>
          <p:cNvPr id="33796" name="AutoShape 14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77085" y="6237288"/>
            <a:ext cx="814916" cy="620712"/>
          </a:xfrm>
          <a:prstGeom prst="actionButtonBeginning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练习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从练习册中选择</a:t>
            </a:r>
            <a:endParaRPr lang="en-US" altLang="zh-CN" dirty="0" smtClean="0"/>
          </a:p>
          <a:p>
            <a:r>
              <a:rPr lang="zh-CN" altLang="en-US" dirty="0" smtClean="0"/>
              <a:t>加入常用课堂用语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6000" b="1" smtClean="0"/>
              <a:t>周</a:t>
            </a:r>
          </a:p>
        </p:txBody>
      </p:sp>
      <p:pic>
        <p:nvPicPr>
          <p:cNvPr id="11267" name="Picture 4">
            <a:hlinkClick r:id="rId2" action="ppaction://hlinksldjump"/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32000" y="2286000"/>
            <a:ext cx="8432800" cy="302895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汉字介绍及视频放映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AutoShape 4"/>
          <p:cNvCxnSpPr>
            <a:cxnSpLocks noChangeShapeType="1"/>
          </p:cNvCxnSpPr>
          <p:nvPr/>
        </p:nvCxnSpPr>
        <p:spPr bwMode="auto">
          <a:xfrm flipH="1" flipV="1">
            <a:off x="119914" y="0"/>
            <a:ext cx="12700" cy="6872288"/>
          </a:xfrm>
          <a:prstGeom prst="straightConnector1">
            <a:avLst/>
          </a:prstGeom>
          <a:noFill/>
          <a:ln w="228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组合 8"/>
          <p:cNvGrpSpPr/>
          <p:nvPr/>
        </p:nvGrpSpPr>
        <p:grpSpPr>
          <a:xfrm>
            <a:off x="308629" y="6819"/>
            <a:ext cx="3588372" cy="646331"/>
            <a:chOff x="308629" y="6819"/>
            <a:chExt cx="3588372" cy="646331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356764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汉字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Characters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150"/>
              <a:ext cx="3588372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75011" y="914400"/>
            <a:ext cx="9927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1. </a:t>
            </a:r>
            <a:r>
              <a:rPr lang="zh-CN" altLang="en-US" sz="2800" b="1" dirty="0" smtClean="0"/>
              <a:t>汉字的笔画</a:t>
            </a:r>
            <a:r>
              <a:rPr lang="zh-CN" altLang="en-US" sz="2800" b="1" dirty="0" smtClean="0">
                <a:latin typeface="+mn-ea"/>
                <a:ea typeface="+mn-ea"/>
              </a:rPr>
              <a:t>（</a:t>
            </a:r>
            <a:r>
              <a:rPr lang="en-US" altLang="zh-CN" sz="2800" b="1" dirty="0" smtClean="0">
                <a:latin typeface="+mn-ea"/>
                <a:ea typeface="+mn-ea"/>
              </a:rPr>
              <a:t>1</a:t>
            </a:r>
            <a:r>
              <a:rPr lang="zh-CN" altLang="en-US" sz="2800" b="1" dirty="0" smtClean="0">
                <a:latin typeface="+mn-ea"/>
                <a:ea typeface="+mn-ea"/>
              </a:rPr>
              <a:t>）</a:t>
            </a:r>
            <a:r>
              <a:rPr lang="en-US" altLang="zh-CN" dirty="0" smtClean="0">
                <a:latin typeface="+mn-ea"/>
                <a:ea typeface="+mn-ea"/>
              </a:rPr>
              <a:t>Strokes of Chinese Characters(1)</a:t>
            </a:r>
            <a:endParaRPr lang="zh-CN" altLang="en-US" sz="2800" dirty="0">
              <a:latin typeface="+mn-ea"/>
              <a:ea typeface="+mn-ea"/>
            </a:endParaRPr>
          </a:p>
        </p:txBody>
      </p:sp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748143" y="1650692"/>
          <a:ext cx="10946343" cy="483371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48781"/>
                <a:gridCol w="3648781"/>
                <a:gridCol w="3648781"/>
              </a:tblGrid>
              <a:tr h="4994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微软雅黑" pitchFamily="34" charset="-122"/>
                          <a:ea typeface="微软雅黑" pitchFamily="34" charset="-122"/>
                        </a:rPr>
                        <a:t>笔画名称 </a:t>
                      </a:r>
                      <a:r>
                        <a:rPr lang="en-US" altLang="zh-CN" sz="2400" b="1" i="0" dirty="0" smtClean="0">
                          <a:latin typeface="Bradley Hand ITC" pitchFamily="66" charset="0"/>
                        </a:rPr>
                        <a:t>Stroke</a:t>
                      </a:r>
                      <a:endParaRPr lang="zh-CN" altLang="en-US" sz="2400" b="1" i="0" dirty="0">
                        <a:latin typeface="Bradley Hand ITC" pitchFamily="66" charset="0"/>
                      </a:endParaRPr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98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微软雅黑" pitchFamily="34" charset="-122"/>
                          <a:ea typeface="微软雅黑" pitchFamily="34" charset="-122"/>
                        </a:rPr>
                        <a:t>运笔方向 </a:t>
                      </a:r>
                      <a:r>
                        <a:rPr lang="en-US" altLang="zh-CN" sz="2400" dirty="0" smtClean="0">
                          <a:latin typeface="Bradley Hand ITC" pitchFamily="66" charset="0"/>
                        </a:rPr>
                        <a:t>Direction</a:t>
                      </a:r>
                      <a:endParaRPr lang="zh-CN" altLang="en-US" sz="2400" dirty="0">
                        <a:latin typeface="Bradley Hand ITC" pitchFamily="66" charset="0"/>
                      </a:endParaRPr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98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>
                          <a:latin typeface="微软雅黑" pitchFamily="34" charset="-122"/>
                          <a:ea typeface="微软雅黑" pitchFamily="34" charset="-122"/>
                        </a:rPr>
                        <a:t>例字 </a:t>
                      </a:r>
                      <a:r>
                        <a:rPr lang="en-US" altLang="zh-CN" sz="2400" dirty="0" smtClean="0">
                          <a:latin typeface="Bradley Hand ITC" pitchFamily="66" charset="0"/>
                        </a:rPr>
                        <a:t>Example</a:t>
                      </a:r>
                      <a:r>
                        <a:rPr lang="en-US" altLang="zh-CN" sz="2400" baseline="0" dirty="0" smtClean="0">
                          <a:latin typeface="Bradley Hand ITC" pitchFamily="66" charset="0"/>
                        </a:rPr>
                        <a:t> Characters</a:t>
                      </a:r>
                      <a:endParaRPr lang="zh-CN" altLang="en-US" sz="2400" dirty="0">
                        <a:latin typeface="Bradley Hand ITC" pitchFamily="66" charset="0"/>
                      </a:endParaRPr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98E0"/>
                    </a:solidFill>
                  </a:tcPr>
                </a:tc>
              </a:tr>
              <a:tr h="8543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/>
                        <a:t>横</a:t>
                      </a:r>
                      <a:r>
                        <a:rPr lang="zh-CN" altLang="en-US" sz="2400" dirty="0" smtClean="0"/>
                        <a:t>    </a:t>
                      </a:r>
                      <a:r>
                        <a:rPr lang="en-US" altLang="zh-CN" sz="24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hénɡ</a:t>
                      </a:r>
                      <a:endParaRPr lang="en-US" altLang="zh-CN" sz="2400" b="1" dirty="0" smtClean="0">
                        <a:latin typeface="GB Pinyinok-D" pitchFamily="2" charset="-122"/>
                        <a:ea typeface="GB Pinyinok-D" pitchFamily="2" charset="-122"/>
                      </a:endParaRPr>
                    </a:p>
                    <a:p>
                      <a:pPr algn="ctr"/>
                      <a:r>
                        <a:rPr lang="en-US" altLang="zh-CN" sz="2400" dirty="0" smtClean="0"/>
                        <a:t>horizontal</a:t>
                      </a:r>
                      <a:endParaRPr lang="zh-CN" altLang="en-US" sz="2400" dirty="0"/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14350" indent="-514350" algn="l">
                        <a:buNone/>
                      </a:pPr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新魏" pitchFamily="2" charset="-122"/>
                          <a:ea typeface="华文新魏" pitchFamily="2" charset="-122"/>
                        </a:rPr>
                        <a:t>一</a:t>
                      </a:r>
                      <a:r>
                        <a:rPr lang="en-US" altLang="zh-CN" sz="2800" b="1" dirty="0" smtClean="0">
                          <a:solidFill>
                            <a:srgbClr val="C00000"/>
                          </a:solidFill>
                          <a:latin typeface="楷体" pitchFamily="49" charset="-122"/>
                          <a:ea typeface="楷体" pitchFamily="49" charset="-122"/>
                        </a:rPr>
                        <a:t>  </a:t>
                      </a:r>
                      <a:r>
                        <a:rPr lang="en-US" altLang="zh-CN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</a:rPr>
                        <a:t>yī</a:t>
                      </a:r>
                      <a:r>
                        <a:rPr lang="en-US" altLang="zh-CN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</a:rPr>
                        <a:t>       </a:t>
                      </a:r>
                      <a:r>
                        <a:rPr lang="en-US" altLang="zh-CN" sz="2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GB Pinyinok-D" pitchFamily="2" charset="-122"/>
                        </a:rPr>
                        <a:t>one</a:t>
                      </a:r>
                    </a:p>
                    <a:p>
                      <a:pPr marL="457200" indent="-457200" algn="l">
                        <a:buNone/>
                      </a:pPr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新魏" pitchFamily="2" charset="-122"/>
                          <a:ea typeface="华文新魏" pitchFamily="2" charset="-122"/>
                        </a:rPr>
                        <a:t>二     </a:t>
                      </a:r>
                      <a:r>
                        <a:rPr lang="en-US" altLang="zh-CN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</a:rPr>
                        <a:t>èr</a:t>
                      </a:r>
                      <a:r>
                        <a:rPr lang="en-US" altLang="zh-CN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GB Pinyinok-D" pitchFamily="2" charset="-122"/>
                          <a:ea typeface="GB Pinyinok-D" pitchFamily="2" charset="-122"/>
                        </a:rPr>
                        <a:t>   </a:t>
                      </a:r>
                      <a:r>
                        <a:rPr lang="en-US" altLang="zh-CN" sz="2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GB Pinyinok-D" pitchFamily="2" charset="-122"/>
                        </a:rPr>
                        <a:t>    two</a:t>
                      </a:r>
                      <a:endParaRPr lang="zh-CN" altLang="en-US" sz="2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GB Pinyinok-D" pitchFamily="2" charset="-122"/>
                      </a:endParaRPr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942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 smtClean="0"/>
                        <a:t>                竖   </a:t>
                      </a:r>
                      <a:r>
                        <a:rPr lang="zh-CN" altLang="en-US" sz="2400" b="0" baseline="0" dirty="0" smtClean="0"/>
                        <a:t> </a:t>
                      </a:r>
                      <a:r>
                        <a:rPr lang="en-US" altLang="zh-CN" sz="24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shù</a:t>
                      </a:r>
                      <a:endParaRPr lang="en-US" altLang="zh-CN" sz="2400" b="1" dirty="0" smtClean="0">
                        <a:latin typeface="GB Pinyinok-D" pitchFamily="2" charset="-122"/>
                        <a:ea typeface="GB Pinyinok-D" pitchFamily="2" charset="-122"/>
                      </a:endParaRPr>
                    </a:p>
                    <a:p>
                      <a:pPr algn="l"/>
                      <a:r>
                        <a:rPr lang="en-US" altLang="zh-CN" sz="2400" b="0" dirty="0" smtClean="0">
                          <a:latin typeface="+mn-lt"/>
                          <a:ea typeface="GB Pinyinok-D" pitchFamily="2" charset="-122"/>
                        </a:rPr>
                        <a:t>                vertical</a:t>
                      </a:r>
                      <a:endParaRPr lang="zh-CN" altLang="en-US" sz="2400" b="0" dirty="0">
                        <a:latin typeface="+mn-lt"/>
                        <a:ea typeface="GB Pinyinok-D" pitchFamily="2" charset="-122"/>
                      </a:endParaRPr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新魏" pitchFamily="2" charset="-122"/>
                          <a:ea typeface="华文新魏" pitchFamily="2" charset="-122"/>
                        </a:rPr>
                        <a:t>十     </a:t>
                      </a:r>
                      <a:r>
                        <a:rPr lang="en-US" altLang="zh-CN" sz="24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shí</a:t>
                      </a:r>
                      <a:r>
                        <a:rPr lang="en-US" altLang="zh-CN" sz="2400" b="1" dirty="0" smtClean="0">
                          <a:latin typeface="GB Pinyinok-D" pitchFamily="2" charset="-122"/>
                          <a:ea typeface="GB Pinyinok-D" pitchFamily="2" charset="-122"/>
                        </a:rPr>
                        <a:t>     </a:t>
                      </a:r>
                      <a:r>
                        <a:rPr lang="en-US" altLang="zh-CN" sz="2400" dirty="0" smtClean="0"/>
                        <a:t>ten</a:t>
                      </a:r>
                    </a:p>
                    <a:p>
                      <a:r>
                        <a:rPr lang="zh-CN" altLang="en-US" sz="2400" b="1" baseline="0" dirty="0" smtClean="0">
                          <a:solidFill>
                            <a:srgbClr val="C00000"/>
                          </a:solidFill>
                          <a:latin typeface="华文新魏" pitchFamily="2" charset="-122"/>
                          <a:ea typeface="华文新魏" pitchFamily="2" charset="-122"/>
                        </a:rPr>
                        <a:t>工     </a:t>
                      </a:r>
                      <a:r>
                        <a:rPr lang="en-US" altLang="zh-CN" sz="2400" b="1" baseline="0" dirty="0" err="1" smtClean="0">
                          <a:latin typeface="GB Pinyinok-D" pitchFamily="2" charset="-122"/>
                          <a:ea typeface="GB Pinyinok-D" pitchFamily="2" charset="-122"/>
                        </a:rPr>
                        <a:t>ɡōnɡ</a:t>
                      </a:r>
                      <a:r>
                        <a:rPr lang="en-US" altLang="zh-CN" sz="2400" b="1" baseline="0" dirty="0" smtClean="0">
                          <a:latin typeface="GB Pinyinok-D" pitchFamily="2" charset="-122"/>
                          <a:ea typeface="GB Pinyinok-D" pitchFamily="2" charset="-122"/>
                        </a:rPr>
                        <a:t>  </a:t>
                      </a:r>
                      <a:r>
                        <a:rPr lang="en-US" altLang="zh-CN" sz="2400" baseline="0" dirty="0" smtClean="0"/>
                        <a:t>work</a:t>
                      </a:r>
                      <a:r>
                        <a:rPr lang="zh-CN" altLang="en-US" sz="2400" baseline="0" dirty="0" smtClean="0"/>
                        <a:t>，</a:t>
                      </a:r>
                      <a:r>
                        <a:rPr lang="en-US" altLang="zh-CN" sz="2400" baseline="0" dirty="0" smtClean="0"/>
                        <a:t>labor</a:t>
                      </a:r>
                      <a:endParaRPr lang="zh-CN" altLang="en-US" sz="2400" dirty="0"/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9427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               </a:t>
                      </a:r>
                      <a:r>
                        <a:rPr lang="zh-CN" altLang="en-US" sz="2400" baseline="0" dirty="0" smtClean="0"/>
                        <a:t> </a:t>
                      </a:r>
                      <a:r>
                        <a:rPr lang="zh-CN" altLang="en-US" sz="2400" b="1" dirty="0" smtClean="0"/>
                        <a:t>撇    </a:t>
                      </a:r>
                      <a:r>
                        <a:rPr lang="en-US" altLang="zh-CN" sz="24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piě</a:t>
                      </a:r>
                      <a:endParaRPr lang="en-US" altLang="zh-CN" sz="2400" b="1" dirty="0" smtClean="0">
                        <a:latin typeface="GB Pinyinok-D" pitchFamily="2" charset="-122"/>
                        <a:ea typeface="GB Pinyinok-D" pitchFamily="2" charset="-122"/>
                      </a:endParaRPr>
                    </a:p>
                    <a:p>
                      <a:r>
                        <a:rPr lang="en-US" altLang="zh-CN" sz="2400" dirty="0" smtClean="0"/>
                        <a:t>                left-falling</a:t>
                      </a:r>
                      <a:endParaRPr lang="zh-CN" altLang="en-US" sz="2400" dirty="0"/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新魏" pitchFamily="2" charset="-122"/>
                          <a:ea typeface="华文新魏" pitchFamily="2" charset="-122"/>
                        </a:rPr>
                        <a:t>人     </a:t>
                      </a:r>
                      <a:r>
                        <a:rPr lang="en-US" altLang="zh-CN" sz="24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rén</a:t>
                      </a:r>
                      <a:r>
                        <a:rPr lang="en-US" altLang="zh-CN" sz="2400" b="1" dirty="0" smtClean="0">
                          <a:latin typeface="GB Pinyinok-D" pitchFamily="2" charset="-122"/>
                          <a:ea typeface="GB Pinyinok-D" pitchFamily="2" charset="-122"/>
                        </a:rPr>
                        <a:t>    </a:t>
                      </a:r>
                      <a:r>
                        <a:rPr lang="en-US" altLang="zh-CN" sz="2400" dirty="0" smtClean="0"/>
                        <a:t> human</a:t>
                      </a:r>
                    </a:p>
                    <a:p>
                      <a:pPr algn="l"/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新魏" pitchFamily="2" charset="-122"/>
                          <a:ea typeface="华文新魏" pitchFamily="2" charset="-122"/>
                        </a:rPr>
                        <a:t>八     </a:t>
                      </a:r>
                      <a:r>
                        <a:rPr lang="en-US" altLang="zh-CN" sz="24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bā</a:t>
                      </a:r>
                      <a:r>
                        <a:rPr lang="en-US" altLang="zh-CN" sz="2400" b="1" dirty="0" smtClean="0">
                          <a:latin typeface="GB Pinyinok-D" pitchFamily="2" charset="-122"/>
                          <a:ea typeface="GB Pinyinok-D" pitchFamily="2" charset="-122"/>
                        </a:rPr>
                        <a:t>     </a:t>
                      </a:r>
                      <a:r>
                        <a:rPr lang="en-US" altLang="zh-CN" sz="2400" dirty="0" smtClean="0"/>
                        <a:t> eight</a:t>
                      </a:r>
                      <a:endParaRPr lang="zh-CN" altLang="en-US" sz="2400" dirty="0"/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9427">
                <a:tc>
                  <a:txBody>
                    <a:bodyPr/>
                    <a:lstStyle/>
                    <a:p>
                      <a:r>
                        <a:rPr lang="zh-CN" altLang="en-US" sz="2400" b="1" dirty="0" smtClean="0"/>
                        <a:t>               点    </a:t>
                      </a:r>
                      <a:r>
                        <a:rPr lang="en-US" altLang="zh-CN" sz="24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diǎn</a:t>
                      </a:r>
                      <a:endParaRPr lang="en-US" altLang="zh-CN" sz="2400" b="1" dirty="0" smtClean="0">
                        <a:latin typeface="GB Pinyinok-D" pitchFamily="2" charset="-122"/>
                        <a:ea typeface="GB Pinyinok-D" pitchFamily="2" charset="-122"/>
                      </a:endParaRPr>
                    </a:p>
                    <a:p>
                      <a:r>
                        <a:rPr lang="en-US" altLang="zh-CN" sz="2400" dirty="0" smtClean="0"/>
                        <a:t>                dot</a:t>
                      </a:r>
                      <a:endParaRPr lang="zh-CN" altLang="en-US" sz="2400" dirty="0"/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新魏" pitchFamily="2" charset="-122"/>
                          <a:ea typeface="华文新魏" pitchFamily="2" charset="-122"/>
                        </a:rPr>
                        <a:t>不     </a:t>
                      </a:r>
                      <a:r>
                        <a:rPr lang="en-US" altLang="zh-CN" sz="24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bù</a:t>
                      </a:r>
                      <a:r>
                        <a:rPr lang="en-US" altLang="zh-CN" sz="2400" baseline="0" dirty="0" smtClean="0"/>
                        <a:t>       no</a:t>
                      </a:r>
                      <a:r>
                        <a:rPr lang="zh-CN" altLang="en-US" sz="2400" baseline="0" dirty="0" smtClean="0"/>
                        <a:t>，</a:t>
                      </a:r>
                      <a:r>
                        <a:rPr lang="en-US" altLang="zh-CN" sz="2400" baseline="0" dirty="0" smtClean="0"/>
                        <a:t>not</a:t>
                      </a:r>
                    </a:p>
                    <a:p>
                      <a:r>
                        <a:rPr lang="zh-CN" altLang="en-US" sz="2400" b="1" baseline="0" dirty="0" smtClean="0">
                          <a:solidFill>
                            <a:srgbClr val="C00000"/>
                          </a:solidFill>
                          <a:latin typeface="华文新魏" pitchFamily="2" charset="-122"/>
                          <a:ea typeface="华文新魏" pitchFamily="2" charset="-122"/>
                        </a:rPr>
                        <a:t>六     </a:t>
                      </a:r>
                      <a:r>
                        <a:rPr lang="en-US" altLang="zh-CN" sz="2400" b="1" baseline="0" dirty="0" err="1" smtClean="0">
                          <a:latin typeface="GB Pinyinok-D" pitchFamily="2" charset="-122"/>
                          <a:ea typeface="GB Pinyinok-D" pitchFamily="2" charset="-122"/>
                        </a:rPr>
                        <a:t>liù</a:t>
                      </a:r>
                      <a:r>
                        <a:rPr lang="en-US" altLang="zh-CN" sz="2400" baseline="0" dirty="0" smtClean="0"/>
                        <a:t>        six</a:t>
                      </a:r>
                      <a:endParaRPr lang="zh-CN" altLang="en-US" sz="2400" dirty="0"/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9427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               </a:t>
                      </a:r>
                      <a:r>
                        <a:rPr lang="zh-CN" altLang="en-US" sz="2400" b="1" dirty="0" smtClean="0"/>
                        <a:t>捺    </a:t>
                      </a:r>
                      <a:r>
                        <a:rPr lang="en-US" altLang="zh-CN" sz="24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nà</a:t>
                      </a:r>
                      <a:endParaRPr lang="en-US" altLang="zh-CN" sz="2400" b="1" dirty="0" smtClean="0">
                        <a:latin typeface="GB Pinyinok-D" pitchFamily="2" charset="-122"/>
                        <a:ea typeface="GB Pinyinok-D" pitchFamily="2" charset="-122"/>
                      </a:endParaRPr>
                    </a:p>
                    <a:p>
                      <a:r>
                        <a:rPr lang="en-US" altLang="zh-CN" sz="2400" dirty="0" smtClean="0"/>
                        <a:t>               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dirty="0" smtClean="0"/>
                        <a:t>right-falling</a:t>
                      </a:r>
                      <a:endParaRPr lang="zh-CN" altLang="en-US" sz="2400" dirty="0"/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新魏" pitchFamily="2" charset="-122"/>
                          <a:ea typeface="华文新魏" pitchFamily="2" charset="-122"/>
                        </a:rPr>
                        <a:t>大     </a:t>
                      </a:r>
                      <a:r>
                        <a:rPr lang="en-US" altLang="zh-CN" sz="24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dà</a:t>
                      </a:r>
                      <a:r>
                        <a:rPr lang="en-US" altLang="zh-CN" sz="2400" b="1" dirty="0" smtClean="0">
                          <a:latin typeface="GB Pinyinok-D" pitchFamily="2" charset="-122"/>
                          <a:ea typeface="GB Pinyinok-D" pitchFamily="2" charset="-122"/>
                        </a:rPr>
                        <a:t>     </a:t>
                      </a:r>
                      <a:r>
                        <a:rPr lang="en-US" altLang="zh-CN" sz="2400" dirty="0" smtClean="0"/>
                        <a:t> big</a:t>
                      </a:r>
                    </a:p>
                    <a:p>
                      <a:r>
                        <a:rPr lang="zh-CN" altLang="en-US" sz="2400" b="1" dirty="0" smtClean="0">
                          <a:solidFill>
                            <a:srgbClr val="C00000"/>
                          </a:solidFill>
                          <a:latin typeface="华文新魏" pitchFamily="2" charset="-122"/>
                          <a:ea typeface="华文新魏" pitchFamily="2" charset="-122"/>
                        </a:rPr>
                        <a:t>天     </a:t>
                      </a:r>
                      <a:r>
                        <a:rPr lang="en-US" altLang="zh-CN" sz="2400" b="1" dirty="0" err="1" smtClean="0">
                          <a:latin typeface="GB Pinyinok-D" pitchFamily="2" charset="-122"/>
                          <a:ea typeface="GB Pinyinok-D" pitchFamily="2" charset="-122"/>
                        </a:rPr>
                        <a:t>tiān</a:t>
                      </a:r>
                      <a:r>
                        <a:rPr lang="en-US" altLang="zh-CN" sz="2400" dirty="0" smtClean="0"/>
                        <a:t>     sky</a:t>
                      </a:r>
                      <a:endParaRPr lang="zh-CN" altLang="en-US" sz="2400" dirty="0"/>
                    </a:p>
                  </a:txBody>
                  <a:tcPr marL="123146" marR="123146" marT="61573" marB="615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" name="组合 37"/>
          <p:cNvGrpSpPr/>
          <p:nvPr/>
        </p:nvGrpSpPr>
        <p:grpSpPr>
          <a:xfrm>
            <a:off x="1068779" y="2256333"/>
            <a:ext cx="558141" cy="3887069"/>
            <a:chOff x="1068779" y="2256333"/>
            <a:chExt cx="558141" cy="3887069"/>
          </a:xfrm>
        </p:grpSpPr>
        <p:sp>
          <p:nvSpPr>
            <p:cNvPr id="30" name="TextBox 29"/>
            <p:cNvSpPr txBox="1"/>
            <p:nvPr/>
          </p:nvSpPr>
          <p:spPr>
            <a:xfrm>
              <a:off x="1068779" y="4025757"/>
              <a:ext cx="558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C00000"/>
                  </a:solidFill>
                  <a:latin typeface="楷体" pitchFamily="49" charset="-122"/>
                  <a:ea typeface="楷体" pitchFamily="49" charset="-122"/>
                </a:rPr>
                <a:t>丿</a:t>
              </a:r>
              <a:endParaRPr lang="zh-CN" altLang="en-US" sz="32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8779" y="2256333"/>
              <a:ext cx="558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C00000"/>
                  </a:solidFill>
                  <a:latin typeface="楷体" pitchFamily="49" charset="-122"/>
                  <a:ea typeface="楷体" pitchFamily="49" charset="-122"/>
                </a:rPr>
                <a:t>一</a:t>
              </a:r>
              <a:endParaRPr lang="zh-CN" altLang="en-US" sz="32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8779" y="4864416"/>
              <a:ext cx="558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C00000"/>
                  </a:solidFill>
                  <a:latin typeface="楷体" pitchFamily="49" charset="-122"/>
                  <a:ea typeface="楷体" pitchFamily="49" charset="-122"/>
                </a:rPr>
                <a:t>丶</a:t>
              </a:r>
              <a:endParaRPr lang="zh-CN" altLang="en-US" sz="32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8779" y="3206359"/>
              <a:ext cx="558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C00000"/>
                  </a:solidFill>
                  <a:latin typeface="楷体" pitchFamily="49" charset="-122"/>
                  <a:ea typeface="楷体" pitchFamily="49" charset="-122"/>
                </a:rPr>
                <a:t>丨</a:t>
              </a:r>
              <a:endParaRPr lang="zh-CN" altLang="en-US" sz="32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37" name="Freeform 13"/>
            <p:cNvSpPr>
              <a:spLocks/>
            </p:cNvSpPr>
            <p:nvPr/>
          </p:nvSpPr>
          <p:spPr bwMode="auto">
            <a:xfrm>
              <a:off x="1215467" y="5945674"/>
              <a:ext cx="363953" cy="197728"/>
            </a:xfrm>
            <a:custGeom>
              <a:avLst/>
              <a:gdLst>
                <a:gd name="T0" fmla="*/ 47 w 1389"/>
                <a:gd name="T1" fmla="*/ 107 h 719"/>
                <a:gd name="T2" fmla="*/ 24 w 1389"/>
                <a:gd name="T3" fmla="*/ 95 h 719"/>
                <a:gd name="T4" fmla="*/ 6 w 1389"/>
                <a:gd name="T5" fmla="*/ 77 h 719"/>
                <a:gd name="T6" fmla="*/ 0 w 1389"/>
                <a:gd name="T7" fmla="*/ 60 h 719"/>
                <a:gd name="T8" fmla="*/ 6 w 1389"/>
                <a:gd name="T9" fmla="*/ 42 h 719"/>
                <a:gd name="T10" fmla="*/ 18 w 1389"/>
                <a:gd name="T11" fmla="*/ 24 h 719"/>
                <a:gd name="T12" fmla="*/ 41 w 1389"/>
                <a:gd name="T13" fmla="*/ 6 h 719"/>
                <a:gd name="T14" fmla="*/ 77 w 1389"/>
                <a:gd name="T15" fmla="*/ 0 h 719"/>
                <a:gd name="T16" fmla="*/ 119 w 1389"/>
                <a:gd name="T17" fmla="*/ 0 h 719"/>
                <a:gd name="T18" fmla="*/ 131 w 1389"/>
                <a:gd name="T19" fmla="*/ 0 h 719"/>
                <a:gd name="T20" fmla="*/ 154 w 1389"/>
                <a:gd name="T21" fmla="*/ 12 h 719"/>
                <a:gd name="T22" fmla="*/ 184 w 1389"/>
                <a:gd name="T23" fmla="*/ 30 h 719"/>
                <a:gd name="T24" fmla="*/ 226 w 1389"/>
                <a:gd name="T25" fmla="*/ 48 h 719"/>
                <a:gd name="T26" fmla="*/ 279 w 1389"/>
                <a:gd name="T27" fmla="*/ 77 h 719"/>
                <a:gd name="T28" fmla="*/ 338 w 1389"/>
                <a:gd name="T29" fmla="*/ 113 h 719"/>
                <a:gd name="T30" fmla="*/ 404 w 1389"/>
                <a:gd name="T31" fmla="*/ 149 h 719"/>
                <a:gd name="T32" fmla="*/ 481 w 1389"/>
                <a:gd name="T33" fmla="*/ 196 h 719"/>
                <a:gd name="T34" fmla="*/ 641 w 1389"/>
                <a:gd name="T35" fmla="*/ 297 h 719"/>
                <a:gd name="T36" fmla="*/ 796 w 1389"/>
                <a:gd name="T37" fmla="*/ 374 h 719"/>
                <a:gd name="T38" fmla="*/ 950 w 1389"/>
                <a:gd name="T39" fmla="*/ 440 h 719"/>
                <a:gd name="T40" fmla="*/ 1098 w 1389"/>
                <a:gd name="T41" fmla="*/ 493 h 719"/>
                <a:gd name="T42" fmla="*/ 1164 w 1389"/>
                <a:gd name="T43" fmla="*/ 517 h 719"/>
                <a:gd name="T44" fmla="*/ 1223 w 1389"/>
                <a:gd name="T45" fmla="*/ 535 h 719"/>
                <a:gd name="T46" fmla="*/ 1271 w 1389"/>
                <a:gd name="T47" fmla="*/ 553 h 719"/>
                <a:gd name="T48" fmla="*/ 1312 w 1389"/>
                <a:gd name="T49" fmla="*/ 571 h 719"/>
                <a:gd name="T50" fmla="*/ 1348 w 1389"/>
                <a:gd name="T51" fmla="*/ 582 h 719"/>
                <a:gd name="T52" fmla="*/ 1371 w 1389"/>
                <a:gd name="T53" fmla="*/ 594 h 719"/>
                <a:gd name="T54" fmla="*/ 1383 w 1389"/>
                <a:gd name="T55" fmla="*/ 606 h 719"/>
                <a:gd name="T56" fmla="*/ 1389 w 1389"/>
                <a:gd name="T57" fmla="*/ 612 h 719"/>
                <a:gd name="T58" fmla="*/ 1383 w 1389"/>
                <a:gd name="T59" fmla="*/ 630 h 719"/>
                <a:gd name="T60" fmla="*/ 1366 w 1389"/>
                <a:gd name="T61" fmla="*/ 648 h 719"/>
                <a:gd name="T62" fmla="*/ 1342 w 1389"/>
                <a:gd name="T63" fmla="*/ 660 h 719"/>
                <a:gd name="T64" fmla="*/ 1306 w 1389"/>
                <a:gd name="T65" fmla="*/ 671 h 719"/>
                <a:gd name="T66" fmla="*/ 1217 w 1389"/>
                <a:gd name="T67" fmla="*/ 695 h 719"/>
                <a:gd name="T68" fmla="*/ 1128 w 1389"/>
                <a:gd name="T69" fmla="*/ 707 h 719"/>
                <a:gd name="T70" fmla="*/ 1086 w 1389"/>
                <a:gd name="T71" fmla="*/ 713 h 719"/>
                <a:gd name="T72" fmla="*/ 1051 w 1389"/>
                <a:gd name="T73" fmla="*/ 719 h 719"/>
                <a:gd name="T74" fmla="*/ 1021 w 1389"/>
                <a:gd name="T75" fmla="*/ 719 h 719"/>
                <a:gd name="T76" fmla="*/ 1003 w 1389"/>
                <a:gd name="T77" fmla="*/ 719 h 719"/>
                <a:gd name="T78" fmla="*/ 991 w 1389"/>
                <a:gd name="T79" fmla="*/ 713 h 719"/>
                <a:gd name="T80" fmla="*/ 962 w 1389"/>
                <a:gd name="T81" fmla="*/ 701 h 719"/>
                <a:gd name="T82" fmla="*/ 926 w 1389"/>
                <a:gd name="T83" fmla="*/ 677 h 719"/>
                <a:gd name="T84" fmla="*/ 885 w 1389"/>
                <a:gd name="T85" fmla="*/ 648 h 719"/>
                <a:gd name="T86" fmla="*/ 825 w 1389"/>
                <a:gd name="T87" fmla="*/ 606 h 719"/>
                <a:gd name="T88" fmla="*/ 754 w 1389"/>
                <a:gd name="T89" fmla="*/ 559 h 719"/>
                <a:gd name="T90" fmla="*/ 677 w 1389"/>
                <a:gd name="T91" fmla="*/ 499 h 719"/>
                <a:gd name="T92" fmla="*/ 588 w 1389"/>
                <a:gd name="T93" fmla="*/ 434 h 719"/>
                <a:gd name="T94" fmla="*/ 499 w 1389"/>
                <a:gd name="T95" fmla="*/ 363 h 719"/>
                <a:gd name="T96" fmla="*/ 421 w 1389"/>
                <a:gd name="T97" fmla="*/ 303 h 719"/>
                <a:gd name="T98" fmla="*/ 350 w 1389"/>
                <a:gd name="T99" fmla="*/ 256 h 719"/>
                <a:gd name="T100" fmla="*/ 297 w 1389"/>
                <a:gd name="T101" fmla="*/ 214 h 719"/>
                <a:gd name="T102" fmla="*/ 249 w 1389"/>
                <a:gd name="T103" fmla="*/ 178 h 719"/>
                <a:gd name="T104" fmla="*/ 214 w 1389"/>
                <a:gd name="T105" fmla="*/ 155 h 719"/>
                <a:gd name="T106" fmla="*/ 184 w 1389"/>
                <a:gd name="T107" fmla="*/ 137 h 719"/>
                <a:gd name="T108" fmla="*/ 172 w 1389"/>
                <a:gd name="T109" fmla="*/ 131 h 719"/>
                <a:gd name="T110" fmla="*/ 125 w 1389"/>
                <a:gd name="T111" fmla="*/ 119 h 719"/>
                <a:gd name="T112" fmla="*/ 65 w 1389"/>
                <a:gd name="T113" fmla="*/ 113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9" h="719">
                  <a:moveTo>
                    <a:pt x="65" y="113"/>
                  </a:moveTo>
                  <a:lnTo>
                    <a:pt x="47" y="107"/>
                  </a:lnTo>
                  <a:lnTo>
                    <a:pt x="36" y="101"/>
                  </a:lnTo>
                  <a:lnTo>
                    <a:pt x="24" y="95"/>
                  </a:lnTo>
                  <a:lnTo>
                    <a:pt x="12" y="89"/>
                  </a:lnTo>
                  <a:lnTo>
                    <a:pt x="6" y="77"/>
                  </a:lnTo>
                  <a:lnTo>
                    <a:pt x="6" y="72"/>
                  </a:lnTo>
                  <a:lnTo>
                    <a:pt x="0" y="60"/>
                  </a:lnTo>
                  <a:lnTo>
                    <a:pt x="6" y="54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8" y="24"/>
                  </a:lnTo>
                  <a:lnTo>
                    <a:pt x="30" y="12"/>
                  </a:lnTo>
                  <a:lnTo>
                    <a:pt x="41" y="6"/>
                  </a:lnTo>
                  <a:lnTo>
                    <a:pt x="59" y="0"/>
                  </a:lnTo>
                  <a:lnTo>
                    <a:pt x="77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25" y="0"/>
                  </a:lnTo>
                  <a:lnTo>
                    <a:pt x="131" y="0"/>
                  </a:lnTo>
                  <a:lnTo>
                    <a:pt x="142" y="6"/>
                  </a:lnTo>
                  <a:lnTo>
                    <a:pt x="154" y="12"/>
                  </a:lnTo>
                  <a:lnTo>
                    <a:pt x="172" y="18"/>
                  </a:lnTo>
                  <a:lnTo>
                    <a:pt x="184" y="30"/>
                  </a:lnTo>
                  <a:lnTo>
                    <a:pt x="208" y="36"/>
                  </a:lnTo>
                  <a:lnTo>
                    <a:pt x="226" y="48"/>
                  </a:lnTo>
                  <a:lnTo>
                    <a:pt x="249" y="60"/>
                  </a:lnTo>
                  <a:lnTo>
                    <a:pt x="279" y="77"/>
                  </a:lnTo>
                  <a:lnTo>
                    <a:pt x="309" y="95"/>
                  </a:lnTo>
                  <a:lnTo>
                    <a:pt x="338" y="113"/>
                  </a:lnTo>
                  <a:lnTo>
                    <a:pt x="368" y="131"/>
                  </a:lnTo>
                  <a:lnTo>
                    <a:pt x="404" y="149"/>
                  </a:lnTo>
                  <a:lnTo>
                    <a:pt x="439" y="173"/>
                  </a:lnTo>
                  <a:lnTo>
                    <a:pt x="481" y="196"/>
                  </a:lnTo>
                  <a:lnTo>
                    <a:pt x="558" y="250"/>
                  </a:lnTo>
                  <a:lnTo>
                    <a:pt x="641" y="297"/>
                  </a:lnTo>
                  <a:lnTo>
                    <a:pt x="718" y="339"/>
                  </a:lnTo>
                  <a:lnTo>
                    <a:pt x="796" y="374"/>
                  </a:lnTo>
                  <a:lnTo>
                    <a:pt x="873" y="410"/>
                  </a:lnTo>
                  <a:lnTo>
                    <a:pt x="950" y="440"/>
                  </a:lnTo>
                  <a:lnTo>
                    <a:pt x="1021" y="470"/>
                  </a:lnTo>
                  <a:lnTo>
                    <a:pt x="1098" y="493"/>
                  </a:lnTo>
                  <a:lnTo>
                    <a:pt x="1128" y="505"/>
                  </a:lnTo>
                  <a:lnTo>
                    <a:pt x="1164" y="517"/>
                  </a:lnTo>
                  <a:lnTo>
                    <a:pt x="1193" y="523"/>
                  </a:lnTo>
                  <a:lnTo>
                    <a:pt x="1223" y="535"/>
                  </a:lnTo>
                  <a:lnTo>
                    <a:pt x="1247" y="547"/>
                  </a:lnTo>
                  <a:lnTo>
                    <a:pt x="1271" y="553"/>
                  </a:lnTo>
                  <a:lnTo>
                    <a:pt x="1294" y="559"/>
                  </a:lnTo>
                  <a:lnTo>
                    <a:pt x="1312" y="571"/>
                  </a:lnTo>
                  <a:lnTo>
                    <a:pt x="1330" y="576"/>
                  </a:lnTo>
                  <a:lnTo>
                    <a:pt x="1348" y="582"/>
                  </a:lnTo>
                  <a:lnTo>
                    <a:pt x="1360" y="588"/>
                  </a:lnTo>
                  <a:lnTo>
                    <a:pt x="1371" y="594"/>
                  </a:lnTo>
                  <a:lnTo>
                    <a:pt x="1377" y="600"/>
                  </a:lnTo>
                  <a:lnTo>
                    <a:pt x="1383" y="606"/>
                  </a:lnTo>
                  <a:lnTo>
                    <a:pt x="1389" y="612"/>
                  </a:lnTo>
                  <a:lnTo>
                    <a:pt x="1389" y="612"/>
                  </a:lnTo>
                  <a:lnTo>
                    <a:pt x="1389" y="624"/>
                  </a:lnTo>
                  <a:lnTo>
                    <a:pt x="1383" y="630"/>
                  </a:lnTo>
                  <a:lnTo>
                    <a:pt x="1377" y="642"/>
                  </a:lnTo>
                  <a:lnTo>
                    <a:pt x="1366" y="648"/>
                  </a:lnTo>
                  <a:lnTo>
                    <a:pt x="1354" y="654"/>
                  </a:lnTo>
                  <a:lnTo>
                    <a:pt x="1342" y="660"/>
                  </a:lnTo>
                  <a:lnTo>
                    <a:pt x="1324" y="666"/>
                  </a:lnTo>
                  <a:lnTo>
                    <a:pt x="1306" y="671"/>
                  </a:lnTo>
                  <a:lnTo>
                    <a:pt x="1265" y="683"/>
                  </a:lnTo>
                  <a:lnTo>
                    <a:pt x="1217" y="695"/>
                  </a:lnTo>
                  <a:lnTo>
                    <a:pt x="1176" y="701"/>
                  </a:lnTo>
                  <a:lnTo>
                    <a:pt x="1128" y="707"/>
                  </a:lnTo>
                  <a:lnTo>
                    <a:pt x="1104" y="713"/>
                  </a:lnTo>
                  <a:lnTo>
                    <a:pt x="1086" y="713"/>
                  </a:lnTo>
                  <a:lnTo>
                    <a:pt x="1069" y="719"/>
                  </a:lnTo>
                  <a:lnTo>
                    <a:pt x="1051" y="719"/>
                  </a:lnTo>
                  <a:lnTo>
                    <a:pt x="1039" y="719"/>
                  </a:lnTo>
                  <a:lnTo>
                    <a:pt x="1021" y="719"/>
                  </a:lnTo>
                  <a:lnTo>
                    <a:pt x="1015" y="719"/>
                  </a:lnTo>
                  <a:lnTo>
                    <a:pt x="1003" y="719"/>
                  </a:lnTo>
                  <a:lnTo>
                    <a:pt x="997" y="713"/>
                  </a:lnTo>
                  <a:lnTo>
                    <a:pt x="991" y="713"/>
                  </a:lnTo>
                  <a:lnTo>
                    <a:pt x="980" y="707"/>
                  </a:lnTo>
                  <a:lnTo>
                    <a:pt x="962" y="701"/>
                  </a:lnTo>
                  <a:lnTo>
                    <a:pt x="950" y="689"/>
                  </a:lnTo>
                  <a:lnTo>
                    <a:pt x="926" y="677"/>
                  </a:lnTo>
                  <a:lnTo>
                    <a:pt x="908" y="666"/>
                  </a:lnTo>
                  <a:lnTo>
                    <a:pt x="885" y="648"/>
                  </a:lnTo>
                  <a:lnTo>
                    <a:pt x="855" y="630"/>
                  </a:lnTo>
                  <a:lnTo>
                    <a:pt x="825" y="606"/>
                  </a:lnTo>
                  <a:lnTo>
                    <a:pt x="790" y="582"/>
                  </a:lnTo>
                  <a:lnTo>
                    <a:pt x="754" y="559"/>
                  </a:lnTo>
                  <a:lnTo>
                    <a:pt x="718" y="529"/>
                  </a:lnTo>
                  <a:lnTo>
                    <a:pt x="677" y="499"/>
                  </a:lnTo>
                  <a:lnTo>
                    <a:pt x="635" y="464"/>
                  </a:lnTo>
                  <a:lnTo>
                    <a:pt x="588" y="434"/>
                  </a:lnTo>
                  <a:lnTo>
                    <a:pt x="540" y="398"/>
                  </a:lnTo>
                  <a:lnTo>
                    <a:pt x="499" y="363"/>
                  </a:lnTo>
                  <a:lnTo>
                    <a:pt x="457" y="333"/>
                  </a:lnTo>
                  <a:lnTo>
                    <a:pt x="421" y="303"/>
                  </a:lnTo>
                  <a:lnTo>
                    <a:pt x="386" y="279"/>
                  </a:lnTo>
                  <a:lnTo>
                    <a:pt x="350" y="256"/>
                  </a:lnTo>
                  <a:lnTo>
                    <a:pt x="321" y="232"/>
                  </a:lnTo>
                  <a:lnTo>
                    <a:pt x="297" y="214"/>
                  </a:lnTo>
                  <a:lnTo>
                    <a:pt x="267" y="190"/>
                  </a:lnTo>
                  <a:lnTo>
                    <a:pt x="249" y="178"/>
                  </a:lnTo>
                  <a:lnTo>
                    <a:pt x="226" y="167"/>
                  </a:lnTo>
                  <a:lnTo>
                    <a:pt x="214" y="155"/>
                  </a:lnTo>
                  <a:lnTo>
                    <a:pt x="196" y="143"/>
                  </a:lnTo>
                  <a:lnTo>
                    <a:pt x="184" y="137"/>
                  </a:lnTo>
                  <a:lnTo>
                    <a:pt x="178" y="131"/>
                  </a:lnTo>
                  <a:lnTo>
                    <a:pt x="172" y="131"/>
                  </a:lnTo>
                  <a:lnTo>
                    <a:pt x="154" y="125"/>
                  </a:lnTo>
                  <a:lnTo>
                    <a:pt x="125" y="119"/>
                  </a:lnTo>
                  <a:lnTo>
                    <a:pt x="95" y="119"/>
                  </a:lnTo>
                  <a:lnTo>
                    <a:pt x="65" y="113"/>
                  </a:lnTo>
                  <a:lnTo>
                    <a:pt x="65" y="113"/>
                  </a:lnTo>
                </a:path>
              </a:pathLst>
            </a:custGeom>
            <a:solidFill>
              <a:srgbClr val="C00000"/>
            </a:solidFill>
            <a:ln w="1905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39" name="图片 38" descr="heng.png"/>
          <p:cNvPicPr>
            <a:picLocks noChangeAspect="1"/>
          </p:cNvPicPr>
          <p:nvPr/>
        </p:nvPicPr>
        <p:blipFill>
          <a:blip r:embed="rId3" cstate="print"/>
          <a:srcRect l="26727" t="45436" r="22492" b="24274"/>
          <a:stretch>
            <a:fillRect/>
          </a:stretch>
        </p:blipFill>
        <p:spPr>
          <a:xfrm>
            <a:off x="5596591" y="2291194"/>
            <a:ext cx="1112968" cy="761504"/>
          </a:xfrm>
          <a:prstGeom prst="rect">
            <a:avLst/>
          </a:prstGeom>
        </p:spPr>
      </p:pic>
      <p:pic>
        <p:nvPicPr>
          <p:cNvPr id="40" name="图片 39" descr="shu.png"/>
          <p:cNvPicPr>
            <a:picLocks noChangeAspect="1"/>
          </p:cNvPicPr>
          <p:nvPr/>
        </p:nvPicPr>
        <p:blipFill>
          <a:blip r:embed="rId4" cstate="print"/>
          <a:srcRect l="40090" t="26504" r="38528"/>
          <a:stretch>
            <a:fillRect/>
          </a:stretch>
        </p:blipFill>
        <p:spPr>
          <a:xfrm>
            <a:off x="5872645" y="2996166"/>
            <a:ext cx="587705" cy="1065216"/>
          </a:xfrm>
          <a:prstGeom prst="rect">
            <a:avLst/>
          </a:prstGeom>
        </p:spPr>
      </p:pic>
      <p:pic>
        <p:nvPicPr>
          <p:cNvPr id="41" name="图片 40" descr="pie.png"/>
          <p:cNvPicPr>
            <a:picLocks noChangeAspect="1"/>
          </p:cNvPicPr>
          <p:nvPr/>
        </p:nvPicPr>
        <p:blipFill>
          <a:blip r:embed="rId5" cstate="print"/>
          <a:srcRect l="32335" t="30605" r="38332" b="8814"/>
          <a:stretch>
            <a:fillRect/>
          </a:stretch>
        </p:blipFill>
        <p:spPr>
          <a:xfrm>
            <a:off x="5820681" y="3966382"/>
            <a:ext cx="552086" cy="803034"/>
          </a:xfrm>
          <a:prstGeom prst="rect">
            <a:avLst/>
          </a:prstGeom>
        </p:spPr>
      </p:pic>
      <p:pic>
        <p:nvPicPr>
          <p:cNvPr id="42" name="图片 41" descr="dian.png"/>
          <p:cNvPicPr>
            <a:picLocks noChangeAspect="1"/>
          </p:cNvPicPr>
          <p:nvPr/>
        </p:nvPicPr>
        <p:blipFill>
          <a:blip r:embed="rId6" cstate="print"/>
          <a:srcRect l="36063" t="37863" r="31865" b="31846"/>
          <a:stretch>
            <a:fillRect/>
          </a:stretch>
        </p:blipFill>
        <p:spPr>
          <a:xfrm>
            <a:off x="5746908" y="4864416"/>
            <a:ext cx="749067" cy="665837"/>
          </a:xfrm>
          <a:prstGeom prst="rect">
            <a:avLst/>
          </a:prstGeom>
        </p:spPr>
      </p:pic>
      <p:pic>
        <p:nvPicPr>
          <p:cNvPr id="43" name="图片 42" descr="jin2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72402">
            <a:off x="5937239" y="5672377"/>
            <a:ext cx="646648" cy="78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979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AutoShape 4"/>
          <p:cNvCxnSpPr>
            <a:cxnSpLocks noChangeShapeType="1"/>
          </p:cNvCxnSpPr>
          <p:nvPr/>
        </p:nvCxnSpPr>
        <p:spPr bwMode="auto">
          <a:xfrm flipH="1" flipV="1">
            <a:off x="119914" y="0"/>
            <a:ext cx="12700" cy="6872288"/>
          </a:xfrm>
          <a:prstGeom prst="straightConnector1">
            <a:avLst/>
          </a:prstGeom>
          <a:noFill/>
          <a:ln w="228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" name="组合 8"/>
          <p:cNvGrpSpPr/>
          <p:nvPr/>
        </p:nvGrpSpPr>
        <p:grpSpPr>
          <a:xfrm>
            <a:off x="308629" y="6819"/>
            <a:ext cx="3588372" cy="646331"/>
            <a:chOff x="308629" y="6819"/>
            <a:chExt cx="3588372" cy="646331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29358" y="6819"/>
              <a:ext cx="356764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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 sz="2000"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Calibri" panose="020F0502020204030204" pitchFamily="34" charset="0"/>
                <a:buChar char="•"/>
                <a:defRPr>
                  <a:solidFill>
                    <a:srgbClr val="7F7F7F"/>
                  </a:solidFill>
                  <a:latin typeface="Times New Roman" panose="02020603050405020304" pitchFamily="18" charset="0"/>
                  <a:ea typeface="幼圆" panose="020105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3600" b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汉字</a:t>
              </a:r>
              <a:r>
                <a:rPr lang="en-US" altLang="zh-CN" sz="3600" b="1" i="1" dirty="0" smtClean="0">
                  <a:solidFill>
                    <a:srgbClr val="D09E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Characters</a:t>
              </a:r>
              <a:endParaRPr lang="zh-CN" altLang="en-US" sz="3600" b="1" i="1" dirty="0">
                <a:solidFill>
                  <a:srgbClr val="D09E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8629" y="653150"/>
              <a:ext cx="3588372" cy="0"/>
            </a:xfrm>
            <a:prstGeom prst="line">
              <a:avLst/>
            </a:prstGeom>
            <a:ln w="69850" cmpd="thickThin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75011" y="914400"/>
            <a:ext cx="9927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2. </a:t>
            </a:r>
            <a:r>
              <a:rPr lang="zh-CN" altLang="en-US" sz="2800" b="1" dirty="0" smtClean="0"/>
              <a:t>认识独体字（笔画） </a:t>
            </a:r>
            <a:r>
              <a:rPr lang="en-US" altLang="zh-CN" dirty="0" smtClean="0">
                <a:latin typeface="+mn-ea"/>
                <a:ea typeface="+mn-ea"/>
              </a:rPr>
              <a:t>Single-Component Characters</a:t>
            </a:r>
            <a:r>
              <a:rPr lang="zh-CN" altLang="en-US" dirty="0" smtClean="0">
                <a:latin typeface="+mn-ea"/>
                <a:ea typeface="+mn-ea"/>
              </a:rPr>
              <a:t>（</a:t>
            </a:r>
            <a:r>
              <a:rPr lang="en-US" altLang="zh-CN" dirty="0" smtClean="0">
                <a:latin typeface="+mn-ea"/>
                <a:ea typeface="+mn-ea"/>
              </a:rPr>
              <a:t>Strokes</a:t>
            </a:r>
            <a:r>
              <a:rPr lang="zh-CN" altLang="en-US" dirty="0" smtClean="0">
                <a:latin typeface="+mn-ea"/>
                <a:ea typeface="+mn-ea"/>
              </a:rPr>
              <a:t>）</a:t>
            </a:r>
            <a:endParaRPr lang="zh-CN" altLang="en-US" sz="2800" dirty="0">
              <a:latin typeface="+mn-ea"/>
              <a:ea typeface="+mn-ea"/>
            </a:endParaRPr>
          </a:p>
        </p:txBody>
      </p:sp>
      <p:pic>
        <p:nvPicPr>
          <p:cNvPr id="2050" name="Picture 2" descr="c:\users\888\appdata\roaming\360se6\User Data\temp\t01441276dc36cd8b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6094" y="1911927"/>
            <a:ext cx="1900800" cy="1884344"/>
          </a:xfrm>
          <a:prstGeom prst="rect">
            <a:avLst/>
          </a:prstGeom>
          <a:noFill/>
        </p:spPr>
      </p:pic>
      <p:pic>
        <p:nvPicPr>
          <p:cNvPr id="23" name="Picture 2" descr="c:\users\888\appdata\roaming\360se6\User Data\temp\t01441276dc36cd8b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1404" y="1911927"/>
            <a:ext cx="1900800" cy="1884344"/>
          </a:xfrm>
          <a:prstGeom prst="rect">
            <a:avLst/>
          </a:prstGeom>
          <a:noFill/>
        </p:spPr>
      </p:pic>
      <p:pic>
        <p:nvPicPr>
          <p:cNvPr id="24" name="Picture 2" descr="c:\users\888\appdata\roaming\360se6\User Data\temp\t01441276dc36cd8b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5985" y="1911927"/>
            <a:ext cx="1900800" cy="1884344"/>
          </a:xfrm>
          <a:prstGeom prst="rect">
            <a:avLst/>
          </a:prstGeom>
          <a:noFill/>
        </p:spPr>
      </p:pic>
      <p:pic>
        <p:nvPicPr>
          <p:cNvPr id="25" name="Picture 2" descr="c:\users\888\appdata\roaming\360se6\User Data\temp\t01441276dc36cd8b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5985" y="4558271"/>
            <a:ext cx="1900800" cy="1884344"/>
          </a:xfrm>
          <a:prstGeom prst="rect">
            <a:avLst/>
          </a:prstGeom>
          <a:noFill/>
        </p:spPr>
      </p:pic>
      <p:pic>
        <p:nvPicPr>
          <p:cNvPr id="26" name="Picture 2" descr="c:\users\888\appdata\roaming\360se6\User Data\temp\t01441276dc36cd8b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1404" y="4558271"/>
            <a:ext cx="1900800" cy="1884344"/>
          </a:xfrm>
          <a:prstGeom prst="rect">
            <a:avLst/>
          </a:prstGeom>
          <a:noFill/>
        </p:spPr>
      </p:pic>
      <p:pic>
        <p:nvPicPr>
          <p:cNvPr id="27" name="Picture 2" descr="c:\users\888\appdata\roaming\360se6\User Data\temp\t01441276dc36cd8b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6094" y="4558271"/>
            <a:ext cx="1900800" cy="1884344"/>
          </a:xfrm>
          <a:prstGeom prst="rect">
            <a:avLst/>
          </a:prstGeom>
          <a:noFill/>
        </p:spPr>
      </p:pic>
      <p:pic>
        <p:nvPicPr>
          <p:cNvPr id="19" name="图片 18" descr="heng.pn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6727" t="45436" r="22492" b="24274"/>
          <a:stretch>
            <a:fillRect/>
          </a:stretch>
        </p:blipFill>
        <p:spPr>
          <a:xfrm rot="273481">
            <a:off x="1574795" y="2407549"/>
            <a:ext cx="1608405" cy="950100"/>
          </a:xfrm>
          <a:prstGeom prst="rect">
            <a:avLst/>
          </a:prstGeom>
        </p:spPr>
      </p:pic>
      <p:pic>
        <p:nvPicPr>
          <p:cNvPr id="20" name="图片 19" descr="shu.png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0090" t="26504" r="38528"/>
          <a:stretch>
            <a:fillRect/>
          </a:stretch>
        </p:blipFill>
        <p:spPr>
          <a:xfrm>
            <a:off x="1803288" y="4602158"/>
            <a:ext cx="1067976" cy="1935704"/>
          </a:xfrm>
          <a:prstGeom prst="rect">
            <a:avLst/>
          </a:prstGeom>
        </p:spPr>
      </p:pic>
      <p:pic>
        <p:nvPicPr>
          <p:cNvPr id="21" name="图片 20" descr="pie.png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2335" t="30605" r="38332" b="8814"/>
          <a:stretch>
            <a:fillRect/>
          </a:stretch>
        </p:blipFill>
        <p:spPr>
          <a:xfrm rot="1320675">
            <a:off x="5197548" y="5112228"/>
            <a:ext cx="678506" cy="915717"/>
          </a:xfrm>
          <a:prstGeom prst="rect">
            <a:avLst/>
          </a:prstGeom>
        </p:spPr>
      </p:pic>
      <p:pic>
        <p:nvPicPr>
          <p:cNvPr id="28" name="图片 27" descr="dian.png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6063" t="37863" r="31865" b="31846"/>
          <a:stretch>
            <a:fillRect/>
          </a:stretch>
        </p:blipFill>
        <p:spPr>
          <a:xfrm>
            <a:off x="9385039" y="4685534"/>
            <a:ext cx="749067" cy="665837"/>
          </a:xfrm>
          <a:prstGeom prst="rect">
            <a:avLst/>
          </a:prstGeom>
        </p:spPr>
      </p:pic>
      <p:pic>
        <p:nvPicPr>
          <p:cNvPr id="29" name="图片 28" descr="jin2.png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566962">
            <a:off x="6056942" y="4836404"/>
            <a:ext cx="696370" cy="11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图片 29" descr="heng.pn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6727" t="45436" r="22492" b="24274"/>
          <a:stretch>
            <a:fillRect/>
          </a:stretch>
        </p:blipFill>
        <p:spPr>
          <a:xfrm rot="272783">
            <a:off x="5128465" y="2629523"/>
            <a:ext cx="1857856" cy="1111544"/>
          </a:xfrm>
          <a:prstGeom prst="rect">
            <a:avLst/>
          </a:prstGeom>
        </p:spPr>
      </p:pic>
      <p:pic>
        <p:nvPicPr>
          <p:cNvPr id="31" name="图片 30" descr="heng.pn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6727" t="45436" r="22492" b="24274"/>
          <a:stretch>
            <a:fillRect/>
          </a:stretch>
        </p:blipFill>
        <p:spPr>
          <a:xfrm rot="175379">
            <a:off x="5480264" y="2199300"/>
            <a:ext cx="1083129" cy="869378"/>
          </a:xfrm>
          <a:prstGeom prst="rect">
            <a:avLst/>
          </a:prstGeom>
        </p:spPr>
      </p:pic>
      <p:pic>
        <p:nvPicPr>
          <p:cNvPr id="32" name="图片 31" descr="heng.pn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6727" t="45436" r="22492" b="24274"/>
          <a:stretch>
            <a:fillRect/>
          </a:stretch>
        </p:blipFill>
        <p:spPr>
          <a:xfrm rot="272783">
            <a:off x="8955427" y="2854247"/>
            <a:ext cx="1812044" cy="1111544"/>
          </a:xfrm>
          <a:prstGeom prst="rect">
            <a:avLst/>
          </a:prstGeom>
        </p:spPr>
      </p:pic>
      <p:pic>
        <p:nvPicPr>
          <p:cNvPr id="33" name="图片 32" descr="heng.pn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6727" t="45436" r="22492" b="24274"/>
          <a:stretch>
            <a:fillRect/>
          </a:stretch>
        </p:blipFill>
        <p:spPr>
          <a:xfrm rot="175379">
            <a:off x="9378823" y="2555597"/>
            <a:ext cx="916413" cy="724011"/>
          </a:xfrm>
          <a:prstGeom prst="rect">
            <a:avLst/>
          </a:prstGeom>
        </p:spPr>
      </p:pic>
      <p:pic>
        <p:nvPicPr>
          <p:cNvPr id="34" name="图片 33" descr="heng.pn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6727" t="45436" r="22492" b="24274"/>
          <a:stretch>
            <a:fillRect/>
          </a:stretch>
        </p:blipFill>
        <p:spPr>
          <a:xfrm rot="175379">
            <a:off x="9213919" y="2032412"/>
            <a:ext cx="1167458" cy="869378"/>
          </a:xfrm>
          <a:prstGeom prst="rect">
            <a:avLst/>
          </a:prstGeom>
        </p:spPr>
      </p:pic>
      <p:pic>
        <p:nvPicPr>
          <p:cNvPr id="35" name="图片 34" descr="heng.pn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6727" t="45436" r="22492" b="24274"/>
          <a:stretch>
            <a:fillRect/>
          </a:stretch>
        </p:blipFill>
        <p:spPr>
          <a:xfrm rot="272783">
            <a:off x="1417232" y="4976124"/>
            <a:ext cx="1853480" cy="1111544"/>
          </a:xfrm>
          <a:prstGeom prst="rect">
            <a:avLst/>
          </a:prstGeom>
        </p:spPr>
      </p:pic>
      <p:pic>
        <p:nvPicPr>
          <p:cNvPr id="37" name="图片 36" descr="heng.pn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6727" t="45436" r="22492" b="24274"/>
          <a:stretch>
            <a:fillRect/>
          </a:stretch>
        </p:blipFill>
        <p:spPr>
          <a:xfrm rot="273481">
            <a:off x="8949431" y="4966819"/>
            <a:ext cx="1608405" cy="950100"/>
          </a:xfrm>
          <a:prstGeom prst="rect">
            <a:avLst/>
          </a:prstGeom>
        </p:spPr>
      </p:pic>
      <p:pic>
        <p:nvPicPr>
          <p:cNvPr id="39" name="图片 38" descr="pie.png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2335" t="30605" r="38332" b="8814"/>
          <a:stretch>
            <a:fillRect/>
          </a:stretch>
        </p:blipFill>
        <p:spPr>
          <a:xfrm rot="1320675">
            <a:off x="9127458" y="5558020"/>
            <a:ext cx="485374" cy="655064"/>
          </a:xfrm>
          <a:prstGeom prst="rect">
            <a:avLst/>
          </a:prstGeom>
        </p:spPr>
      </p:pic>
      <p:pic>
        <p:nvPicPr>
          <p:cNvPr id="41" name="图片 40" descr="dian.png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6063" t="37863" r="31865" b="31846"/>
          <a:stretch>
            <a:fillRect/>
          </a:stretch>
        </p:blipFill>
        <p:spPr>
          <a:xfrm rot="1137561">
            <a:off x="9660407" y="5383389"/>
            <a:ext cx="1008878" cy="89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9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565467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His city: Chongqing, China</a:t>
            </a:r>
          </a:p>
        </p:txBody>
      </p:sp>
      <p:sp>
        <p:nvSpPr>
          <p:cNvPr id="8195" name="Slide Number Placeholder 3"/>
          <p:cNvSpPr txBox="1">
            <a:spLocks noGrp="1"/>
          </p:cNvSpPr>
          <p:nvPr/>
        </p:nvSpPr>
        <p:spPr bwMode="auto">
          <a:xfrm>
            <a:off x="8737600" y="6400801"/>
            <a:ext cx="28448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40CDA019-F029-4B96-861C-99837622DD4B}" type="slidenum">
              <a:rPr lang="en-US" altLang="zh-TW" sz="1400">
                <a:ea typeface="PMingLiU" pitchFamily="18" charset="-120"/>
              </a:rPr>
              <a:pPr algn="r" eaLnBrk="1" hangingPunct="1"/>
              <a:t>8</a:t>
            </a:fld>
            <a:endParaRPr lang="en-US" altLang="zh-TW" sz="1400">
              <a:ea typeface="PMingLiU" pitchFamily="18" charset="-120"/>
            </a:endParaRPr>
          </a:p>
        </p:txBody>
      </p:sp>
      <p:pic>
        <p:nvPicPr>
          <p:cNvPr id="8196" name="Picture 9" descr="20090711_52314_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638386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11" descr="336435_200805111301026zrBi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3867" y="3429000"/>
            <a:ext cx="580813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5" descr="W020140916366541898540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56367" y="981075"/>
            <a:ext cx="76073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重庆视频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 tooltip="https://www.youtube.com/watch?v=X3aFNau1lRI&#10;Ctrl+Click or tap to follow the link"/>
              </a:rPr>
              <a:t>https://www.youtube.com/watch?v=X3aFNau1lRI</a:t>
            </a:r>
            <a:r>
              <a:rPr lang="en-US" dirty="0" smtClean="0"/>
              <a:t>       </a:t>
            </a:r>
            <a:endParaRPr lang="en-US" dirty="0" smtClean="0"/>
          </a:p>
          <a:p>
            <a:r>
              <a:rPr lang="en-US" dirty="0" smtClean="0"/>
              <a:t>Chongqing</a:t>
            </a:r>
            <a:endParaRPr lang="zh-CN" altLang="en-US" dirty="0"/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F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默认设计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3278</TotalTime>
  <Pages>0</Pages>
  <Words>998</Words>
  <Characters>0</Characters>
  <Application>Microsoft Office PowerPoint</Application>
  <DocSecurity>0</DocSecurity>
  <PresentationFormat>自定义</PresentationFormat>
  <Lines>0</Lines>
  <Paragraphs>376</Paragraphs>
  <Slides>37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37</vt:i4>
      </vt:variant>
    </vt:vector>
  </HeadingPairs>
  <TitlesOfParts>
    <vt:vector size="58" baseType="lpstr">
      <vt:lpstr>Arial</vt:lpstr>
      <vt:lpstr>宋体</vt:lpstr>
      <vt:lpstr>楷体</vt:lpstr>
      <vt:lpstr>Wingdings 2</vt:lpstr>
      <vt:lpstr>PMingLiU</vt:lpstr>
      <vt:lpstr>微软雅黑</vt:lpstr>
      <vt:lpstr>Bradley Hand ITC</vt:lpstr>
      <vt:lpstr>GB Pinyinok-D</vt:lpstr>
      <vt:lpstr>华文新魏</vt:lpstr>
      <vt:lpstr>Times New Roman</vt:lpstr>
      <vt:lpstr>Calibri</vt:lpstr>
      <vt:lpstr>Brush Script MT</vt:lpstr>
      <vt:lpstr>Calibri Light</vt:lpstr>
      <vt:lpstr>华文楷体</vt:lpstr>
      <vt:lpstr>幼圆</vt:lpstr>
      <vt:lpstr>默认设计模板</vt:lpstr>
      <vt:lpstr>自定义设计方案</vt:lpstr>
      <vt:lpstr>1_自定义设计方案</vt:lpstr>
      <vt:lpstr>2_自定义设计方案</vt:lpstr>
      <vt:lpstr>1_默认设计模板</vt:lpstr>
      <vt:lpstr>3_默认设计模板</vt:lpstr>
      <vt:lpstr>幻灯片 1</vt:lpstr>
      <vt:lpstr>Who is the teacher?    </vt:lpstr>
      <vt:lpstr>Name 名 字 （Ming Zi）</vt:lpstr>
      <vt:lpstr>周</vt:lpstr>
      <vt:lpstr>汉字介绍及视频放映</vt:lpstr>
      <vt:lpstr>幻灯片 6</vt:lpstr>
      <vt:lpstr>幻灯片 7</vt:lpstr>
      <vt:lpstr> His city: Chongqing, China</vt:lpstr>
      <vt:lpstr>重庆视频</vt:lpstr>
      <vt:lpstr>Profession：An English teacher in Chongqing Normal  University</vt:lpstr>
      <vt:lpstr>幻灯片 11</vt:lpstr>
      <vt:lpstr>HSK</vt:lpstr>
      <vt:lpstr>Aims</vt:lpstr>
      <vt:lpstr>The Theme </vt:lpstr>
      <vt:lpstr>The Theme</vt:lpstr>
      <vt:lpstr>Results</vt:lpstr>
      <vt:lpstr>第 1 课</vt:lpstr>
      <vt:lpstr>幻灯片 18</vt:lpstr>
      <vt:lpstr>幻灯片 19</vt:lpstr>
      <vt:lpstr>幻灯片 20</vt:lpstr>
      <vt:lpstr>Example 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Difference </vt:lpstr>
      <vt:lpstr>幻灯片 34</vt:lpstr>
      <vt:lpstr>幻灯片 35</vt:lpstr>
      <vt:lpstr>References</vt:lpstr>
      <vt:lpstr>练习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dell</dc:creator>
  <cp:lastModifiedBy>lenovo</cp:lastModifiedBy>
  <cp:revision>439</cp:revision>
  <dcterms:created xsi:type="dcterms:W3CDTF">2013-01-25T01:44:32Z</dcterms:created>
  <dcterms:modified xsi:type="dcterms:W3CDTF">2016-01-02T21:33:26Z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2052-9.1.0.4953</vt:lpwstr>
  </property>
</Properties>
</file>