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78" r:id="rId4"/>
    <p:sldId id="259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0" r:id="rId15"/>
    <p:sldId id="268" r:id="rId16"/>
    <p:sldId id="279" r:id="rId17"/>
    <p:sldId id="271" r:id="rId18"/>
    <p:sldId id="269" r:id="rId19"/>
    <p:sldId id="274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9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43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761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09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769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6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3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00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88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4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0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3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6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7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DB7A-8C82-4AFD-9113-6B1515BB38EA}" type="datetimeFigureOut">
              <a:rPr lang="en-GB" smtClean="0"/>
              <a:t>13/11/2014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721A84-1042-4D30-914B-C8DF97639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95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89306"/>
          </a:xfrm>
        </p:spPr>
        <p:txBody>
          <a:bodyPr/>
          <a:lstStyle/>
          <a:p>
            <a:r>
              <a:rPr lang="en-GB" dirty="0" smtClean="0"/>
              <a:t>Literacy at Silverstone UTC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11669"/>
            <a:ext cx="9144000" cy="2451538"/>
          </a:xfrm>
        </p:spPr>
        <p:txBody>
          <a:bodyPr/>
          <a:lstStyle/>
          <a:p>
            <a:r>
              <a:rPr lang="en-GB" dirty="0" smtClean="0"/>
              <a:t>Driving home the need to read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5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Literacy yellow dot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98" y="2506662"/>
            <a:ext cx="4987232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12" y="2506662"/>
            <a:ext cx="5087007" cy="3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3" y="1999046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47" y="2188287"/>
            <a:ext cx="5549463" cy="41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Student of the week- 10 reward points.</a:t>
            </a:r>
            <a:br>
              <a:rPr lang="en-GB" dirty="0" smtClean="0"/>
            </a:br>
            <a:r>
              <a:rPr lang="en-GB" dirty="0" smtClean="0"/>
              <a:t>Making students proud of their success.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48" y="2160588"/>
            <a:ext cx="5707341" cy="3881437"/>
          </a:xfrm>
        </p:spPr>
      </p:pic>
    </p:spTree>
    <p:extLst>
      <p:ext uri="{BB962C8B-B14F-4D97-AF65-F5344CB8AC3E}">
        <p14:creationId xmlns:p14="http://schemas.microsoft.com/office/powerpoint/2010/main" val="19022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Buddy interview- Year 10 student</a:t>
            </a:r>
            <a:endParaRPr lang="en-GB" dirty="0"/>
          </a:p>
        </p:txBody>
      </p:sp>
      <p:pic>
        <p:nvPicPr>
          <p:cNvPr id="4" name="CLIP004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10517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019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Year 10 and Year 12 interview: the buddies</a:t>
            </a:r>
            <a:endParaRPr lang="en-GB" dirty="0"/>
          </a:p>
        </p:txBody>
      </p:sp>
      <p:pic>
        <p:nvPicPr>
          <p:cNvPr id="4" name="CLIP00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677" y="1570892"/>
            <a:ext cx="8371325" cy="4471133"/>
          </a:xfrm>
        </p:spPr>
      </p:pic>
    </p:spTree>
    <p:extLst>
      <p:ext uri="{BB962C8B-B14F-4D97-AF65-F5344CB8AC3E}">
        <p14:creationId xmlns:p14="http://schemas.microsoft.com/office/powerpoint/2010/main" val="17492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Buddy- Year 11 student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2" y="2160588"/>
            <a:ext cx="5174014" cy="3881437"/>
          </a:xfrm>
        </p:spPr>
      </p:pic>
    </p:spTree>
    <p:extLst>
      <p:ext uri="{BB962C8B-B14F-4D97-AF65-F5344CB8AC3E}">
        <p14:creationId xmlns:p14="http://schemas.microsoft.com/office/powerpoint/2010/main" val="13336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11- interview</a:t>
            </a:r>
            <a:endParaRPr lang="en-GB" dirty="0"/>
          </a:p>
        </p:txBody>
      </p:sp>
      <p:pic>
        <p:nvPicPr>
          <p:cNvPr id="4" name="CLIP00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1490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Buddy pack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71" y="2160588"/>
            <a:ext cx="5632895" cy="3881437"/>
          </a:xfrm>
        </p:spPr>
      </p:pic>
    </p:spTree>
    <p:extLst>
      <p:ext uri="{BB962C8B-B14F-4D97-AF65-F5344CB8AC3E}">
        <p14:creationId xmlns:p14="http://schemas.microsoft.com/office/powerpoint/2010/main" val="37226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0615"/>
          </a:xfrm>
        </p:spPr>
        <p:txBody>
          <a:bodyPr/>
          <a:lstStyle/>
          <a:p>
            <a:r>
              <a:rPr lang="en-GB" dirty="0" smtClean="0"/>
              <a:t>Literacy </a:t>
            </a:r>
            <a:r>
              <a:rPr lang="en-GB" dirty="0" smtClean="0"/>
              <a:t>leaders- interview</a:t>
            </a:r>
            <a:endParaRPr lang="en-GB" dirty="0"/>
          </a:p>
        </p:txBody>
      </p:sp>
      <p:pic>
        <p:nvPicPr>
          <p:cNvPr id="5" name="CLIP00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430216"/>
            <a:ext cx="8384604" cy="4611810"/>
          </a:xfrm>
        </p:spPr>
      </p:pic>
    </p:spTree>
    <p:extLst>
      <p:ext uri="{BB962C8B-B14F-4D97-AF65-F5344CB8AC3E}">
        <p14:creationId xmlns:p14="http://schemas.microsoft.com/office/powerpoint/2010/main" val="12615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dipping by the leaders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u="sng" dirty="0"/>
              <a:t>Lesson Dipping: What to look for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dirty="0" smtClean="0"/>
              <a:t>Is </a:t>
            </a:r>
            <a:r>
              <a:rPr lang="en-GB" dirty="0"/>
              <a:t>the literacy objective displayed up on the wall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What is the objective</a:t>
            </a:r>
            <a:r>
              <a:rPr lang="en-GB" dirty="0" smtClean="0"/>
              <a:t>?</a:t>
            </a:r>
          </a:p>
          <a:p>
            <a:endParaRPr lang="en-GB" dirty="0"/>
          </a:p>
          <a:p>
            <a:r>
              <a:rPr lang="en-GB" dirty="0"/>
              <a:t>Are students aware of this? Can they tell you about what it means?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Can students tell you about where it has formed a part of their learning?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Do students receive feedback when they have tried to meet this objective? What form has this taken (written/verbal/peer/self-assessment)?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3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			Let’s read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83" y="1690688"/>
            <a:ext cx="6826469" cy="4111022"/>
          </a:xfrm>
        </p:spPr>
      </p:pic>
    </p:spTree>
    <p:extLst>
      <p:ext uri="{BB962C8B-B14F-4D97-AF65-F5344CB8AC3E}">
        <p14:creationId xmlns:p14="http://schemas.microsoft.com/office/powerpoint/2010/main" val="16070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Weekly literacy spot in the staff bulletin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LITERACY </a:t>
            </a:r>
          </a:p>
          <a:p>
            <a:pPr marL="0" indent="0">
              <a:buNone/>
            </a:pPr>
            <a:r>
              <a:rPr lang="en-GB" dirty="0"/>
              <a:t>All Year 10 and Year 11 students have been issued with their little black vocabulary book. Please remember when you introduce a </a:t>
            </a:r>
            <a:r>
              <a:rPr lang="en-GB" u="sng" dirty="0"/>
              <a:t>new word</a:t>
            </a:r>
            <a:r>
              <a:rPr lang="en-GB" dirty="0"/>
              <a:t> or </a:t>
            </a:r>
            <a:r>
              <a:rPr lang="en-GB" u="sng" dirty="0"/>
              <a:t>key term</a:t>
            </a:r>
            <a:r>
              <a:rPr lang="en-GB" dirty="0"/>
              <a:t> in your subject, allow students time to write it in their book.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Thank </a:t>
            </a:r>
            <a:r>
              <a:rPr lang="en-GB" dirty="0"/>
              <a:t>you</a:t>
            </a:r>
          </a:p>
          <a:p>
            <a:pPr marL="0" indent="0">
              <a:buNone/>
            </a:pPr>
            <a:r>
              <a:rPr lang="en-GB" dirty="0"/>
              <a:t> </a:t>
            </a:r>
            <a:r>
              <a:rPr lang="en-GB" b="1" i="1" dirty="0" smtClean="0"/>
              <a:t>‘</a:t>
            </a:r>
            <a:r>
              <a:rPr lang="en-GB" b="1" i="1" dirty="0"/>
              <a:t>It’s a handy little book to have, because it helps with my vocabulary and it’s there when I need it.’</a:t>
            </a:r>
            <a:endParaRPr lang="en-GB" dirty="0"/>
          </a:p>
          <a:p>
            <a:pPr marL="0" indent="0">
              <a:buNone/>
            </a:pPr>
            <a:r>
              <a:rPr lang="en-GB" b="1" i="1" dirty="0"/>
              <a:t>Dean Martin Year 10</a:t>
            </a:r>
            <a:endParaRPr lang="en-GB" dirty="0"/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9964616" y="368972"/>
            <a:ext cx="1090246" cy="9261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9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Weekly literacy spot in the staff bulletin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Literacy </a:t>
            </a:r>
            <a:r>
              <a:rPr lang="en-GB" dirty="0" smtClean="0"/>
              <a:t>spot </a:t>
            </a:r>
          </a:p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/>
              <a:t>root of the matter </a:t>
            </a:r>
          </a:p>
          <a:p>
            <a:pPr marL="0" indent="0">
              <a:buNone/>
            </a:pPr>
            <a:r>
              <a:rPr lang="en-GB" dirty="0"/>
              <a:t>Being aware of the origin of the word can help enormously with vocabulary and spelling. </a:t>
            </a:r>
          </a:p>
          <a:p>
            <a:pPr marL="0" indent="0">
              <a:buNone/>
            </a:pPr>
            <a:r>
              <a:rPr lang="en-GB" dirty="0"/>
              <a:t>Here are a few examples of everyday words with Greek roots: </a:t>
            </a:r>
          </a:p>
          <a:p>
            <a:pPr lvl="1"/>
            <a:r>
              <a:rPr lang="en-GB" dirty="0"/>
              <a:t>Biology= bios (life) logia (study) </a:t>
            </a:r>
          </a:p>
          <a:p>
            <a:pPr lvl="1"/>
            <a:r>
              <a:rPr lang="en-GB" dirty="0"/>
              <a:t>Democracy= demos (people) </a:t>
            </a:r>
            <a:r>
              <a:rPr lang="en-GB" dirty="0" err="1"/>
              <a:t>kratos</a:t>
            </a:r>
            <a:r>
              <a:rPr lang="en-GB" dirty="0"/>
              <a:t> (rule) </a:t>
            </a:r>
          </a:p>
          <a:p>
            <a:pPr lvl="1"/>
            <a:r>
              <a:rPr lang="en-GB" dirty="0"/>
              <a:t>Dyslexia= </a:t>
            </a:r>
            <a:r>
              <a:rPr lang="en-GB" dirty="0" err="1"/>
              <a:t>dys</a:t>
            </a:r>
            <a:r>
              <a:rPr lang="en-GB" dirty="0"/>
              <a:t> (impaired) lexis (word) </a:t>
            </a:r>
          </a:p>
          <a:p>
            <a:pPr lvl="1"/>
            <a:r>
              <a:rPr lang="en-GB" dirty="0"/>
              <a:t>Geography= </a:t>
            </a:r>
            <a:r>
              <a:rPr lang="en-GB" dirty="0" err="1"/>
              <a:t>ge</a:t>
            </a:r>
            <a:r>
              <a:rPr lang="en-GB" dirty="0"/>
              <a:t> (earth) </a:t>
            </a:r>
            <a:r>
              <a:rPr lang="en-GB" dirty="0" err="1"/>
              <a:t>graphein</a:t>
            </a:r>
            <a:r>
              <a:rPr lang="en-GB" dirty="0"/>
              <a:t> (to write) </a:t>
            </a:r>
          </a:p>
          <a:p>
            <a:pPr marL="0" indent="0">
              <a:buNone/>
            </a:pPr>
            <a:r>
              <a:rPr lang="en-GB" dirty="0"/>
              <a:t>Now you can say, ‘it’s all Greek to me.’ </a:t>
            </a:r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9964616" y="368972"/>
            <a:ext cx="1090246" cy="9261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3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Whole school marking for literacy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 bwMode="auto">
          <a:xfrm>
            <a:off x="1524168" y="2160588"/>
            <a:ext cx="6903701" cy="3881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48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Primary school visit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group of students went in role as fictional characters and worked with groups of Year 6 students at the local primary school. </a:t>
            </a:r>
          </a:p>
          <a:p>
            <a:r>
              <a:rPr lang="en-GB" dirty="0" smtClean="0"/>
              <a:t>Focus: creative writing.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1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forward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Next year I have asked SLT to try and timetable five English lessons over a fortnight; increasing hours from eight to ten.</a:t>
            </a:r>
          </a:p>
          <a:p>
            <a:r>
              <a:rPr lang="en-GB" dirty="0" smtClean="0"/>
              <a:t>Year 10 and 11 students working as leaders.</a:t>
            </a:r>
          </a:p>
          <a:p>
            <a:r>
              <a:rPr lang="en-GB" dirty="0" smtClean="0"/>
              <a:t>Competitions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9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Literacy Policy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6000" dirty="0" smtClean="0"/>
              <a:t>A</a:t>
            </a:r>
            <a:r>
              <a:rPr lang="en-GB" dirty="0" smtClean="0"/>
              <a:t>lways </a:t>
            </a:r>
            <a:r>
              <a:rPr lang="en-GB" dirty="0"/>
              <a:t>begin the lesson with 10 minutes private reading.</a:t>
            </a:r>
          </a:p>
          <a:p>
            <a:r>
              <a:rPr lang="en-GB" sz="6000" dirty="0"/>
              <a:t>B</a:t>
            </a:r>
            <a:r>
              <a:rPr lang="en-GB" dirty="0"/>
              <a:t>lack vocabulary books are used to extend language choices.</a:t>
            </a:r>
          </a:p>
          <a:p>
            <a:r>
              <a:rPr lang="en-GB" sz="6000" dirty="0"/>
              <a:t>C</a:t>
            </a:r>
            <a:r>
              <a:rPr lang="en-GB" dirty="0"/>
              <a:t>ircle is displayed with the lesson’s literacy objective.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09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read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3" y="1999046"/>
            <a:ext cx="4303986" cy="46697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52" y="2166171"/>
            <a:ext cx="4960882" cy="45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read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4812"/>
            <a:ext cx="442748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31" y="2030633"/>
            <a:ext cx="4393324" cy="43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WORD OF THE WEEK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4000" dirty="0" smtClean="0"/>
              <a:t>Succumb- verb (doing word)</a:t>
            </a:r>
          </a:p>
          <a:p>
            <a:r>
              <a:rPr lang="en-GB" sz="4000" dirty="0" smtClean="0"/>
              <a:t>Meaning: fail to resist….pressure, temptation.</a:t>
            </a:r>
          </a:p>
          <a:p>
            <a:endParaRPr lang="en-GB" sz="4000" dirty="0" smtClean="0"/>
          </a:p>
          <a:p>
            <a:r>
              <a:rPr lang="en-GB" sz="4000" i="1" dirty="0" smtClean="0"/>
              <a:t>Dr Jekyll could not resist the temptation to become Mr Hyde, he succumbed to the drugs to change into his alter ego.</a:t>
            </a:r>
            <a:endParaRPr lang="en-GB" sz="4000" i="1" dirty="0"/>
          </a:p>
        </p:txBody>
      </p:sp>
    </p:spTree>
    <p:extLst>
      <p:ext uri="{BB962C8B-B14F-4D97-AF65-F5344CB8AC3E}">
        <p14:creationId xmlns:p14="http://schemas.microsoft.com/office/powerpoint/2010/main" val="18195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Little black book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5" y="2160588"/>
            <a:ext cx="4670428" cy="3881437"/>
          </a:xfrm>
        </p:spPr>
      </p:pic>
    </p:spTree>
    <p:extLst>
      <p:ext uri="{BB962C8B-B14F-4D97-AF65-F5344CB8AC3E}">
        <p14:creationId xmlns:p14="http://schemas.microsoft.com/office/powerpoint/2010/main" val="37119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Little black vocab book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2" y="2160588"/>
            <a:ext cx="5174014" cy="3881437"/>
          </a:xfrm>
        </p:spPr>
      </p:pic>
    </p:spTree>
    <p:extLst>
      <p:ext uri="{BB962C8B-B14F-4D97-AF65-F5344CB8AC3E}">
        <p14:creationId xmlns:p14="http://schemas.microsoft.com/office/powerpoint/2010/main" val="15774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Vocabulary book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12" y="2160588"/>
            <a:ext cx="5174014" cy="3881437"/>
          </a:xfrm>
        </p:spPr>
      </p:pic>
    </p:spTree>
    <p:extLst>
      <p:ext uri="{BB962C8B-B14F-4D97-AF65-F5344CB8AC3E}">
        <p14:creationId xmlns:p14="http://schemas.microsoft.com/office/powerpoint/2010/main" val="801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</TotalTime>
  <Words>369</Words>
  <Application>Microsoft Office PowerPoint</Application>
  <PresentationFormat>Widescreen</PresentationFormat>
  <Paragraphs>62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Facet</vt:lpstr>
      <vt:lpstr>Literacy at Silverstone UTC</vt:lpstr>
      <vt:lpstr>    Let’s read</vt:lpstr>
      <vt:lpstr>Literacy Policy</vt:lpstr>
      <vt:lpstr>Let’s read</vt:lpstr>
      <vt:lpstr>Let’s read</vt:lpstr>
      <vt:lpstr>WORD OF THE WEEK</vt:lpstr>
      <vt:lpstr>Little black book</vt:lpstr>
      <vt:lpstr>Little black vocab book</vt:lpstr>
      <vt:lpstr>Vocabulary book</vt:lpstr>
      <vt:lpstr>Literacy yellow dot</vt:lpstr>
      <vt:lpstr>PowerPoint Presentation</vt:lpstr>
      <vt:lpstr>Student of the week- 10 reward points. Making students proud of their success.</vt:lpstr>
      <vt:lpstr>Reading Buddy interview- Year 10 student</vt:lpstr>
      <vt:lpstr>Year 10 and Year 12 interview: the buddies</vt:lpstr>
      <vt:lpstr>Reading Buddy- Year 11 student</vt:lpstr>
      <vt:lpstr>Year 11- interview</vt:lpstr>
      <vt:lpstr>Buddy pack</vt:lpstr>
      <vt:lpstr>Literacy leaders- interview</vt:lpstr>
      <vt:lpstr>Lesson dipping by the leaders</vt:lpstr>
      <vt:lpstr>Weekly literacy spot in the staff bulletin </vt:lpstr>
      <vt:lpstr>Weekly literacy spot in the staff bulletin</vt:lpstr>
      <vt:lpstr>Whole school marking for literacy</vt:lpstr>
      <vt:lpstr>Primary school visit</vt:lpstr>
      <vt:lpstr>Moving forward</vt:lpstr>
    </vt:vector>
  </TitlesOfParts>
  <Company>Tresham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at Silverstone UTC</dc:title>
  <dc:creator>Rebecca Garvin-Elliott</dc:creator>
  <cp:lastModifiedBy>Rebecca Garvin-Elliott</cp:lastModifiedBy>
  <cp:revision>22</cp:revision>
  <dcterms:created xsi:type="dcterms:W3CDTF">2014-11-06T15:09:03Z</dcterms:created>
  <dcterms:modified xsi:type="dcterms:W3CDTF">2014-11-13T14:59:29Z</dcterms:modified>
</cp:coreProperties>
</file>