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78" r:id="rId4"/>
    <p:sldId id="303" r:id="rId5"/>
    <p:sldId id="302" r:id="rId6"/>
    <p:sldId id="269" r:id="rId7"/>
    <p:sldId id="301" r:id="rId8"/>
    <p:sldId id="281" r:id="rId9"/>
    <p:sldId id="282" r:id="rId10"/>
    <p:sldId id="283" r:id="rId11"/>
    <p:sldId id="285" r:id="rId12"/>
    <p:sldId id="286" r:id="rId13"/>
    <p:sldId id="271" r:id="rId14"/>
    <p:sldId id="287" r:id="rId15"/>
    <p:sldId id="272" r:id="rId16"/>
    <p:sldId id="288" r:id="rId17"/>
    <p:sldId id="289" r:id="rId18"/>
    <p:sldId id="298" r:id="rId19"/>
    <p:sldId id="291" r:id="rId20"/>
    <p:sldId id="292" r:id="rId21"/>
    <p:sldId id="293" r:id="rId22"/>
    <p:sldId id="300" r:id="rId23"/>
    <p:sldId id="273"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4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511" autoAdjust="0"/>
  </p:normalViewPr>
  <p:slideViewPr>
    <p:cSldViewPr>
      <p:cViewPr varScale="1">
        <p:scale>
          <a:sx n="129" d="100"/>
          <a:sy n="129" d="100"/>
        </p:scale>
        <p:origin x="-180" y="-96"/>
      </p:cViewPr>
      <p:guideLst>
        <p:guide orient="horz" pos="2160"/>
        <p:guide pos="2880"/>
      </p:guideLst>
    </p:cSldViewPr>
  </p:slideViewPr>
  <p:notesTextViewPr>
    <p:cViewPr>
      <p:scale>
        <a:sx n="1" d="1"/>
        <a:sy n="1" d="1"/>
      </p:scale>
      <p:origin x="0" y="0"/>
    </p:cViewPr>
  </p:notesTextViewPr>
  <p:notesViewPr>
    <p:cSldViewPr>
      <p:cViewPr varScale="1">
        <p:scale>
          <a:sx n="99" d="100"/>
          <a:sy n="99" d="100"/>
        </p:scale>
        <p:origin x="-258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252AD7-F5BF-4D81-9510-DB93C523416B}" type="datetimeFigureOut">
              <a:rPr lang="en-GB" smtClean="0"/>
              <a:pPr/>
              <a:t>04/03/2013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ADD1CF-7363-4B0F-97D8-41FFC18356AB}" type="slidenum">
              <a:rPr lang="en-GB" smtClean="0"/>
              <a:pPr/>
              <a:t>‹#›</a:t>
            </a:fld>
            <a:endParaRPr lang="en-GB"/>
          </a:p>
        </p:txBody>
      </p:sp>
    </p:spTree>
    <p:extLst>
      <p:ext uri="{BB962C8B-B14F-4D97-AF65-F5344CB8AC3E}">
        <p14:creationId xmlns="" xmlns:p14="http://schemas.microsoft.com/office/powerpoint/2010/main" val="168991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63161ED-EF76-4D67-BB6C-E9C44B9ACF7C}" type="datetimeFigureOut">
              <a:rPr lang="en-GB" smtClean="0"/>
              <a:pPr/>
              <a:t>04/03/2013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 xmlns:p14="http://schemas.microsoft.com/office/powerpoint/2010/main" val="166455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3161ED-EF76-4D67-BB6C-E9C44B9ACF7C}" type="datetimeFigureOut">
              <a:rPr lang="en-GB" smtClean="0"/>
              <a:pPr/>
              <a:t>04/03/2013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 xmlns:p14="http://schemas.microsoft.com/office/powerpoint/2010/main" val="2665912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3161ED-EF76-4D67-BB6C-E9C44B9ACF7C}" type="datetimeFigureOut">
              <a:rPr lang="en-GB" smtClean="0"/>
              <a:pPr/>
              <a:t>04/03/2013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 xmlns:p14="http://schemas.microsoft.com/office/powerpoint/2010/main" val="4181733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Page">
    <p:spTree>
      <p:nvGrpSpPr>
        <p:cNvPr id="1" name=""/>
        <p:cNvGrpSpPr/>
        <p:nvPr/>
      </p:nvGrpSpPr>
      <p:grpSpPr>
        <a:xfrm>
          <a:off x="0" y="0"/>
          <a:ext cx="0" cy="0"/>
          <a:chOff x="0" y="0"/>
          <a:chExt cx="0" cy="0"/>
        </a:xfrm>
      </p:grpSpPr>
      <p:sp>
        <p:nvSpPr>
          <p:cNvPr id="7" name="Rectangle 6"/>
          <p:cNvSpPr/>
          <p:nvPr userDrawn="1"/>
        </p:nvSpPr>
        <p:spPr>
          <a:xfrm>
            <a:off x="0" y="0"/>
            <a:ext cx="9144000" cy="4286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 Same Side Corner Rectangle 7"/>
          <p:cNvSpPr/>
          <p:nvPr userDrawn="1"/>
        </p:nvSpPr>
        <p:spPr>
          <a:xfrm rot="10800000">
            <a:off x="0" y="214292"/>
            <a:ext cx="9144000" cy="214313"/>
          </a:xfrm>
          <a:prstGeom prst="round2SameRect">
            <a:avLst>
              <a:gd name="adj1" fmla="val 0"/>
              <a:gd name="adj2" fmla="val 50000"/>
            </a:avLst>
          </a:prstGeom>
          <a:gradFill>
            <a:gsLst>
              <a:gs pos="0">
                <a:schemeClr val="bg1">
                  <a:lumMod val="85000"/>
                </a:schemeClr>
              </a:gs>
              <a:gs pos="50000">
                <a:schemeClr val="bg1">
                  <a:lumMod val="9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p:cNvSpPr/>
          <p:nvPr userDrawn="1"/>
        </p:nvSpPr>
        <p:spPr>
          <a:xfrm>
            <a:off x="0" y="6643710"/>
            <a:ext cx="9144000" cy="2142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smtClean="0">
                <a:latin typeface="Arial" pitchFamily="34" charset="0"/>
                <a:cs typeface="Arial" pitchFamily="34" charset="0"/>
              </a:rPr>
              <a:t>©</a:t>
            </a:r>
            <a:r>
              <a:rPr lang="en-GB" sz="900" dirty="0" smtClean="0">
                <a:latin typeface="Arial" pitchFamily="34" charset="0"/>
                <a:cs typeface="Arial" pitchFamily="34" charset="0"/>
              </a:rPr>
              <a:t> Edge Hill University 2013</a:t>
            </a:r>
            <a:endParaRPr lang="en-GB" sz="900" dirty="0">
              <a:latin typeface="Arial" pitchFamily="34" charset="0"/>
              <a:cs typeface="Arial" pitchFamily="34" charset="0"/>
            </a:endParaRPr>
          </a:p>
        </p:txBody>
      </p:sp>
      <p:sp>
        <p:nvSpPr>
          <p:cNvPr id="10" name="Text Placeholder 9"/>
          <p:cNvSpPr>
            <a:spLocks noGrp="1"/>
          </p:cNvSpPr>
          <p:nvPr>
            <p:ph type="body" sz="quarter" idx="10"/>
          </p:nvPr>
        </p:nvSpPr>
        <p:spPr>
          <a:xfrm>
            <a:off x="190471" y="535782"/>
            <a:ext cx="8763061" cy="5893614"/>
          </a:xfrm>
          <a:prstGeom prst="rect">
            <a:avLst/>
          </a:prstGeom>
        </p:spPr>
        <p:txBody>
          <a:bodyPr/>
          <a:lstStyle>
            <a:lvl1pPr marL="88900" indent="-88900">
              <a:buFont typeface="Arial" pitchFamily="34" charset="0"/>
              <a:buNone/>
              <a:defRPr sz="1200">
                <a:latin typeface="Arial" pitchFamily="34" charset="0"/>
                <a:cs typeface="Arial" pitchFamily="34" charset="0"/>
              </a:defRPr>
            </a:lvl1pPr>
            <a:lvl2pPr marL="361950" indent="-114300">
              <a:buFont typeface="Arial" pitchFamily="34" charset="0"/>
              <a:buNone/>
              <a:defRPr sz="1200">
                <a:latin typeface="Arial" pitchFamily="34" charset="0"/>
                <a:cs typeface="Arial" pitchFamily="34" charset="0"/>
              </a:defRPr>
            </a:lvl2pPr>
            <a:lvl3pPr marL="628650" indent="-88900">
              <a:buFont typeface="Arial" pitchFamily="34" charset="0"/>
              <a:buNone/>
              <a:defRPr sz="1200">
                <a:latin typeface="Arial" pitchFamily="34" charset="0"/>
                <a:cs typeface="Arial" pitchFamily="34" charset="0"/>
              </a:defRPr>
            </a:lvl3pPr>
            <a:lvl4pPr marL="806450" indent="-76200">
              <a:buFont typeface="Arial" pitchFamily="34" charset="0"/>
              <a:buNone/>
              <a:defRPr sz="1200">
                <a:latin typeface="Arial" pitchFamily="34" charset="0"/>
                <a:cs typeface="Arial" pitchFamily="34" charset="0"/>
              </a:defRPr>
            </a:lvl4pPr>
            <a:lvl5pPr marL="1079500" indent="-82550">
              <a:buFont typeface="Arial" pitchFamily="34" charset="0"/>
              <a:buNone/>
              <a:defRPr sz="1200">
                <a:latin typeface="Arial" pitchFamily="34" charset="0"/>
                <a:cs typeface="Arial" pitchFamily="34" charset="0"/>
              </a:defRPr>
            </a:lvl5pPr>
          </a:lstStyle>
          <a:p>
            <a:pPr lvl="0"/>
            <a:endParaRPr lang="en-US" dirty="0" smtClean="0"/>
          </a:p>
        </p:txBody>
      </p:sp>
    </p:spTree>
    <p:extLst>
      <p:ext uri="{BB962C8B-B14F-4D97-AF65-F5344CB8AC3E}">
        <p14:creationId xmlns="" xmlns:p14="http://schemas.microsoft.com/office/powerpoint/2010/main" val="313276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3161ED-EF76-4D67-BB6C-E9C44B9ACF7C}" type="datetimeFigureOut">
              <a:rPr lang="en-GB" smtClean="0"/>
              <a:pPr/>
              <a:t>04/03/2013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 xmlns:p14="http://schemas.microsoft.com/office/powerpoint/2010/main" val="153752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3161ED-EF76-4D67-BB6C-E9C44B9ACF7C}" type="datetimeFigureOut">
              <a:rPr lang="en-GB" smtClean="0"/>
              <a:pPr/>
              <a:t>04/03/2013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 xmlns:p14="http://schemas.microsoft.com/office/powerpoint/2010/main" val="257006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63161ED-EF76-4D67-BB6C-E9C44B9ACF7C}" type="datetimeFigureOut">
              <a:rPr lang="en-GB" smtClean="0"/>
              <a:pPr/>
              <a:t>04/03/2013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 xmlns:p14="http://schemas.microsoft.com/office/powerpoint/2010/main" val="1711382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63161ED-EF76-4D67-BB6C-E9C44B9ACF7C}" type="datetimeFigureOut">
              <a:rPr lang="en-GB" smtClean="0"/>
              <a:pPr/>
              <a:t>04/03/2013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 xmlns:p14="http://schemas.microsoft.com/office/powerpoint/2010/main" val="426367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3161ED-EF76-4D67-BB6C-E9C44B9ACF7C}" type="datetimeFigureOut">
              <a:rPr lang="en-GB" smtClean="0"/>
              <a:pPr/>
              <a:t>04/03/2013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 xmlns:p14="http://schemas.microsoft.com/office/powerpoint/2010/main" val="89962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161ED-EF76-4D67-BB6C-E9C44B9ACF7C}" type="datetimeFigureOut">
              <a:rPr lang="en-GB" smtClean="0"/>
              <a:pPr/>
              <a:t>04/03/2013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 xmlns:p14="http://schemas.microsoft.com/office/powerpoint/2010/main" val="196598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3161ED-EF76-4D67-BB6C-E9C44B9ACF7C}" type="datetimeFigureOut">
              <a:rPr lang="en-GB" smtClean="0"/>
              <a:pPr/>
              <a:t>04/03/2013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 xmlns:p14="http://schemas.microsoft.com/office/powerpoint/2010/main" val="61910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3161ED-EF76-4D67-BB6C-E9C44B9ACF7C}" type="datetimeFigureOut">
              <a:rPr lang="en-GB" smtClean="0"/>
              <a:pPr/>
              <a:t>04/03/2013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 xmlns:p14="http://schemas.microsoft.com/office/powerpoint/2010/main" val="377831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161ED-EF76-4D67-BB6C-E9C44B9ACF7C}" type="datetimeFigureOut">
              <a:rPr lang="en-GB" smtClean="0"/>
              <a:pPr/>
              <a:t>04/03/2013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99EFB-65D1-4193-A7BE-A5B036D39535}" type="slidenum">
              <a:rPr lang="en-GB" smtClean="0"/>
              <a:pPr/>
              <a:t>‹#›</a:t>
            </a:fld>
            <a:endParaRPr lang="en-GB"/>
          </a:p>
        </p:txBody>
      </p:sp>
    </p:spTree>
    <p:extLst>
      <p:ext uri="{BB962C8B-B14F-4D97-AF65-F5344CB8AC3E}">
        <p14:creationId xmlns="" xmlns:p14="http://schemas.microsoft.com/office/powerpoint/2010/main" val="4065042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onlinelibrary.wiley.com/doi/10.1111/j.1365-2929.2006.02418.x/abstract"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oogle.co.uk/url?sa=t&amp;rct=j&amp;q=nvivo&amp;source=web&amp;cd=1&amp;ved=0CCkQFjAA&amp;url=http://www.qsrinternational.com/products_nvivo.aspx&amp;ei=ilDuTu-yOpT08QPV9PjvCQ&amp;usg=AFQjCNFX5q-a9ciwaGuvZxwa8P_Eq0Gmnw&amp;sig2=drqTC-xIfoJGyr9GNMcQ1A&amp;cad=rja"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library.edgehill.ac.uk/record=b1286873~S1" TargetMode="External"/><Relationship Id="rId7" Type="http://schemas.openxmlformats.org/officeDocument/2006/relationships/hyperlink" Target="http://www.edgehill.ac.uk/ls" TargetMode="Externa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hyperlink" Target="http://library.edgehill.ac.uk/record=b1253377~S1" TargetMode="External"/><Relationship Id="rId5" Type="http://schemas.openxmlformats.org/officeDocument/2006/relationships/hyperlink" Target="http://library.edgehill.ac.uk/search/a?searchtype=Y&amp;searcharg=research+methods&amp;SORT=D&amp;searchscope=1&amp;submit=Search" TargetMode="External"/><Relationship Id="rId4" Type="http://schemas.openxmlformats.org/officeDocument/2006/relationships/hyperlink" Target="http://library.edgehill.ac.uk/record=b1240952~S1" TargetMode="Externa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01.ibm.com/software/analytics/spss/" TargetMode="Externa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404664"/>
            <a:ext cx="9144000" cy="6236804"/>
          </a:xfrm>
          <a:prstGeom prst="rect">
            <a:avLst/>
          </a:prstGeom>
          <a:noFill/>
          <a:ln w="9525">
            <a:noFill/>
            <a:miter lim="800000"/>
            <a:headEnd/>
            <a:tailEnd/>
          </a:ln>
          <a:effectLst/>
        </p:spPr>
      </p:pic>
      <p:sp>
        <p:nvSpPr>
          <p:cNvPr id="2" name="Text Placeholder 1"/>
          <p:cNvSpPr>
            <a:spLocks noGrp="1"/>
          </p:cNvSpPr>
          <p:nvPr>
            <p:ph type="body" sz="quarter" idx="10"/>
          </p:nvPr>
        </p:nvSpPr>
        <p:spPr/>
        <p:txBody>
          <a:bodyPr/>
          <a:lstStyle/>
          <a:p>
            <a:r>
              <a:rPr lang="en-GB" sz="2000" b="1" dirty="0" smtClean="0">
                <a:solidFill>
                  <a:srgbClr val="008E40"/>
                </a:solidFill>
                <a:latin typeface="+mn-lt"/>
              </a:rPr>
              <a:t>David's Research Methods Tutorial</a:t>
            </a:r>
          </a:p>
          <a:p>
            <a:r>
              <a:rPr lang="en-GB" sz="1400" b="1" dirty="0" smtClean="0">
                <a:solidFill>
                  <a:srgbClr val="008E40"/>
                </a:solidFill>
                <a:latin typeface="+mn-lt"/>
              </a:rPr>
              <a:t>(well, not really, it’s a collaboration – see Acknowledgements on Slide # 24)</a:t>
            </a:r>
            <a:endParaRPr lang="en-US" sz="10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GB" dirty="0" smtClean="0"/>
          </a:p>
          <a:p>
            <a:endParaRPr lang="en-US" b="1" dirty="0" smtClean="0">
              <a:solidFill>
                <a:schemeClr val="tx2">
                  <a:lumMod val="60000"/>
                  <a:lumOff val="40000"/>
                </a:schemeClr>
              </a:solidFill>
            </a:endParaRPr>
          </a:p>
          <a:p>
            <a:endParaRPr lang="en-US" dirty="0" smtClean="0"/>
          </a:p>
        </p:txBody>
      </p:sp>
      <p:sp>
        <p:nvSpPr>
          <p:cNvPr id="3" name="Round Diagonal Corner Rectangle 2"/>
          <p:cNvSpPr/>
          <p:nvPr/>
        </p:nvSpPr>
        <p:spPr>
          <a:xfrm>
            <a:off x="179512" y="1268760"/>
            <a:ext cx="8763062" cy="2397621"/>
          </a:xfrm>
          <a:prstGeom prst="round2DiagRect">
            <a:avLst>
              <a:gd name="adj1" fmla="val 7024"/>
              <a:gd name="adj2" fmla="val 0"/>
            </a:avLst>
          </a:prstGeom>
          <a:solidFill>
            <a:schemeClr val="accent3">
              <a:lumMod val="20000"/>
              <a:lumOff val="80000"/>
              <a:alpha val="54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450000" rtlCol="0" anchor="t" anchorCtr="0">
            <a:spAutoFit/>
          </a:bodyPr>
          <a:lstStyle/>
          <a:p>
            <a:r>
              <a:rPr lang="en-GB" sz="1600" b="1" dirty="0" smtClean="0">
                <a:solidFill>
                  <a:schemeClr val="tx1"/>
                </a:solidFill>
                <a:cs typeface="Arial" pitchFamily="34" charset="0"/>
              </a:rPr>
              <a:t>By the end of this short tutorial you will be able to:</a:t>
            </a:r>
          </a:p>
          <a:p>
            <a:endParaRPr lang="en-GB" sz="1600" dirty="0" smtClean="0">
              <a:solidFill>
                <a:schemeClr val="tx1"/>
              </a:solidFill>
              <a:cs typeface="Arial" pitchFamily="34" charset="0"/>
            </a:endParaRPr>
          </a:p>
          <a:p>
            <a:pPr marL="357188" indent="-174625">
              <a:buFont typeface="Arial" pitchFamily="34" charset="0"/>
              <a:buChar char="•"/>
            </a:pPr>
            <a:r>
              <a:rPr lang="en-GB" sz="1600" dirty="0" smtClean="0">
                <a:solidFill>
                  <a:schemeClr val="tx1"/>
                </a:solidFill>
                <a:cs typeface="Arial" pitchFamily="34" charset="0"/>
              </a:rPr>
              <a:t>Explain the concepts of reliability, validity, and </a:t>
            </a:r>
            <a:r>
              <a:rPr lang="en-GB" sz="1600" dirty="0" err="1" smtClean="0">
                <a:solidFill>
                  <a:schemeClr val="tx1"/>
                </a:solidFill>
                <a:cs typeface="Arial" pitchFamily="34" charset="0"/>
              </a:rPr>
              <a:t>generalisability</a:t>
            </a:r>
            <a:endParaRPr lang="en-GB" sz="1600" dirty="0" smtClean="0">
              <a:solidFill>
                <a:schemeClr val="tx1"/>
              </a:solidFill>
              <a:cs typeface="Arial" pitchFamily="34" charset="0"/>
            </a:endParaRPr>
          </a:p>
          <a:p>
            <a:pPr marL="357188" indent="-174625">
              <a:buFont typeface="Arial" pitchFamily="34" charset="0"/>
              <a:buChar char="•"/>
            </a:pPr>
            <a:r>
              <a:rPr lang="en-GB" sz="1600" dirty="0" smtClean="0">
                <a:solidFill>
                  <a:schemeClr val="tx1"/>
                </a:solidFill>
                <a:cs typeface="Arial" pitchFamily="34" charset="0"/>
              </a:rPr>
              <a:t>Explain the key characteristics of three research methods widely used in educational research:</a:t>
            </a:r>
          </a:p>
          <a:p>
            <a:pPr marL="814388" lvl="2" indent="-174625">
              <a:buFont typeface="Arial" pitchFamily="34" charset="0"/>
              <a:buChar char="•"/>
            </a:pPr>
            <a:r>
              <a:rPr lang="en-GB" sz="1600" dirty="0" smtClean="0">
                <a:solidFill>
                  <a:schemeClr val="tx1"/>
                </a:solidFill>
                <a:cs typeface="Arial" pitchFamily="34" charset="0"/>
              </a:rPr>
              <a:t> Interviews</a:t>
            </a:r>
          </a:p>
          <a:p>
            <a:pPr marL="814388" lvl="2" indent="-174625">
              <a:buFont typeface="Arial" pitchFamily="34" charset="0"/>
              <a:buChar char="•"/>
            </a:pPr>
            <a:r>
              <a:rPr lang="en-GB" sz="1600" dirty="0" smtClean="0">
                <a:solidFill>
                  <a:schemeClr val="tx1"/>
                </a:solidFill>
                <a:cs typeface="Arial" pitchFamily="34" charset="0"/>
              </a:rPr>
              <a:t> Observation</a:t>
            </a:r>
          </a:p>
          <a:p>
            <a:pPr marL="814388" lvl="2" indent="-174625">
              <a:buFont typeface="Arial" pitchFamily="34" charset="0"/>
              <a:buChar char="•"/>
            </a:pPr>
            <a:r>
              <a:rPr lang="en-GB" sz="1600" dirty="0" smtClean="0">
                <a:solidFill>
                  <a:schemeClr val="tx1"/>
                </a:solidFill>
                <a:cs typeface="Arial" pitchFamily="34" charset="0"/>
              </a:rPr>
              <a:t> Questionnaires</a:t>
            </a:r>
          </a:p>
          <a:p>
            <a:pPr marL="357188" indent="-174625">
              <a:buFont typeface="Arial" pitchFamily="34" charset="0"/>
              <a:buChar char="•"/>
            </a:pPr>
            <a:r>
              <a:rPr lang="en-GB" sz="1600" dirty="0" smtClean="0">
                <a:solidFill>
                  <a:schemeClr val="tx1"/>
                </a:solidFill>
                <a:cs typeface="Arial" pitchFamily="34" charset="0"/>
              </a:rPr>
              <a:t> Decide whether these are appropriate for your study.</a:t>
            </a:r>
          </a:p>
          <a:p>
            <a:pPr marL="357188" indent="-174625">
              <a:buFont typeface="Arial" pitchFamily="34" charset="0"/>
              <a:buChar char="•"/>
            </a:pPr>
            <a:r>
              <a:rPr lang="en-GB" sz="1600" dirty="0" smtClean="0">
                <a:solidFill>
                  <a:schemeClr val="tx1"/>
                </a:solidFill>
                <a:cs typeface="Arial" pitchFamily="34" charset="0"/>
              </a:rPr>
              <a:t> Know where to get further information about Research Methods.</a:t>
            </a:r>
          </a:p>
        </p:txBody>
      </p:sp>
      <p:pic>
        <p:nvPicPr>
          <p:cNvPr id="4" name="Picture 57" descr="\\STAFFHOME1\STAFFHOME1\SUMNERK\My Documents\My Pictures\Microsoft Clip Organizer\j0433793.png"/>
          <p:cNvPicPr>
            <a:picLocks noChangeAspect="1" noChangeArrowheads="1"/>
          </p:cNvPicPr>
          <p:nvPr/>
        </p:nvPicPr>
        <p:blipFill>
          <a:blip r:embed="rId3" cstate="print"/>
          <a:srcRect/>
          <a:stretch>
            <a:fillRect/>
          </a:stretch>
        </p:blipFill>
        <p:spPr bwMode="auto">
          <a:xfrm>
            <a:off x="311259" y="1301859"/>
            <a:ext cx="347999" cy="360000"/>
          </a:xfrm>
          <a:prstGeom prst="rect">
            <a:avLst/>
          </a:prstGeom>
          <a:noFill/>
          <a:ln w="9525">
            <a:noFill/>
            <a:miter lim="800000"/>
            <a:headEnd/>
            <a:tailEnd/>
          </a:ln>
        </p:spPr>
      </p:pic>
    </p:spTree>
    <p:extLst>
      <p:ext uri="{BB962C8B-B14F-4D97-AF65-F5344CB8AC3E}">
        <p14:creationId xmlns="" xmlns:p14="http://schemas.microsoft.com/office/powerpoint/2010/main" val="3266785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6061570"/>
          </a:xfrm>
        </p:spPr>
        <p:txBody>
          <a:bodyPr>
            <a:normAutofit fontScale="92500" lnSpcReduction="10000"/>
          </a:bodyPr>
          <a:lstStyle/>
          <a:p>
            <a:pPr indent="0">
              <a:lnSpc>
                <a:spcPct val="110000"/>
              </a:lnSpc>
            </a:pPr>
            <a:r>
              <a:rPr lang="en-GB" sz="2200" b="1" dirty="0" smtClean="0">
                <a:solidFill>
                  <a:srgbClr val="00B050"/>
                </a:solidFill>
                <a:latin typeface="+mn-lt"/>
              </a:rPr>
              <a:t>Group Interviewing</a:t>
            </a:r>
          </a:p>
          <a:p>
            <a:pPr indent="0">
              <a:lnSpc>
                <a:spcPct val="110000"/>
              </a:lnSpc>
            </a:pPr>
            <a:endParaRPr lang="en-GB" sz="1600" dirty="0" smtClean="0">
              <a:latin typeface="+mn-lt"/>
            </a:endParaRPr>
          </a:p>
          <a:p>
            <a:pPr indent="0">
              <a:lnSpc>
                <a:spcPct val="110000"/>
              </a:lnSpc>
            </a:pPr>
            <a:r>
              <a:rPr lang="en-GB" sz="1600" dirty="0" smtClean="0">
                <a:latin typeface="+mn-lt"/>
              </a:rPr>
              <a:t>Simply put, where you interview more than one person at the same time.</a:t>
            </a:r>
          </a:p>
          <a:p>
            <a:pPr indent="0">
              <a:lnSpc>
                <a:spcPct val="110000"/>
              </a:lnSpc>
            </a:pPr>
            <a:endParaRPr lang="en-GB" sz="1600" dirty="0" smtClean="0">
              <a:latin typeface="+mn-lt"/>
            </a:endParaRPr>
          </a:p>
          <a:p>
            <a:pPr indent="0">
              <a:lnSpc>
                <a:spcPct val="110000"/>
              </a:lnSpc>
            </a:pPr>
            <a:r>
              <a:rPr lang="en-GB" sz="1600" b="1" dirty="0" smtClean="0">
                <a:latin typeface="+mn-lt"/>
              </a:rPr>
              <a:t>Key advantages:</a:t>
            </a:r>
          </a:p>
          <a:p>
            <a:pPr marL="536575" lvl="1" indent="-179388">
              <a:lnSpc>
                <a:spcPct val="110000"/>
              </a:lnSpc>
              <a:buFont typeface="Arial" pitchFamily="34" charset="0"/>
              <a:buChar char="•"/>
            </a:pPr>
            <a:r>
              <a:rPr lang="en-GB" sz="1600" dirty="0" smtClean="0">
                <a:latin typeface="+mn-lt"/>
              </a:rPr>
              <a:t>Has the potential for discussion to develop, hence yielding a range of responses.  </a:t>
            </a:r>
          </a:p>
          <a:p>
            <a:pPr marL="536575" lvl="1" indent="-179388">
              <a:lnSpc>
                <a:spcPct val="110000"/>
              </a:lnSpc>
              <a:buFont typeface="Arial" pitchFamily="34" charset="0"/>
              <a:buChar char="•"/>
            </a:pPr>
            <a:r>
              <a:rPr lang="en-GB" sz="1600" dirty="0" smtClean="0">
                <a:latin typeface="+mn-lt"/>
              </a:rPr>
              <a:t>Can be ‘cost effective’ i.e., gathering many perspectives in a relatively short space of time. </a:t>
            </a:r>
          </a:p>
          <a:p>
            <a:pPr marL="536575" lvl="1" indent="-179388">
              <a:lnSpc>
                <a:spcPct val="110000"/>
              </a:lnSpc>
              <a:buFont typeface="Arial" pitchFamily="34" charset="0"/>
              <a:buChar char="•"/>
            </a:pPr>
            <a:r>
              <a:rPr lang="en-GB" sz="1600" dirty="0" smtClean="0">
                <a:latin typeface="+mn-lt"/>
              </a:rPr>
              <a:t>Reliability of the data may increase due to respondents being able to correct each other (Krueger &amp; Casey 2000). </a:t>
            </a:r>
          </a:p>
          <a:p>
            <a:pPr indent="0">
              <a:lnSpc>
                <a:spcPct val="110000"/>
              </a:lnSpc>
            </a:pPr>
            <a:endParaRPr lang="en-GB" sz="1600" dirty="0" smtClean="0">
              <a:latin typeface="+mn-lt"/>
            </a:endParaRPr>
          </a:p>
          <a:p>
            <a:pPr indent="0">
              <a:lnSpc>
                <a:spcPct val="110000"/>
              </a:lnSpc>
            </a:pPr>
            <a:r>
              <a:rPr lang="en-GB" sz="1600" b="1" dirty="0" smtClean="0">
                <a:latin typeface="+mn-lt"/>
              </a:rPr>
              <a:t>Some disadvantages:</a:t>
            </a:r>
          </a:p>
          <a:p>
            <a:pPr marL="536575" lvl="1" indent="-179388">
              <a:lnSpc>
                <a:spcPct val="110000"/>
              </a:lnSpc>
              <a:buFont typeface="Arial" pitchFamily="34" charset="0"/>
              <a:buChar char="•"/>
            </a:pPr>
            <a:r>
              <a:rPr lang="en-GB" sz="1600" dirty="0" smtClean="0">
                <a:latin typeface="+mn-lt"/>
              </a:rPr>
              <a:t>Tendency for one person to dominate.</a:t>
            </a:r>
          </a:p>
          <a:p>
            <a:pPr marL="536575" lvl="1" indent="-179388">
              <a:lnSpc>
                <a:spcPct val="110000"/>
              </a:lnSpc>
              <a:buFont typeface="Arial" pitchFamily="34" charset="0"/>
              <a:buChar char="•"/>
            </a:pPr>
            <a:r>
              <a:rPr lang="en-GB" sz="1600" dirty="0" smtClean="0">
                <a:latin typeface="+mn-lt"/>
              </a:rPr>
              <a:t>Tendency for that groups ‘norms’ to be stated rather than individuals positions.</a:t>
            </a:r>
          </a:p>
          <a:p>
            <a:pPr marL="536575" lvl="1" indent="-179388">
              <a:lnSpc>
                <a:spcPct val="110000"/>
              </a:lnSpc>
              <a:buFont typeface="Arial" pitchFamily="34" charset="0"/>
              <a:buChar char="•"/>
            </a:pPr>
            <a:r>
              <a:rPr lang="en-GB" sz="1600" dirty="0" smtClean="0">
                <a:latin typeface="+mn-lt"/>
              </a:rPr>
              <a:t>Not suitable for controversial or highly personal issues (</a:t>
            </a:r>
            <a:r>
              <a:rPr lang="en-GB" sz="1600" dirty="0" err="1" smtClean="0">
                <a:latin typeface="+mn-lt"/>
              </a:rPr>
              <a:t>Kaplowitz</a:t>
            </a:r>
            <a:r>
              <a:rPr lang="en-GB" sz="1600" dirty="0" smtClean="0">
                <a:latin typeface="+mn-lt"/>
              </a:rPr>
              <a:t>, 2000)</a:t>
            </a:r>
          </a:p>
          <a:p>
            <a:pPr indent="0">
              <a:lnSpc>
                <a:spcPct val="110000"/>
              </a:lnSpc>
            </a:pPr>
            <a:endParaRPr lang="en-GB" sz="1600" dirty="0" smtClean="0">
              <a:latin typeface="+mn-lt"/>
            </a:endParaRPr>
          </a:p>
          <a:p>
            <a:pPr indent="0">
              <a:lnSpc>
                <a:spcPct val="110000"/>
              </a:lnSpc>
            </a:pPr>
            <a:r>
              <a:rPr lang="en-GB" sz="1600" dirty="0" smtClean="0">
                <a:latin typeface="+mn-lt"/>
              </a:rPr>
              <a:t>Groups interviews are also useful as a pre-cursor for subsequent individual interviews and give the interviewer an insight into the usefulness of particular questions.</a:t>
            </a:r>
          </a:p>
          <a:p>
            <a:pPr indent="0">
              <a:lnSpc>
                <a:spcPct val="110000"/>
              </a:lnSpc>
            </a:pPr>
            <a:r>
              <a:rPr lang="en-GB" sz="1600" dirty="0" smtClean="0">
                <a:latin typeface="+mn-lt"/>
              </a:rPr>
              <a:t>Group interviews are a good technique when interviewing children – for the researcher, it is important to understand the world of children through their own eyes rather than through the lens of the adult.  Group interviewing with children enables them to challenge each other and participate in a way that may not happen so readily in a 1-2-1 and also encourages the children's language to dominate rather than the adults.</a:t>
            </a:r>
          </a:p>
          <a:p>
            <a:pPr indent="0">
              <a:lnSpc>
                <a:spcPct val="110000"/>
              </a:lnSpc>
            </a:pPr>
            <a:endParaRPr lang="en-GB" sz="1600" dirty="0" smtClean="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6061570"/>
          </a:xfrm>
        </p:spPr>
        <p:txBody>
          <a:bodyPr>
            <a:normAutofit/>
          </a:bodyPr>
          <a:lstStyle/>
          <a:p>
            <a:pPr marL="0" indent="3175"/>
            <a:r>
              <a:rPr lang="en-GB" sz="2000" b="1" dirty="0" smtClean="0">
                <a:solidFill>
                  <a:srgbClr val="00B050"/>
                </a:solidFill>
                <a:latin typeface="+mj-lt"/>
              </a:rPr>
              <a:t>Interviewing minority and marginalized people</a:t>
            </a:r>
          </a:p>
          <a:p>
            <a:pPr marL="0" indent="3175"/>
            <a:endParaRPr lang="en-GB" sz="1600" dirty="0" smtClean="0">
              <a:latin typeface="+mn-lt"/>
            </a:endParaRPr>
          </a:p>
          <a:p>
            <a:pPr marL="0" indent="3175"/>
            <a:r>
              <a:rPr lang="en-GB" sz="1600" dirty="0" smtClean="0">
                <a:latin typeface="+mn-lt"/>
              </a:rPr>
              <a:t>An increasing area of education concern, in interviewing marginalized groups, the interview needs to consider greater use of informal and open-ended questions.  A number of challenges might present to the researcher: communicative, cognitive, cultural to name just a few. </a:t>
            </a:r>
          </a:p>
          <a:p>
            <a:pPr marL="0" indent="3175"/>
            <a:endParaRPr lang="en-GB" sz="1600" dirty="0" smtClean="0">
              <a:latin typeface="+mn-lt"/>
            </a:endParaRPr>
          </a:p>
          <a:p>
            <a:pPr marL="0" indent="3175"/>
            <a:r>
              <a:rPr lang="en-GB" sz="1600" dirty="0" smtClean="0">
                <a:latin typeface="+mn-lt"/>
              </a:rPr>
              <a:t>In this case the researcher may have to use new and imaginative ways of interviewing such as using pictures and other visual aids.  It may also be pertinent to consider the length of an interview and consider breaking it down into a series of shorter interviews. At the heart of conducting research with marginalised groups should be the desire that the research should aim to help such groups and in no way marginalise them further. </a:t>
            </a:r>
          </a:p>
          <a:p>
            <a:pPr marL="0" indent="3175"/>
            <a:endParaRPr lang="en-GB" sz="1600" dirty="0" smtClean="0">
              <a:latin typeface="+mn-lt"/>
            </a:endParaRPr>
          </a:p>
          <a:p>
            <a:pPr marL="0" indent="3175"/>
            <a:endParaRPr lang="en-GB" sz="1600" b="1" dirty="0" smtClean="0">
              <a:solidFill>
                <a:srgbClr val="00B050"/>
              </a:solidFill>
              <a:latin typeface="+mn-lt"/>
            </a:endParaRPr>
          </a:p>
          <a:p>
            <a:pPr marL="0" indent="3175"/>
            <a:endParaRPr lang="en-GB" sz="1600" b="1" dirty="0">
              <a:solidFill>
                <a:srgbClr val="00B050"/>
              </a:solidFill>
              <a:latin typeface="+mj-lt"/>
            </a:endParaRPr>
          </a:p>
          <a:p>
            <a:pPr marL="0" indent="3175" algn="just"/>
            <a:endParaRPr lang="en-GB" sz="2000" b="1" dirty="0" smtClean="0">
              <a:solidFill>
                <a:srgbClr val="00B050"/>
              </a:solidFill>
              <a:latin typeface="+mj-lt"/>
            </a:endParaRPr>
          </a:p>
          <a:p>
            <a:pPr marL="0" indent="3175"/>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6061570"/>
          </a:xfrm>
        </p:spPr>
        <p:txBody>
          <a:bodyPr>
            <a:normAutofit/>
          </a:bodyPr>
          <a:lstStyle/>
          <a:p>
            <a:pPr marL="0" indent="3175"/>
            <a:r>
              <a:rPr lang="en-GB" sz="2000" b="1" dirty="0" smtClean="0">
                <a:solidFill>
                  <a:srgbClr val="00B050"/>
                </a:solidFill>
                <a:latin typeface="+mj-lt"/>
              </a:rPr>
              <a:t>Focus groups</a:t>
            </a:r>
          </a:p>
          <a:p>
            <a:pPr marL="0" indent="3175"/>
            <a:endParaRPr lang="en-GB" sz="1600" dirty="0" smtClean="0">
              <a:latin typeface="+mn-lt"/>
            </a:endParaRPr>
          </a:p>
          <a:p>
            <a:pPr marL="0" indent="3175"/>
            <a:r>
              <a:rPr lang="en-GB" sz="1600" dirty="0" smtClean="0">
                <a:latin typeface="+mn-lt"/>
              </a:rPr>
              <a:t>A form of ‘Group Interview’ where the reliance is on the interaction within the group to discus a topic supplied by the researcher.</a:t>
            </a:r>
          </a:p>
          <a:p>
            <a:pPr marL="0" indent="3175"/>
            <a:endParaRPr lang="en-GB" sz="1600" dirty="0" smtClean="0">
              <a:latin typeface="+mn-lt"/>
            </a:endParaRPr>
          </a:p>
          <a:p>
            <a:pPr marL="0" indent="3175"/>
            <a:r>
              <a:rPr lang="en-GB" sz="1600" dirty="0" smtClean="0">
                <a:latin typeface="+mn-lt"/>
              </a:rPr>
              <a:t>It is from the interaction of the group that the data emerges.</a:t>
            </a:r>
          </a:p>
          <a:p>
            <a:pPr marL="0" indent="3175"/>
            <a:endParaRPr lang="en-GB" sz="1600" dirty="0" smtClean="0">
              <a:latin typeface="+mn-lt"/>
            </a:endParaRPr>
          </a:p>
          <a:p>
            <a:pPr marL="0" indent="3175"/>
            <a:r>
              <a:rPr lang="en-GB" sz="1600" dirty="0" smtClean="0">
                <a:latin typeface="+mn-lt"/>
              </a:rPr>
              <a:t>Such data can be used to generate questions for a smaller group interview or individual interviews.</a:t>
            </a:r>
          </a:p>
          <a:p>
            <a:pPr marL="0" indent="3175"/>
            <a:endParaRPr lang="en-GB" sz="1600" dirty="0" smtClean="0">
              <a:latin typeface="+mn-lt"/>
            </a:endParaRPr>
          </a:p>
          <a:p>
            <a:pPr marL="0" indent="3175"/>
            <a:endParaRPr lang="en-GB" sz="1600" dirty="0" smtClean="0">
              <a:latin typeface="+mn-lt"/>
            </a:endParaRPr>
          </a:p>
          <a:p>
            <a:pPr marL="0" indent="3175"/>
            <a:endParaRPr lang="en-GB" sz="1600" b="1" dirty="0" smtClean="0">
              <a:solidFill>
                <a:srgbClr val="00B050"/>
              </a:solidFill>
              <a:latin typeface="+mn-lt"/>
            </a:endParaRPr>
          </a:p>
          <a:p>
            <a:pPr marL="0" indent="3175"/>
            <a:endParaRPr lang="en-GB" sz="1600" b="1" dirty="0">
              <a:solidFill>
                <a:srgbClr val="00B050"/>
              </a:solidFill>
              <a:latin typeface="+mj-lt"/>
            </a:endParaRPr>
          </a:p>
          <a:p>
            <a:pPr marL="0" indent="3175" algn="just"/>
            <a:endParaRPr lang="en-GB" sz="2000" b="1" dirty="0" smtClean="0">
              <a:solidFill>
                <a:srgbClr val="00B050"/>
              </a:solidFill>
              <a:latin typeface="+mj-lt"/>
            </a:endParaRPr>
          </a:p>
          <a:p>
            <a:pPr marL="0" indent="3175"/>
            <a:endParaRPr lang="en-GB" dirty="0"/>
          </a:p>
        </p:txBody>
      </p:sp>
      <p:pic>
        <p:nvPicPr>
          <p:cNvPr id="11270" name="Picture 6" descr="D:\Temporary Internet Files\Content.IE5\5AMRGWQE\MP900422122[1].jpg"/>
          <p:cNvPicPr>
            <a:picLocks noChangeAspect="1" noChangeArrowheads="1"/>
          </p:cNvPicPr>
          <p:nvPr/>
        </p:nvPicPr>
        <p:blipFill>
          <a:blip r:embed="rId2" cstate="print"/>
          <a:srcRect/>
          <a:stretch>
            <a:fillRect/>
          </a:stretch>
        </p:blipFill>
        <p:spPr bwMode="auto">
          <a:xfrm>
            <a:off x="3779912" y="3112896"/>
            <a:ext cx="5148064" cy="339048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Picture 9"/>
          <p:cNvPicPr>
            <a:picLocks noChangeAspect="1" noChangeArrowheads="1"/>
          </p:cNvPicPr>
          <p:nvPr/>
        </p:nvPicPr>
        <p:blipFill>
          <a:blip r:embed="rId2" cstate="print">
            <a:lum bright="30000" contrast="-16000"/>
          </a:blip>
          <a:srcRect/>
          <a:stretch>
            <a:fillRect/>
          </a:stretch>
        </p:blipFill>
        <p:spPr bwMode="auto">
          <a:xfrm>
            <a:off x="179512" y="3573016"/>
            <a:ext cx="8784977" cy="2952328"/>
          </a:xfrm>
          <a:prstGeom prst="rect">
            <a:avLst/>
          </a:prstGeom>
          <a:noFill/>
          <a:ln w="9525">
            <a:noFill/>
            <a:miter lim="800000"/>
            <a:headEnd/>
            <a:tailEnd/>
          </a:ln>
        </p:spPr>
      </p:pic>
      <p:sp>
        <p:nvSpPr>
          <p:cNvPr id="3" name="Text Placeholder 1"/>
          <p:cNvSpPr>
            <a:spLocks noGrp="1"/>
          </p:cNvSpPr>
          <p:nvPr>
            <p:ph type="body" sz="quarter" idx="10"/>
          </p:nvPr>
        </p:nvSpPr>
        <p:spPr>
          <a:xfrm>
            <a:off x="190471" y="535782"/>
            <a:ext cx="8341969" cy="6061570"/>
          </a:xfrm>
        </p:spPr>
        <p:txBody>
          <a:bodyPr>
            <a:normAutofit lnSpcReduction="10000"/>
          </a:bodyPr>
          <a:lstStyle/>
          <a:p>
            <a:pPr marL="0" indent="0"/>
            <a:r>
              <a:rPr lang="en-GB" sz="2000" b="1" dirty="0" smtClean="0">
                <a:solidFill>
                  <a:srgbClr val="00B050"/>
                </a:solidFill>
                <a:latin typeface="+mj-lt"/>
              </a:rPr>
              <a:t>Telephone interviewing</a:t>
            </a:r>
          </a:p>
          <a:p>
            <a:pPr marL="0" indent="0"/>
            <a:endParaRPr lang="en-GB" sz="1600" dirty="0" smtClean="0">
              <a:latin typeface="+mn-lt"/>
            </a:endParaRPr>
          </a:p>
          <a:p>
            <a:pPr marL="0" indent="0"/>
            <a:r>
              <a:rPr lang="en-GB" sz="1600" dirty="0" smtClean="0">
                <a:latin typeface="+mn-lt"/>
              </a:rPr>
              <a:t>Telephone interviewing has many advantages, such as:</a:t>
            </a:r>
          </a:p>
          <a:p>
            <a:pPr marL="538163" lvl="1" indent="-180975">
              <a:buFont typeface="Arial" pitchFamily="34" charset="0"/>
              <a:buChar char="•"/>
            </a:pPr>
            <a:r>
              <a:rPr lang="en-GB" sz="1600" dirty="0" smtClean="0">
                <a:latin typeface="+mn-lt"/>
              </a:rPr>
              <a:t>Sometimes cheaper and quicker</a:t>
            </a:r>
          </a:p>
          <a:p>
            <a:pPr marL="538163" lvl="1" indent="-180975">
              <a:buFont typeface="Arial" pitchFamily="34" charset="0"/>
              <a:buChar char="•"/>
            </a:pPr>
            <a:r>
              <a:rPr lang="en-GB" sz="1600" dirty="0" smtClean="0">
                <a:latin typeface="+mn-lt"/>
              </a:rPr>
              <a:t>Travel costs omitted</a:t>
            </a:r>
          </a:p>
          <a:p>
            <a:pPr marL="538163" lvl="1" indent="-180975">
              <a:buFont typeface="Arial" pitchFamily="34" charset="0"/>
              <a:buChar char="•"/>
            </a:pPr>
            <a:r>
              <a:rPr lang="en-GB" sz="1600" dirty="0" smtClean="0">
                <a:latin typeface="+mn-lt"/>
              </a:rPr>
              <a:t>Interviewer effects are reduced</a:t>
            </a:r>
          </a:p>
          <a:p>
            <a:pPr marL="0" indent="0"/>
            <a:endParaRPr lang="en-GB" sz="1600" dirty="0" smtClean="0">
              <a:latin typeface="+mn-lt"/>
            </a:endParaRPr>
          </a:p>
          <a:p>
            <a:pPr marL="0" indent="0"/>
            <a:r>
              <a:rPr lang="en-GB" sz="1600" dirty="0" smtClean="0">
                <a:latin typeface="+mn-lt"/>
              </a:rPr>
              <a:t>Telephone interviews are not always appropriate for sensitive topics and tend to limit the depth and richness that a respondent is likely to provide.  If you really want a rich qualitative data the more personal you can make it the better – consider going to see the interviewee in their own context – but please bear in mind issues of your own personal safety.</a:t>
            </a:r>
          </a:p>
          <a:p>
            <a:pPr marL="0" indent="0"/>
            <a:endParaRPr lang="en-GB" sz="1600" dirty="0" smtClean="0">
              <a:latin typeface="+mn-lt"/>
            </a:endParaRPr>
          </a:p>
          <a:p>
            <a:pPr marL="0" indent="0"/>
            <a:r>
              <a:rPr lang="en-GB" sz="1600" dirty="0" smtClean="0">
                <a:latin typeface="+mn-lt"/>
              </a:rPr>
              <a:t>Some interviews can be conducted via email – in an ‘asynchronous’ manner.</a:t>
            </a:r>
          </a:p>
          <a:p>
            <a:pPr marL="0" indent="0"/>
            <a:endParaRPr lang="en-GB" sz="1600" dirty="0" smtClean="0">
              <a:latin typeface="+mn-lt"/>
            </a:endParaRPr>
          </a:p>
          <a:p>
            <a:pPr marL="0" indent="0"/>
            <a:r>
              <a:rPr lang="en-GB" sz="1600" dirty="0" smtClean="0">
                <a:latin typeface="+mn-lt"/>
              </a:rPr>
              <a:t>Using email negates the need for transcription.  Further, using a chat tool (such as MSN) synchronous text based ‘interviews’ can be conducted that can be recorded and thus need no transcription.</a:t>
            </a:r>
          </a:p>
          <a:p>
            <a:pPr marL="0" indent="0"/>
            <a:endParaRPr lang="en-GB" sz="1600" dirty="0" smtClean="0">
              <a:latin typeface="+mn-lt"/>
            </a:endParaRPr>
          </a:p>
          <a:p>
            <a:pPr marL="0" indent="0"/>
            <a:r>
              <a:rPr lang="en-GB" sz="1600" b="1" dirty="0" smtClean="0">
                <a:latin typeface="+mn-lt"/>
              </a:rPr>
              <a:t>Some limits of telephone, email and text interviews.</a:t>
            </a:r>
          </a:p>
          <a:p>
            <a:pPr marL="0" indent="0"/>
            <a:r>
              <a:rPr lang="en-GB" sz="1600" dirty="0" smtClean="0">
                <a:latin typeface="+mn-lt"/>
              </a:rPr>
              <a:t>All these techniques reduce the ability to collect non-verbal communication – perhaps the most restrictive being asynchronous email where interviewees have the opportunity to ponder their responses rather than react immediately to the question being posed.</a:t>
            </a:r>
            <a:endParaRPr lang="en-GB" dirty="0"/>
          </a:p>
        </p:txBody>
      </p:sp>
      <p:pic>
        <p:nvPicPr>
          <p:cNvPr id="7174" name="Picture 6"/>
          <p:cNvPicPr>
            <a:picLocks noChangeAspect="1" noChangeArrowheads="1"/>
          </p:cNvPicPr>
          <p:nvPr/>
        </p:nvPicPr>
        <p:blipFill>
          <a:blip r:embed="rId3" cstate="print"/>
          <a:srcRect/>
          <a:stretch>
            <a:fillRect/>
          </a:stretch>
        </p:blipFill>
        <p:spPr bwMode="auto">
          <a:xfrm>
            <a:off x="6001023" y="548680"/>
            <a:ext cx="2819449" cy="1890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6061570"/>
          </a:xfrm>
        </p:spPr>
        <p:txBody>
          <a:bodyPr>
            <a:normAutofit/>
          </a:bodyPr>
          <a:lstStyle/>
          <a:p>
            <a:pPr marL="0" indent="0"/>
            <a:r>
              <a:rPr lang="en-GB" sz="2000" b="1" dirty="0" smtClean="0">
                <a:solidFill>
                  <a:srgbClr val="00B050"/>
                </a:solidFill>
                <a:latin typeface="+mj-lt"/>
              </a:rPr>
              <a:t>Ethical Issues in Interviewing:</a:t>
            </a:r>
          </a:p>
          <a:p>
            <a:pPr marL="0" indent="0"/>
            <a:endParaRPr lang="en-GB" sz="1600" dirty="0" smtClean="0">
              <a:latin typeface="+mn-lt"/>
            </a:endParaRPr>
          </a:p>
          <a:p>
            <a:pPr marL="0" indent="0"/>
            <a:r>
              <a:rPr lang="en-GB" sz="1600" dirty="0" smtClean="0">
                <a:latin typeface="+mn-lt"/>
              </a:rPr>
              <a:t>Interviews have an ethical dimension, such a dimension generates a number of questions.  For example,  on the issue of informed consent who should give the informed consent and for whom and what?  What is legitimate private and public knowledge?  How might the research help or harm the interviewees?</a:t>
            </a:r>
          </a:p>
          <a:p>
            <a:pPr marL="0" indent="0"/>
            <a:endParaRPr lang="en-GB" sz="1600" dirty="0" smtClean="0">
              <a:latin typeface="+mn-lt"/>
            </a:endParaRPr>
          </a:p>
          <a:p>
            <a:pPr marL="0" indent="0"/>
            <a:r>
              <a:rPr lang="en-GB" sz="1600" dirty="0" smtClean="0">
                <a:latin typeface="+mn-lt"/>
              </a:rPr>
              <a:t>It is difficult to lay down hard and fast ethical rules, as so often ethical matters are contestable.  Nevertheless, it is essential that ethical questions and answers are raised and agreed upon before an interview commences.</a:t>
            </a:r>
          </a:p>
          <a:p>
            <a:pPr marL="0" indent="0"/>
            <a:endParaRPr lang="en-GB" sz="1600" dirty="0" smtClean="0">
              <a:latin typeface="+mn-lt"/>
            </a:endParaRPr>
          </a:p>
          <a:p>
            <a:pPr marL="0" indent="0"/>
            <a:r>
              <a:rPr lang="en-GB" sz="1600" dirty="0" smtClean="0">
                <a:latin typeface="+mn-lt"/>
              </a:rPr>
              <a:t>A favourite reference of mine when introducing students to research ethics is </a:t>
            </a:r>
            <a:r>
              <a:rPr lang="en-GB" sz="1600" dirty="0" smtClean="0">
                <a:latin typeface="+mn-lt"/>
                <a:hlinkClick r:id="rId2"/>
              </a:rPr>
              <a:t>Dicicco-Bloom and Crabtree (2006)</a:t>
            </a:r>
            <a:r>
              <a:rPr lang="en-GB" sz="1600" dirty="0" smtClean="0">
                <a:latin typeface="+mn-lt"/>
              </a:rPr>
              <a:t> (click on the Get PDF link </a:t>
            </a:r>
            <a:r>
              <a:rPr lang="en-GB" sz="1600" dirty="0" smtClean="0">
                <a:latin typeface="+mn-lt"/>
              </a:rPr>
              <a:t>on the linked page</a:t>
            </a:r>
            <a:r>
              <a:rPr lang="en-GB" sz="1600" dirty="0" smtClean="0">
                <a:latin typeface="+mn-lt"/>
              </a:rPr>
              <a:t>).  I really like the way they unpacked possible detriment from p319 onwards.  Note that this is a medical journal, but the ethical notions discussed are universal; as they state:</a:t>
            </a:r>
          </a:p>
          <a:p>
            <a:pPr marL="882650" lvl="2" indent="-342900">
              <a:buFont typeface="+mj-lt"/>
              <a:buAutoNum type="arabicPeriod"/>
            </a:pPr>
            <a:r>
              <a:rPr lang="en-GB" sz="1600" dirty="0" smtClean="0">
                <a:latin typeface="+mn-lt"/>
              </a:rPr>
              <a:t>reducing the risk of unanticipated harm;</a:t>
            </a:r>
          </a:p>
          <a:p>
            <a:pPr marL="882650" lvl="2" indent="-342900">
              <a:buFont typeface="+mj-lt"/>
              <a:buAutoNum type="arabicPeriod"/>
            </a:pPr>
            <a:r>
              <a:rPr lang="en-GB" sz="1600" dirty="0" smtClean="0">
                <a:latin typeface="+mn-lt"/>
              </a:rPr>
              <a:t>protecting the interviewee’s information;</a:t>
            </a:r>
          </a:p>
          <a:p>
            <a:pPr marL="882650" lvl="2" indent="-342900">
              <a:buFont typeface="+mj-lt"/>
              <a:buAutoNum type="arabicPeriod"/>
            </a:pPr>
            <a:r>
              <a:rPr lang="en-GB" sz="1600" dirty="0" smtClean="0">
                <a:latin typeface="+mn-lt"/>
              </a:rPr>
              <a:t>effectively informing interviewees about the nature of the study, and</a:t>
            </a:r>
          </a:p>
          <a:p>
            <a:pPr marL="882650" lvl="2" indent="-342900">
              <a:buFont typeface="+mj-lt"/>
              <a:buAutoNum type="arabicPeriod"/>
            </a:pPr>
            <a:r>
              <a:rPr lang="en-GB" sz="1600" dirty="0" smtClean="0">
                <a:latin typeface="+mn-lt"/>
              </a:rPr>
              <a:t>reducing the risk of exploitation.</a:t>
            </a:r>
          </a:p>
          <a:p>
            <a:pPr marL="882650" lvl="2" indent="-342900" algn="r"/>
            <a:r>
              <a:rPr lang="en-GB" sz="1600" dirty="0" smtClean="0">
                <a:latin typeface="+mn-lt"/>
              </a:rPr>
              <a:t>(ibid:p319)</a:t>
            </a:r>
          </a:p>
          <a:p>
            <a:pPr marL="0" indent="0"/>
            <a:endParaRPr lang="en-GB" sz="1600" dirty="0" smtClean="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6061570"/>
          </a:xfrm>
        </p:spPr>
        <p:txBody>
          <a:bodyPr>
            <a:normAutofit fontScale="92500"/>
          </a:bodyPr>
          <a:lstStyle/>
          <a:p>
            <a:pPr marL="0" indent="0"/>
            <a:r>
              <a:rPr lang="en-GB" sz="2200" b="1" dirty="0" smtClean="0">
                <a:solidFill>
                  <a:srgbClr val="00B050"/>
                </a:solidFill>
                <a:latin typeface="+mn-lt"/>
              </a:rPr>
              <a:t>Observation</a:t>
            </a:r>
            <a:endParaRPr lang="en-GB" sz="2200" dirty="0" smtClean="0">
              <a:latin typeface="+mn-lt"/>
            </a:endParaRPr>
          </a:p>
          <a:p>
            <a:pPr marL="0" indent="0"/>
            <a:r>
              <a:rPr lang="en-GB" sz="1600" dirty="0" smtClean="0">
                <a:latin typeface="+mn-lt"/>
              </a:rPr>
              <a:t>Observation is more than just looking at; it is looking at </a:t>
            </a:r>
            <a:r>
              <a:rPr lang="en-GB" sz="1600" b="1" dirty="0" smtClean="0">
                <a:latin typeface="+mn-lt"/>
              </a:rPr>
              <a:t>systematically</a:t>
            </a:r>
            <a:r>
              <a:rPr lang="en-GB" sz="1600" dirty="0" smtClean="0">
                <a:latin typeface="+mn-lt"/>
              </a:rPr>
              <a:t> and has the distinctive feature of </a:t>
            </a:r>
            <a:r>
              <a:rPr lang="en-GB" sz="1600" b="1" dirty="0" smtClean="0">
                <a:latin typeface="+mn-lt"/>
              </a:rPr>
              <a:t>collecting ‘live‘ data as it is occurring</a:t>
            </a:r>
            <a:r>
              <a:rPr lang="en-GB" sz="1600" dirty="0" smtClean="0">
                <a:latin typeface="+mn-lt"/>
              </a:rPr>
              <a:t>. </a:t>
            </a:r>
          </a:p>
          <a:p>
            <a:pPr marL="0" indent="0"/>
            <a:endParaRPr lang="en-GB" sz="1600" dirty="0" smtClean="0">
              <a:latin typeface="+mn-lt"/>
            </a:endParaRPr>
          </a:p>
          <a:p>
            <a:pPr marL="0" indent="0"/>
            <a:r>
              <a:rPr lang="en-GB" sz="1600" dirty="0" smtClean="0">
                <a:latin typeface="+mn-lt"/>
              </a:rPr>
              <a:t>Gathering data by observation has several advantages; two of the most important are:</a:t>
            </a:r>
          </a:p>
          <a:p>
            <a:pPr marL="538163" lvl="1" indent="-180975">
              <a:buFont typeface="+mj-lt"/>
              <a:buAutoNum type="arabicPeriod"/>
            </a:pPr>
            <a:r>
              <a:rPr lang="en-GB" sz="1600" dirty="0" smtClean="0">
                <a:latin typeface="+mn-lt"/>
              </a:rPr>
              <a:t>It removes the effects of others interpretations of data – such as that which arises from interviews.</a:t>
            </a:r>
          </a:p>
          <a:p>
            <a:pPr marL="538163" lvl="1" indent="-180975">
              <a:buFont typeface="+mj-lt"/>
              <a:buAutoNum type="arabicPeriod"/>
            </a:pPr>
            <a:r>
              <a:rPr lang="en-GB" sz="1600" dirty="0" smtClean="0">
                <a:latin typeface="+mn-lt"/>
              </a:rPr>
              <a:t>Since what people do often differs from what they say they do, it provides for a built in ‘reality check’. </a:t>
            </a:r>
          </a:p>
          <a:p>
            <a:pPr marL="0" indent="0"/>
            <a:endParaRPr lang="en-GB" sz="1600" dirty="0" smtClean="0">
              <a:latin typeface="+mn-lt"/>
            </a:endParaRPr>
          </a:p>
          <a:p>
            <a:pPr marL="0" indent="0"/>
            <a:r>
              <a:rPr lang="en-GB" sz="1600" dirty="0" smtClean="0">
                <a:latin typeface="+mn-lt"/>
              </a:rPr>
              <a:t>Two significant disadvantages:</a:t>
            </a:r>
          </a:p>
          <a:p>
            <a:pPr marL="542925" lvl="1" indent="-185738">
              <a:buFont typeface="+mj-lt"/>
              <a:buAutoNum type="arabicPeriod"/>
            </a:pPr>
            <a:r>
              <a:rPr lang="en-GB" sz="1600" dirty="0" smtClean="0">
                <a:latin typeface="+mn-lt"/>
              </a:rPr>
              <a:t>In general, it is time consuming and </a:t>
            </a:r>
          </a:p>
          <a:p>
            <a:pPr marL="542925" lvl="1" indent="-185738">
              <a:buFont typeface="+mj-lt"/>
              <a:buAutoNum type="arabicPeriod"/>
            </a:pPr>
            <a:r>
              <a:rPr lang="en-GB" sz="1600" dirty="0" smtClean="0">
                <a:latin typeface="+mn-lt"/>
              </a:rPr>
              <a:t>prone to observer bias. For instance, these include selective attention of the interviewer, reactivity whereby the observed change their behaviour under observation, attention deficit. Hence, caution and reflexivity are necessary for this form of data collection. </a:t>
            </a:r>
          </a:p>
          <a:p>
            <a:pPr marL="0" indent="0"/>
            <a:endParaRPr lang="en-GB" sz="1600" dirty="0" smtClean="0">
              <a:latin typeface="+mn-lt"/>
            </a:endParaRPr>
          </a:p>
          <a:p>
            <a:pPr marL="0" indent="0"/>
            <a:r>
              <a:rPr lang="en-GB" sz="1600" dirty="0" smtClean="0">
                <a:latin typeface="+mn-lt"/>
              </a:rPr>
              <a:t>There are many different kinds of observation:</a:t>
            </a:r>
          </a:p>
          <a:p>
            <a:pPr marL="538163" lvl="1" indent="-180975">
              <a:buFont typeface="Arial" pitchFamily="34" charset="0"/>
              <a:buChar char="•"/>
            </a:pPr>
            <a:r>
              <a:rPr lang="en-GB" sz="1600" dirty="0" smtClean="0">
                <a:latin typeface="+mn-lt"/>
              </a:rPr>
              <a:t> Quantitative or qualitative</a:t>
            </a:r>
          </a:p>
          <a:p>
            <a:pPr marL="538163" lvl="1" indent="-180975">
              <a:buFont typeface="Arial" pitchFamily="34" charset="0"/>
              <a:buChar char="•"/>
            </a:pPr>
            <a:r>
              <a:rPr lang="en-GB" sz="1600" dirty="0" smtClean="0">
                <a:latin typeface="+mn-lt"/>
              </a:rPr>
              <a:t> Time bound or open ended</a:t>
            </a:r>
          </a:p>
          <a:p>
            <a:pPr marL="538163" lvl="1" indent="-180975">
              <a:buFont typeface="Arial" pitchFamily="34" charset="0"/>
              <a:buChar char="•"/>
            </a:pPr>
            <a:r>
              <a:rPr lang="en-GB" sz="1600" dirty="0" smtClean="0">
                <a:latin typeface="+mn-lt"/>
              </a:rPr>
              <a:t> Short term or long term</a:t>
            </a:r>
          </a:p>
          <a:p>
            <a:pPr marL="538163" lvl="1" indent="-180975">
              <a:buFont typeface="Arial" pitchFamily="34" charset="0"/>
              <a:buChar char="•"/>
            </a:pPr>
            <a:r>
              <a:rPr lang="en-GB" sz="1600" dirty="0" smtClean="0">
                <a:latin typeface="+mn-lt"/>
              </a:rPr>
              <a:t> Observing self or others, to just observing others.</a:t>
            </a:r>
          </a:p>
          <a:p>
            <a:pPr marL="0" indent="0"/>
            <a:r>
              <a:rPr lang="en-GB" sz="1600" dirty="0" smtClean="0">
                <a:latin typeface="+mn-lt"/>
              </a:rPr>
              <a:t>Many researchers choose an observational method that comprises some or all of these approaches, hence taking a mixed observational stance.  Indeed, observation is sometimes combined with other research methods such as interviewing and diary keeping.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6061570"/>
          </a:xfrm>
        </p:spPr>
        <p:txBody>
          <a:bodyPr>
            <a:normAutofit/>
          </a:bodyPr>
          <a:lstStyle/>
          <a:p>
            <a:pPr marL="0" indent="0"/>
            <a:r>
              <a:rPr lang="en-GB" sz="2000" b="1" dirty="0" smtClean="0">
                <a:solidFill>
                  <a:srgbClr val="00B050"/>
                </a:solidFill>
                <a:latin typeface="+mn-lt"/>
              </a:rPr>
              <a:t>Structured observation</a:t>
            </a:r>
            <a:endParaRPr lang="en-GB" sz="2000" dirty="0" smtClean="0">
              <a:latin typeface="+mn-lt"/>
            </a:endParaRPr>
          </a:p>
          <a:p>
            <a:pPr marL="0" indent="0"/>
            <a:endParaRPr lang="en-GB" sz="1600" dirty="0" smtClean="0">
              <a:latin typeface="+mn-lt"/>
            </a:endParaRPr>
          </a:p>
          <a:p>
            <a:pPr marL="0" indent="0"/>
            <a:r>
              <a:rPr lang="en-GB" sz="1600" dirty="0" smtClean="0">
                <a:latin typeface="+mn-lt"/>
              </a:rPr>
              <a:t>A very systematic method that enables the researcher to generate numerical data from observations. In  turn this data enables comparisons to be made between, for instance, settings, patterns and trends. </a:t>
            </a:r>
          </a:p>
          <a:p>
            <a:pPr marL="0" indent="0"/>
            <a:endParaRPr lang="en-GB" sz="1600" dirty="0" smtClean="0">
              <a:latin typeface="+mn-lt"/>
            </a:endParaRPr>
          </a:p>
          <a:p>
            <a:pPr marL="0" indent="0">
              <a:spcBef>
                <a:spcPts val="600"/>
              </a:spcBef>
            </a:pPr>
            <a:r>
              <a:rPr lang="en-GB" sz="1600" dirty="0" smtClean="0">
                <a:latin typeface="+mn-lt"/>
              </a:rPr>
              <a:t>There are five main ways of entering data onto a structured observation schedule: </a:t>
            </a:r>
          </a:p>
          <a:p>
            <a:pPr marL="449263" lvl="1" indent="-177800">
              <a:spcBef>
                <a:spcPts val="600"/>
              </a:spcBef>
              <a:buFont typeface="Arial" pitchFamily="34" charset="0"/>
              <a:buChar char="•"/>
            </a:pPr>
            <a:r>
              <a:rPr lang="en-GB" sz="1600" b="1" dirty="0" smtClean="0">
                <a:latin typeface="+mn-lt"/>
              </a:rPr>
              <a:t>Event sampling: </a:t>
            </a:r>
            <a:r>
              <a:rPr lang="en-GB" sz="1600" dirty="0" smtClean="0">
                <a:latin typeface="+mn-lt"/>
              </a:rPr>
              <a:t>this requires a tally mark to be entered against each statement each time it is observed</a:t>
            </a:r>
          </a:p>
          <a:p>
            <a:pPr marL="449263" lvl="1" indent="-177800">
              <a:spcBef>
                <a:spcPts val="600"/>
              </a:spcBef>
              <a:buFont typeface="Arial" pitchFamily="34" charset="0"/>
              <a:buChar char="•"/>
            </a:pPr>
            <a:r>
              <a:rPr lang="en-GB" sz="1600" b="1" dirty="0" smtClean="0">
                <a:latin typeface="+mn-lt"/>
              </a:rPr>
              <a:t>Instantaneous  sampling: </a:t>
            </a:r>
            <a:r>
              <a:rPr lang="en-GB" sz="1600" dirty="0" smtClean="0">
                <a:latin typeface="+mn-lt"/>
              </a:rPr>
              <a:t>if it is important to know the chronology of events this form of sampling is used. It requires the observer to note what is happening at given intervals, e.g. every five minutes or every 50 seconds.  </a:t>
            </a:r>
          </a:p>
          <a:p>
            <a:pPr marL="449263" lvl="1" indent="-177800">
              <a:spcBef>
                <a:spcPts val="600"/>
              </a:spcBef>
              <a:buFont typeface="Arial" pitchFamily="34" charset="0"/>
              <a:buChar char="•"/>
            </a:pPr>
            <a:r>
              <a:rPr lang="en-GB" sz="1600" b="1" dirty="0" smtClean="0">
                <a:latin typeface="+mn-lt"/>
              </a:rPr>
              <a:t>Interval recording: </a:t>
            </a:r>
            <a:r>
              <a:rPr lang="en-GB" sz="1600" dirty="0" smtClean="0">
                <a:latin typeface="+mn-lt"/>
              </a:rPr>
              <a:t>instead of, as above, charting what has happened on the instant, interval recording charts the preceding interval. </a:t>
            </a:r>
          </a:p>
          <a:p>
            <a:pPr marL="449263" lvl="1" indent="-177800">
              <a:spcBef>
                <a:spcPts val="600"/>
              </a:spcBef>
              <a:buFont typeface="Arial" pitchFamily="34" charset="0"/>
              <a:buChar char="•"/>
            </a:pPr>
            <a:r>
              <a:rPr lang="en-GB" sz="1600" b="1" dirty="0" smtClean="0">
                <a:latin typeface="+mn-lt"/>
              </a:rPr>
              <a:t>Rating scales: </a:t>
            </a:r>
            <a:r>
              <a:rPr lang="en-GB" sz="1600" dirty="0" smtClean="0">
                <a:latin typeface="+mn-lt"/>
              </a:rPr>
              <a:t>in this method the researcher makes some judgement, normally on a scale, about events being observed.  </a:t>
            </a:r>
          </a:p>
          <a:p>
            <a:pPr marL="449263" lvl="1" indent="-177800">
              <a:spcBef>
                <a:spcPts val="600"/>
              </a:spcBef>
              <a:buFont typeface="Arial" pitchFamily="34" charset="0"/>
              <a:buChar char="•"/>
            </a:pPr>
            <a:r>
              <a:rPr lang="en-GB" sz="1600" b="1" dirty="0" smtClean="0">
                <a:latin typeface="+mn-lt"/>
              </a:rPr>
              <a:t>Duration recording: </a:t>
            </a:r>
            <a:r>
              <a:rPr lang="en-GB" sz="1600" dirty="0" smtClean="0">
                <a:latin typeface="+mn-lt"/>
              </a:rPr>
              <a:t>a record kept of the duration of an event.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6061570"/>
          </a:xfrm>
        </p:spPr>
        <p:txBody>
          <a:bodyPr>
            <a:normAutofit/>
          </a:bodyPr>
          <a:lstStyle/>
          <a:p>
            <a:pPr marL="0" indent="0"/>
            <a:r>
              <a:rPr lang="en-GB" sz="2000" b="1" dirty="0" smtClean="0">
                <a:solidFill>
                  <a:srgbClr val="00B050"/>
                </a:solidFill>
                <a:latin typeface="+mj-lt"/>
              </a:rPr>
              <a:t>Naturalistic and participant observation</a:t>
            </a:r>
          </a:p>
          <a:p>
            <a:pPr marL="0" indent="0"/>
            <a:endParaRPr lang="en-GB" sz="1600" dirty="0" smtClean="0">
              <a:latin typeface="+mj-lt"/>
            </a:endParaRPr>
          </a:p>
          <a:p>
            <a:pPr marL="0" indent="0"/>
            <a:r>
              <a:rPr lang="en-GB" sz="1600" dirty="0" smtClean="0">
                <a:latin typeface="+mj-lt"/>
              </a:rPr>
              <a:t>Here the intention is to observe participants in their natural setting, their everyday situation and as such their everyday behaviour within it. </a:t>
            </a:r>
          </a:p>
          <a:p>
            <a:pPr marL="0" indent="0"/>
            <a:endParaRPr lang="en-GB" sz="1600" dirty="0" smtClean="0">
              <a:latin typeface="+mj-lt"/>
            </a:endParaRPr>
          </a:p>
          <a:p>
            <a:pPr marL="0" indent="0"/>
            <a:r>
              <a:rPr lang="en-GB" sz="1600" dirty="0" smtClean="0">
                <a:latin typeface="+mj-lt"/>
              </a:rPr>
              <a:t>Observations are recorded in field notes, from the quick jottings to the more lengthy and descriptive and detailed observation written fully out.  Very often, a researcher will use diagrams to assist in placing ‘actors’  or participants in an order that they participated.  </a:t>
            </a:r>
          </a:p>
          <a:p>
            <a:pPr marL="0" indent="0"/>
            <a:endParaRPr lang="en-GB" sz="1600" dirty="0" smtClean="0">
              <a:latin typeface="+mj-lt"/>
            </a:endParaRPr>
          </a:p>
          <a:p>
            <a:pPr marL="1440000" indent="0"/>
            <a:endParaRPr lang="en-GB" sz="1600" b="1" dirty="0" smtClean="0">
              <a:latin typeface="+mj-lt"/>
            </a:endParaRPr>
          </a:p>
          <a:p>
            <a:pPr marL="1440000" indent="0"/>
            <a:r>
              <a:rPr lang="en-GB" sz="1600" b="1" dirty="0" smtClean="0">
                <a:latin typeface="+mj-lt"/>
              </a:rPr>
              <a:t>Data analysis for less structured observation. </a:t>
            </a:r>
          </a:p>
          <a:p>
            <a:pPr marL="1440000" indent="0"/>
            <a:endParaRPr lang="en-GB" sz="1600" dirty="0" smtClean="0">
              <a:latin typeface="+mj-lt"/>
            </a:endParaRPr>
          </a:p>
          <a:p>
            <a:pPr marL="1440000" indent="0"/>
            <a:r>
              <a:rPr lang="en-GB" sz="1600" dirty="0" smtClean="0">
                <a:latin typeface="+mj-lt"/>
              </a:rPr>
              <a:t>Here the tools of qualitative analysis can be used – coding and categorising, comparison, narrative accounts of individuals, behaviours, events, for instance.  Also, computer based software for analysing data such as </a:t>
            </a:r>
            <a:r>
              <a:rPr lang="en-GB" sz="1600" dirty="0" err="1" smtClean="0">
                <a:latin typeface="+mj-lt"/>
                <a:hlinkClick r:id="rId2"/>
              </a:rPr>
              <a:t>Nvivo</a:t>
            </a:r>
            <a:r>
              <a:rPr lang="en-GB" sz="1600" dirty="0" smtClean="0">
                <a:latin typeface="+mj-lt"/>
              </a:rPr>
              <a:t> can be used. </a:t>
            </a:r>
          </a:p>
          <a:p>
            <a:pPr marL="1440000" indent="0"/>
            <a:endParaRPr lang="en-GB" sz="1600" dirty="0" smtClean="0">
              <a:latin typeface="+mj-lt"/>
            </a:endParaRPr>
          </a:p>
          <a:p>
            <a:pPr marL="0" indent="0"/>
            <a:endParaRPr lang="en-GB" sz="1600" dirty="0" smtClean="0">
              <a:latin typeface="+mj-lt"/>
            </a:endParaRPr>
          </a:p>
          <a:p>
            <a:pPr marL="0" indent="0"/>
            <a:endParaRPr lang="en-GB" sz="1600" b="1" dirty="0" smtClean="0">
              <a:solidFill>
                <a:srgbClr val="00B050"/>
              </a:solidFill>
              <a:latin typeface="+mj-lt"/>
            </a:endParaRPr>
          </a:p>
          <a:p>
            <a:pPr marL="0" indent="0"/>
            <a:endParaRPr lang="en-GB" sz="1600" b="1" dirty="0">
              <a:solidFill>
                <a:srgbClr val="00B050"/>
              </a:solidFill>
              <a:latin typeface="+mj-lt"/>
            </a:endParaRPr>
          </a:p>
          <a:p>
            <a:pPr marL="0" indent="0" algn="just"/>
            <a:endParaRPr lang="en-GB" sz="2000" b="1" dirty="0" smtClean="0">
              <a:solidFill>
                <a:srgbClr val="00B050"/>
              </a:solidFill>
              <a:latin typeface="+mj-lt"/>
            </a:endParaRPr>
          </a:p>
          <a:p>
            <a:pPr marL="0" indent="0"/>
            <a:endParaRPr lang="en-GB" dirty="0">
              <a:latin typeface="+mj-lt"/>
            </a:endParaRPr>
          </a:p>
        </p:txBody>
      </p:sp>
      <p:pic>
        <p:nvPicPr>
          <p:cNvPr id="4098" name="Picture 2"/>
          <p:cNvPicPr>
            <a:picLocks noChangeAspect="1" noChangeArrowheads="1"/>
          </p:cNvPicPr>
          <p:nvPr/>
        </p:nvPicPr>
        <p:blipFill>
          <a:blip r:embed="rId3" cstate="print"/>
          <a:srcRect/>
          <a:stretch>
            <a:fillRect/>
          </a:stretch>
        </p:blipFill>
        <p:spPr bwMode="auto">
          <a:xfrm>
            <a:off x="254833" y="3381001"/>
            <a:ext cx="1251440"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6061570"/>
          </a:xfrm>
        </p:spPr>
        <p:txBody>
          <a:bodyPr>
            <a:normAutofit/>
          </a:bodyPr>
          <a:lstStyle/>
          <a:p>
            <a:pPr marL="0" indent="0"/>
            <a:r>
              <a:rPr lang="en-GB" sz="2000" b="1" dirty="0" smtClean="0">
                <a:solidFill>
                  <a:srgbClr val="00B050"/>
                </a:solidFill>
                <a:latin typeface="+mj-lt"/>
              </a:rPr>
              <a:t>Questionnaires</a:t>
            </a:r>
          </a:p>
          <a:p>
            <a:pPr marL="0" indent="0"/>
            <a:endParaRPr lang="en-GB" sz="2000" b="1" dirty="0" smtClean="0">
              <a:solidFill>
                <a:srgbClr val="00B050"/>
              </a:solidFill>
              <a:latin typeface="+mj-lt"/>
            </a:endParaRPr>
          </a:p>
          <a:p>
            <a:pPr marL="0" indent="0"/>
            <a:r>
              <a:rPr lang="en-GB" sz="1600" dirty="0" smtClean="0">
                <a:latin typeface="+mn-lt"/>
              </a:rPr>
              <a:t>Questionnaires are popular as a research method across many disciplines.  They present a very easy to use, accessible, and quantifiable method of collecting large amounts of data in a consistent format that is straightforward to analyse.  Technical innovations such as web based questionnaires (e.g., </a:t>
            </a:r>
            <a:r>
              <a:rPr lang="en-GB" sz="1600" dirty="0" err="1" smtClean="0">
                <a:latin typeface="+mn-lt"/>
              </a:rPr>
              <a:t>SurveyMonkey</a:t>
            </a:r>
            <a:r>
              <a:rPr lang="en-GB" sz="1600" dirty="0" smtClean="0">
                <a:latin typeface="+mn-lt"/>
              </a:rPr>
              <a:t>) have further simplified these processes.</a:t>
            </a:r>
          </a:p>
          <a:p>
            <a:pPr marL="0" indent="0"/>
            <a:endParaRPr lang="en-GB" sz="1600" dirty="0" smtClean="0">
              <a:latin typeface="+mn-lt"/>
            </a:endParaRPr>
          </a:p>
          <a:p>
            <a:pPr marL="0" indent="0"/>
            <a:r>
              <a:rPr lang="en-GB" sz="1600" dirty="0" smtClean="0">
                <a:latin typeface="+mn-lt"/>
              </a:rPr>
              <a:t>However, it is easy to create a poor questionnaire, as </a:t>
            </a:r>
            <a:r>
              <a:rPr lang="en-GB" sz="1600" dirty="0" err="1" smtClean="0">
                <a:latin typeface="+mn-lt"/>
              </a:rPr>
              <a:t>Gillham</a:t>
            </a:r>
            <a:r>
              <a:rPr lang="en-GB" sz="1600" dirty="0" smtClean="0">
                <a:latin typeface="+mn-lt"/>
              </a:rPr>
              <a:t> warns:</a:t>
            </a:r>
          </a:p>
          <a:p>
            <a:pPr marL="0" indent="0"/>
            <a:endParaRPr lang="en-GB" sz="1600" dirty="0" smtClean="0">
              <a:latin typeface="+mn-lt"/>
            </a:endParaRPr>
          </a:p>
          <a:p>
            <a:pPr marL="0" indent="0"/>
            <a:endParaRPr lang="en-GB" sz="1600" dirty="0" smtClean="0">
              <a:latin typeface="+mn-lt"/>
            </a:endParaRPr>
          </a:p>
          <a:p>
            <a:pPr marL="0" indent="0"/>
            <a:endParaRPr lang="en-GB" sz="1600" dirty="0" smtClean="0">
              <a:latin typeface="+mn-lt"/>
            </a:endParaRPr>
          </a:p>
          <a:p>
            <a:pPr marL="0" indent="0"/>
            <a:endParaRPr lang="en-GB" sz="1600" dirty="0" smtClean="0">
              <a:latin typeface="+mn-lt"/>
            </a:endParaRPr>
          </a:p>
          <a:p>
            <a:pPr marL="0" indent="0"/>
            <a:endParaRPr lang="en-GB" sz="1600" dirty="0" smtClean="0">
              <a:latin typeface="+mn-lt"/>
            </a:endParaRPr>
          </a:p>
          <a:p>
            <a:pPr marL="0" indent="0"/>
            <a:endParaRPr lang="en-GB" sz="1600" dirty="0" smtClean="0">
              <a:latin typeface="+mn-lt"/>
            </a:endParaRPr>
          </a:p>
          <a:p>
            <a:pPr marL="0" indent="0"/>
            <a:r>
              <a:rPr lang="en-GB" sz="1600" dirty="0" smtClean="0">
                <a:latin typeface="+mn-lt"/>
              </a:rPr>
              <a:t>A major concern with questionnaires is that they may not get the ‘whole story’ from participants – thus we suggest that even before you start to think about the design for your questionnaires, consider having a ‘catch all’ question towards the end, something like “ … is there anything else you’d like to tell us?”.</a:t>
            </a:r>
          </a:p>
        </p:txBody>
      </p:sp>
      <p:sp>
        <p:nvSpPr>
          <p:cNvPr id="4" name="Round Diagonal Corner Rectangle 3"/>
          <p:cNvSpPr/>
          <p:nvPr/>
        </p:nvSpPr>
        <p:spPr>
          <a:xfrm>
            <a:off x="1619672" y="3212976"/>
            <a:ext cx="5688632" cy="1170980"/>
          </a:xfrm>
          <a:prstGeom prst="round2DiagRect">
            <a:avLst>
              <a:gd name="adj1" fmla="val 14675"/>
              <a:gd name="adj2" fmla="val 0"/>
            </a:avLst>
          </a:prstGeom>
          <a:solidFill>
            <a:schemeClr val="accent6">
              <a:lumMod val="60000"/>
              <a:lumOff val="40000"/>
              <a:alpha val="54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450000" rtlCol="0" anchor="t" anchorCtr="0">
            <a:spAutoFit/>
          </a:bodyPr>
          <a:lstStyle/>
          <a:p>
            <a:r>
              <a:rPr lang="en-GB" sz="1600" dirty="0" smtClean="0">
                <a:solidFill>
                  <a:schemeClr val="tx1"/>
                </a:solidFill>
              </a:rPr>
              <a:t>“The great popularity with questionnaires is they provide a quick fix for research methodology. No single method has been so abused”</a:t>
            </a:r>
          </a:p>
          <a:p>
            <a:pPr algn="r"/>
            <a:r>
              <a:rPr lang="en-GB" sz="1600" dirty="0" smtClean="0">
                <a:solidFill>
                  <a:schemeClr val="tx1"/>
                </a:solidFill>
              </a:rPr>
              <a:t>(</a:t>
            </a:r>
            <a:r>
              <a:rPr lang="en-GB" sz="1600" dirty="0" err="1" smtClean="0">
                <a:solidFill>
                  <a:schemeClr val="tx1"/>
                </a:solidFill>
              </a:rPr>
              <a:t>Gillham</a:t>
            </a:r>
            <a:r>
              <a:rPr lang="en-GB" sz="1600" dirty="0" smtClean="0">
                <a:solidFill>
                  <a:schemeClr val="tx1"/>
                </a:solidFill>
              </a:rPr>
              <a:t> 2000:123)</a:t>
            </a:r>
          </a:p>
        </p:txBody>
      </p:sp>
      <p:pic>
        <p:nvPicPr>
          <p:cNvPr id="5" name="Picture 57" descr="\\STAFFHOME1\STAFFHOME1\SUMNERK\My Documents\My Pictures\Microsoft Clip Organizer\j0433793.png"/>
          <p:cNvPicPr>
            <a:picLocks noChangeAspect="1" noChangeArrowheads="1"/>
          </p:cNvPicPr>
          <p:nvPr/>
        </p:nvPicPr>
        <p:blipFill>
          <a:blip r:embed="rId2" cstate="print"/>
          <a:srcRect/>
          <a:stretch>
            <a:fillRect/>
          </a:stretch>
        </p:blipFill>
        <p:spPr bwMode="auto">
          <a:xfrm>
            <a:off x="1691680" y="3421291"/>
            <a:ext cx="347999" cy="3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5414384" y="975733"/>
            <a:ext cx="5019675" cy="2809875"/>
          </a:xfrm>
          <a:prstGeom prst="rect">
            <a:avLst/>
          </a:prstGeom>
          <a:noFill/>
          <a:ln w="9525">
            <a:noFill/>
            <a:miter lim="800000"/>
            <a:headEnd/>
            <a:tailEnd/>
          </a:ln>
        </p:spPr>
      </p:pic>
      <p:sp>
        <p:nvSpPr>
          <p:cNvPr id="3" name="Text Placeholder 1"/>
          <p:cNvSpPr>
            <a:spLocks noGrp="1"/>
          </p:cNvSpPr>
          <p:nvPr>
            <p:ph type="body" sz="quarter" idx="10"/>
          </p:nvPr>
        </p:nvSpPr>
        <p:spPr>
          <a:xfrm>
            <a:off x="190471" y="535782"/>
            <a:ext cx="8763061" cy="6061570"/>
          </a:xfrm>
        </p:spPr>
        <p:txBody>
          <a:bodyPr>
            <a:normAutofit/>
          </a:bodyPr>
          <a:lstStyle/>
          <a:p>
            <a:pPr marL="0" indent="0"/>
            <a:r>
              <a:rPr lang="en-GB" sz="2000" b="1" dirty="0" smtClean="0">
                <a:solidFill>
                  <a:srgbClr val="00B050"/>
                </a:solidFill>
                <a:latin typeface="+mn-lt"/>
              </a:rPr>
              <a:t>Planning the questionnaire</a:t>
            </a:r>
          </a:p>
          <a:p>
            <a:pPr marL="0" indent="0"/>
            <a:endParaRPr lang="en-GB" sz="1600" dirty="0" smtClean="0">
              <a:latin typeface="+mn-lt"/>
            </a:endParaRPr>
          </a:p>
          <a:p>
            <a:pPr marL="0" indent="0"/>
            <a:r>
              <a:rPr lang="en-GB" sz="1600" dirty="0" smtClean="0">
                <a:latin typeface="+mn-lt"/>
              </a:rPr>
              <a:t>At the preliminary stage it can sometimes be useful to use a flowchart to plan the sequence of questions.  It helps to focus on:</a:t>
            </a:r>
          </a:p>
          <a:p>
            <a:pPr marL="449263" lvl="2" indent="-184150">
              <a:buAutoNum type="arabicPeriod"/>
            </a:pPr>
            <a:r>
              <a:rPr lang="en-GB" sz="1600" dirty="0" smtClean="0">
                <a:latin typeface="+mn-lt"/>
              </a:rPr>
              <a:t> What are the objectives/purpose of the questionnaire</a:t>
            </a:r>
          </a:p>
          <a:p>
            <a:pPr marL="449263" lvl="2" indent="-184150">
              <a:buAutoNum type="arabicPeriod"/>
            </a:pPr>
            <a:r>
              <a:rPr lang="en-GB" sz="1600" dirty="0" smtClean="0">
                <a:latin typeface="+mn-lt"/>
              </a:rPr>
              <a:t> Decide the population and the sample</a:t>
            </a:r>
          </a:p>
          <a:p>
            <a:pPr marL="449263" lvl="2" indent="-184150">
              <a:buAutoNum type="arabicPeriod"/>
            </a:pPr>
            <a:r>
              <a:rPr lang="en-GB" sz="1600" dirty="0" smtClean="0">
                <a:latin typeface="+mn-lt"/>
              </a:rPr>
              <a:t> Generate the topics/issues to be addressed</a:t>
            </a:r>
          </a:p>
          <a:p>
            <a:pPr marL="449263" lvl="2" indent="-184150">
              <a:buAutoNum type="arabicPeriod"/>
            </a:pPr>
            <a:r>
              <a:rPr lang="en-GB" sz="1600" dirty="0" smtClean="0">
                <a:latin typeface="+mn-lt"/>
              </a:rPr>
              <a:t> Decide the kinds of questions or responses needed</a:t>
            </a:r>
          </a:p>
          <a:p>
            <a:pPr marL="449263" lvl="2" indent="-184150">
              <a:buAutoNum type="arabicPeriod"/>
            </a:pPr>
            <a:r>
              <a:rPr lang="en-GB" sz="1600" dirty="0" smtClean="0">
                <a:latin typeface="+mn-lt"/>
              </a:rPr>
              <a:t> Write the questionnaire</a:t>
            </a:r>
          </a:p>
          <a:p>
            <a:pPr marL="449263" lvl="2" indent="-184150">
              <a:buAutoNum type="arabicPeriod"/>
            </a:pPr>
            <a:r>
              <a:rPr lang="en-GB" sz="1600" dirty="0" smtClean="0">
                <a:latin typeface="+mn-lt"/>
              </a:rPr>
              <a:t> Check that each issue in point 3  has been addressed</a:t>
            </a:r>
          </a:p>
          <a:p>
            <a:pPr marL="449263" lvl="2" indent="-184150">
              <a:buAutoNum type="arabicPeriod"/>
            </a:pPr>
            <a:r>
              <a:rPr lang="en-GB" sz="1600" dirty="0" smtClean="0">
                <a:latin typeface="+mn-lt"/>
              </a:rPr>
              <a:t> Pilot and refine the questionnaire</a:t>
            </a:r>
          </a:p>
          <a:p>
            <a:pPr marL="449263" lvl="2" indent="-184150">
              <a:buAutoNum type="arabicPeriod"/>
            </a:pPr>
            <a:r>
              <a:rPr lang="en-GB" sz="1600" dirty="0" smtClean="0">
                <a:latin typeface="+mn-lt"/>
              </a:rPr>
              <a:t> Administer the final questionnaire</a:t>
            </a:r>
          </a:p>
          <a:p>
            <a:pPr marL="0" indent="0"/>
            <a:endParaRPr lang="en-GB" sz="1600" dirty="0" smtClean="0">
              <a:latin typeface="+mn-lt"/>
            </a:endParaRPr>
          </a:p>
          <a:p>
            <a:pPr marL="0" indent="0"/>
            <a:r>
              <a:rPr lang="en-GB" sz="1600" dirty="0" smtClean="0">
                <a:latin typeface="+mn-lt"/>
              </a:rPr>
              <a:t>When planning it is essential that the researcher is mindful of the eventual data analysis.</a:t>
            </a:r>
          </a:p>
          <a:p>
            <a:pPr marL="0" indent="0"/>
            <a:endParaRPr lang="en-GB" sz="1600" dirty="0" smtClean="0">
              <a:latin typeface="+mn-lt"/>
            </a:endParaRPr>
          </a:p>
          <a:p>
            <a:pPr marL="0" indent="0"/>
            <a:r>
              <a:rPr lang="en-GB" sz="1600" b="1" dirty="0" smtClean="0">
                <a:latin typeface="+mn-lt"/>
              </a:rPr>
              <a:t>Piloting</a:t>
            </a:r>
          </a:p>
          <a:p>
            <a:pPr marL="0" indent="0"/>
            <a:r>
              <a:rPr lang="en-GB" sz="1600" dirty="0" smtClean="0">
                <a:latin typeface="+mn-lt"/>
              </a:rPr>
              <a:t>Testing your questionnaire before releasing to your research cohort will reveal questions that can be misinterpreted and therefore give you the opportunity to change to a more suitable wording.  You could pilot the questionnaire amongst a small representative sample of your research cohort, or perhaps just run through it with peers, colleagues or friends.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4988867" y="4629889"/>
            <a:ext cx="4152900" cy="2009775"/>
          </a:xfrm>
          <a:prstGeom prst="rect">
            <a:avLst/>
          </a:prstGeom>
          <a:noFill/>
          <a:ln w="9525">
            <a:noFill/>
            <a:miter lim="800000"/>
            <a:headEnd/>
            <a:tailEnd/>
          </a:ln>
        </p:spPr>
      </p:pic>
      <p:sp>
        <p:nvSpPr>
          <p:cNvPr id="2" name="Text Placeholder 1"/>
          <p:cNvSpPr>
            <a:spLocks noGrp="1"/>
          </p:cNvSpPr>
          <p:nvPr>
            <p:ph type="body" sz="quarter" idx="10"/>
          </p:nvPr>
        </p:nvSpPr>
        <p:spPr>
          <a:xfrm>
            <a:off x="190471" y="535782"/>
            <a:ext cx="8763061" cy="2173138"/>
          </a:xfrm>
        </p:spPr>
        <p:txBody>
          <a:bodyPr>
            <a:normAutofit/>
          </a:bodyPr>
          <a:lstStyle/>
          <a:p>
            <a:r>
              <a:rPr lang="en-GB" sz="2000" b="1" dirty="0" smtClean="0">
                <a:solidFill>
                  <a:srgbClr val="00B050"/>
                </a:solidFill>
                <a:latin typeface="+mj-lt"/>
              </a:rPr>
              <a:t>What are ‘Research Methods’?</a:t>
            </a:r>
          </a:p>
          <a:p>
            <a:endParaRPr lang="en-GB" sz="1600" dirty="0" smtClean="0">
              <a:latin typeface="+mn-lt"/>
            </a:endParaRPr>
          </a:p>
          <a:p>
            <a:r>
              <a:rPr lang="en-GB" sz="1600" dirty="0" smtClean="0">
                <a:latin typeface="+mn-lt"/>
              </a:rPr>
              <a:t>‘Research Methods’ are ways of getting data – such as talking to people or reading information on web sites.  You are likely to use a variety of Research Methods in your study – this collection of methods will typically be the middle part of a research Methodology – earlier parts may be a literature review and later parts data analysis techniques (Note that some prefer to use the term Data Collection Methods for Research Methods).</a:t>
            </a:r>
          </a:p>
          <a:p>
            <a:endParaRPr lang="en-GB" sz="1600" dirty="0" smtClean="0">
              <a:latin typeface="+mn-lt"/>
            </a:endParaRPr>
          </a:p>
          <a:p>
            <a:endParaRPr lang="en-GB" sz="1600" b="1" dirty="0" smtClean="0">
              <a:solidFill>
                <a:srgbClr val="00B050"/>
              </a:solidFill>
              <a:latin typeface="+mn-lt"/>
            </a:endParaRPr>
          </a:p>
          <a:p>
            <a:endParaRPr lang="en-GB" sz="1600" b="1" dirty="0">
              <a:solidFill>
                <a:srgbClr val="00B050"/>
              </a:solidFill>
              <a:latin typeface="+mj-lt"/>
            </a:endParaRPr>
          </a:p>
          <a:p>
            <a:pPr algn="just"/>
            <a:endParaRPr lang="en-GB" sz="2000" b="1" dirty="0" smtClean="0">
              <a:solidFill>
                <a:srgbClr val="00B050"/>
              </a:solidFill>
              <a:latin typeface="+mj-lt"/>
            </a:endParaRPr>
          </a:p>
          <a:p>
            <a:endParaRPr lang="en-GB" dirty="0"/>
          </a:p>
        </p:txBody>
      </p:sp>
      <p:sp>
        <p:nvSpPr>
          <p:cNvPr id="4" name="Round Diagonal Corner Rectangle 3"/>
          <p:cNvSpPr/>
          <p:nvPr/>
        </p:nvSpPr>
        <p:spPr>
          <a:xfrm>
            <a:off x="179512" y="2564904"/>
            <a:ext cx="8763062" cy="3676352"/>
          </a:xfrm>
          <a:prstGeom prst="round2DiagRect">
            <a:avLst>
              <a:gd name="adj1" fmla="val 7024"/>
              <a:gd name="adj2" fmla="val 0"/>
            </a:avLst>
          </a:prstGeom>
          <a:solidFill>
            <a:schemeClr val="accent3">
              <a:lumMod val="20000"/>
              <a:lumOff val="80000"/>
              <a:alpha val="54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450000" rtlCol="0" anchor="t" anchorCtr="0">
            <a:spAutoFit/>
          </a:bodyPr>
          <a:lstStyle/>
          <a:p>
            <a:pPr marL="540000"/>
            <a:r>
              <a:rPr lang="en-GB" sz="1600" b="1" dirty="0" smtClean="0">
                <a:solidFill>
                  <a:schemeClr val="tx1"/>
                </a:solidFill>
                <a:cs typeface="Arial" pitchFamily="34" charset="0"/>
              </a:rPr>
              <a:t>Key Text:</a:t>
            </a:r>
          </a:p>
          <a:p>
            <a:pPr marL="540000"/>
            <a:endParaRPr lang="en-GB" sz="1600" dirty="0" smtClean="0">
              <a:solidFill>
                <a:schemeClr val="tx1"/>
              </a:solidFill>
              <a:cs typeface="Arial" pitchFamily="34" charset="0"/>
            </a:endParaRPr>
          </a:p>
          <a:p>
            <a:pPr marL="540000"/>
            <a:r>
              <a:rPr lang="en-GB" sz="1600" dirty="0" smtClean="0">
                <a:solidFill>
                  <a:schemeClr val="tx1"/>
                </a:solidFill>
                <a:cs typeface="Arial" pitchFamily="34" charset="0"/>
              </a:rPr>
              <a:t>This tutorial is based on Cohen et. al.’s (2011) Research methods in Education, 7</a:t>
            </a:r>
            <a:r>
              <a:rPr lang="en-GB" sz="1600" baseline="30000" dirty="0" smtClean="0">
                <a:solidFill>
                  <a:schemeClr val="tx1"/>
                </a:solidFill>
                <a:cs typeface="Arial" pitchFamily="34" charset="0"/>
              </a:rPr>
              <a:t>th</a:t>
            </a:r>
            <a:r>
              <a:rPr lang="en-GB" sz="1600" dirty="0" smtClean="0">
                <a:solidFill>
                  <a:schemeClr val="tx1"/>
                </a:solidFill>
                <a:cs typeface="Arial" pitchFamily="34" charset="0"/>
              </a:rPr>
              <a:t> edition – there are several copies in the library – </a:t>
            </a:r>
            <a:r>
              <a:rPr lang="en-GB" sz="1600" dirty="0" smtClean="0">
                <a:solidFill>
                  <a:schemeClr val="tx1"/>
                </a:solidFill>
                <a:cs typeface="Arial" pitchFamily="34" charset="0"/>
                <a:hlinkClick r:id="rId3"/>
              </a:rPr>
              <a:t>click here to see the library catalogue page for this book</a:t>
            </a:r>
            <a:r>
              <a:rPr lang="en-GB" sz="1600" dirty="0" smtClean="0">
                <a:solidFill>
                  <a:schemeClr val="tx1"/>
                </a:solidFill>
                <a:cs typeface="Arial" pitchFamily="34" charset="0"/>
              </a:rPr>
              <a:t>.</a:t>
            </a:r>
          </a:p>
          <a:p>
            <a:pPr marL="540000"/>
            <a:endParaRPr lang="en-GB" sz="1600" dirty="0" smtClean="0">
              <a:solidFill>
                <a:schemeClr val="tx1"/>
              </a:solidFill>
              <a:cs typeface="Arial" pitchFamily="34" charset="0"/>
            </a:endParaRPr>
          </a:p>
          <a:p>
            <a:pPr marL="540000"/>
            <a:r>
              <a:rPr lang="en-GB" sz="1600" dirty="0" smtClean="0">
                <a:solidFill>
                  <a:schemeClr val="tx1"/>
                </a:solidFill>
                <a:cs typeface="Arial" pitchFamily="34" charset="0"/>
              </a:rPr>
              <a:t>Alternatively, the sixth edition of this book is available as a e-book – </a:t>
            </a:r>
            <a:r>
              <a:rPr lang="en-GB" sz="1600" dirty="0" smtClean="0">
                <a:solidFill>
                  <a:schemeClr val="tx1"/>
                </a:solidFill>
                <a:cs typeface="Arial" pitchFamily="34" charset="0"/>
                <a:hlinkClick r:id="rId4"/>
              </a:rPr>
              <a:t>click here to link to the library catalogue entry</a:t>
            </a:r>
            <a:r>
              <a:rPr lang="en-GB" sz="1600" dirty="0" smtClean="0">
                <a:solidFill>
                  <a:schemeClr val="tx1"/>
                </a:solidFill>
                <a:cs typeface="Arial" pitchFamily="34" charset="0"/>
              </a:rPr>
              <a:t>.</a:t>
            </a:r>
          </a:p>
          <a:p>
            <a:pPr marL="540000"/>
            <a:endParaRPr lang="en-GB" sz="1600" dirty="0" smtClean="0">
              <a:solidFill>
                <a:schemeClr val="tx1"/>
              </a:solidFill>
              <a:cs typeface="Arial" pitchFamily="34" charset="0"/>
            </a:endParaRPr>
          </a:p>
          <a:p>
            <a:pPr marL="540000"/>
            <a:r>
              <a:rPr lang="en-GB" sz="1600" dirty="0" smtClean="0">
                <a:solidFill>
                  <a:schemeClr val="tx1"/>
                </a:solidFill>
                <a:cs typeface="Arial" pitchFamily="34" charset="0"/>
              </a:rPr>
              <a:t>Note there are many books on Research Methods in our library – </a:t>
            </a:r>
            <a:r>
              <a:rPr lang="en-GB" sz="1600" dirty="0" smtClean="0">
                <a:solidFill>
                  <a:schemeClr val="tx1"/>
                </a:solidFill>
                <a:cs typeface="Arial" pitchFamily="34" charset="0"/>
                <a:hlinkClick r:id="rId5"/>
              </a:rPr>
              <a:t>click here to see books that have Research Methods as key words</a:t>
            </a:r>
            <a:r>
              <a:rPr lang="en-GB" sz="1600" dirty="0" smtClean="0">
                <a:solidFill>
                  <a:schemeClr val="tx1"/>
                </a:solidFill>
                <a:cs typeface="Arial" pitchFamily="34" charset="0"/>
              </a:rPr>
              <a:t> – perhaps you might find texts such as </a:t>
            </a:r>
            <a:r>
              <a:rPr lang="en-GB" sz="1600" dirty="0" smtClean="0">
                <a:solidFill>
                  <a:schemeClr val="tx1"/>
                </a:solidFill>
                <a:cs typeface="Arial" pitchFamily="34" charset="0"/>
                <a:hlinkClick r:id="rId6"/>
              </a:rPr>
              <a:t>A gentle guide to research methods</a:t>
            </a:r>
            <a:r>
              <a:rPr lang="en-GB" sz="1600" dirty="0" smtClean="0">
                <a:solidFill>
                  <a:schemeClr val="tx1"/>
                </a:solidFill>
                <a:cs typeface="Arial" pitchFamily="34" charset="0"/>
              </a:rPr>
              <a:t> by Gordon </a:t>
            </a:r>
            <a:r>
              <a:rPr lang="en-GB" sz="1600" dirty="0" err="1" smtClean="0">
                <a:solidFill>
                  <a:schemeClr val="tx1"/>
                </a:solidFill>
                <a:cs typeface="Arial" pitchFamily="34" charset="0"/>
              </a:rPr>
              <a:t>Rugg</a:t>
            </a:r>
            <a:r>
              <a:rPr lang="en-GB" sz="1600" dirty="0" smtClean="0">
                <a:solidFill>
                  <a:schemeClr val="tx1"/>
                </a:solidFill>
                <a:cs typeface="Arial" pitchFamily="34" charset="0"/>
              </a:rPr>
              <a:t> (from the catalogue page you can click through to the electronic version of </a:t>
            </a:r>
            <a:r>
              <a:rPr lang="en-GB" sz="1600" dirty="0" err="1" smtClean="0">
                <a:solidFill>
                  <a:schemeClr val="tx1"/>
                </a:solidFill>
                <a:cs typeface="Arial" pitchFamily="34" charset="0"/>
              </a:rPr>
              <a:t>Rugg’s</a:t>
            </a:r>
            <a:r>
              <a:rPr lang="en-GB" sz="1600" dirty="0" smtClean="0">
                <a:solidFill>
                  <a:schemeClr val="tx1"/>
                </a:solidFill>
                <a:cs typeface="Arial" pitchFamily="34" charset="0"/>
              </a:rPr>
              <a:t> text).  You should also search for your modules reading list from the Learning Services home page: </a:t>
            </a:r>
            <a:r>
              <a:rPr lang="en-GB" sz="1600" dirty="0" smtClean="0">
                <a:solidFill>
                  <a:schemeClr val="tx1"/>
                </a:solidFill>
                <a:cs typeface="Arial" pitchFamily="34" charset="0"/>
                <a:hlinkClick r:id="rId7"/>
              </a:rPr>
              <a:t>www.edgehill.ac.uk/ls</a:t>
            </a:r>
            <a:endParaRPr lang="en-GB" sz="1600" dirty="0" smtClean="0">
              <a:solidFill>
                <a:schemeClr val="tx1"/>
              </a:solidFill>
              <a:cs typeface="Arial" pitchFamily="34" charset="0"/>
            </a:endParaRPr>
          </a:p>
        </p:txBody>
      </p:sp>
      <p:pic>
        <p:nvPicPr>
          <p:cNvPr id="2051" name="Picture 3"/>
          <p:cNvPicPr>
            <a:picLocks noChangeAspect="1" noChangeArrowheads="1"/>
          </p:cNvPicPr>
          <p:nvPr/>
        </p:nvPicPr>
        <p:blipFill>
          <a:blip r:embed="rId8" cstate="print"/>
          <a:srcRect/>
          <a:stretch>
            <a:fillRect/>
          </a:stretch>
        </p:blipFill>
        <p:spPr bwMode="auto">
          <a:xfrm>
            <a:off x="323528" y="2829689"/>
            <a:ext cx="733425" cy="952500"/>
          </a:xfrm>
          <a:prstGeom prst="rect">
            <a:avLst/>
          </a:prstGeom>
          <a:noFill/>
          <a:ln w="9525">
            <a:noFill/>
            <a:miter lim="800000"/>
            <a:headEnd/>
            <a:tailEnd/>
          </a:ln>
        </p:spPr>
      </p:pic>
      <p:pic>
        <p:nvPicPr>
          <p:cNvPr id="2052" name="Picture 4"/>
          <p:cNvPicPr>
            <a:picLocks noChangeAspect="1" noChangeArrowheads="1"/>
          </p:cNvPicPr>
          <p:nvPr/>
        </p:nvPicPr>
        <p:blipFill>
          <a:blip r:embed="rId9" cstate="print"/>
          <a:srcRect/>
          <a:stretch>
            <a:fillRect/>
          </a:stretch>
        </p:blipFill>
        <p:spPr bwMode="auto">
          <a:xfrm>
            <a:off x="323528" y="4252084"/>
            <a:ext cx="666750" cy="952500"/>
          </a:xfrm>
          <a:prstGeom prst="rect">
            <a:avLst/>
          </a:prstGeom>
          <a:noFill/>
          <a:ln w="9525">
            <a:noFill/>
            <a:miter lim="800000"/>
            <a:headEnd/>
            <a:tailEnd/>
          </a:ln>
        </p:spPr>
      </p:pic>
    </p:spTree>
    <p:extLst>
      <p:ext uri="{BB962C8B-B14F-4D97-AF65-F5344CB8AC3E}">
        <p14:creationId xmlns="" xmlns:p14="http://schemas.microsoft.com/office/powerpoint/2010/main" val="213614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79512" y="548680"/>
            <a:ext cx="8763061" cy="6061570"/>
          </a:xfrm>
        </p:spPr>
        <p:txBody>
          <a:bodyPr>
            <a:normAutofit fontScale="92500" lnSpcReduction="20000"/>
          </a:bodyPr>
          <a:lstStyle/>
          <a:p>
            <a:r>
              <a:rPr lang="en-GB" sz="2000" b="1" dirty="0" smtClean="0">
                <a:solidFill>
                  <a:srgbClr val="00B050"/>
                </a:solidFill>
                <a:latin typeface="+mn-lt"/>
              </a:rPr>
              <a:t>Types of questionnaire items. </a:t>
            </a:r>
          </a:p>
          <a:p>
            <a:endParaRPr lang="en-GB" sz="1600" dirty="0" smtClean="0">
              <a:latin typeface="+mn-lt"/>
            </a:endParaRPr>
          </a:p>
          <a:p>
            <a:r>
              <a:rPr lang="en-GB" sz="1600" dirty="0" smtClean="0">
                <a:latin typeface="+mn-lt"/>
              </a:rPr>
              <a:t>There are several kinds of question and answer modes in questionnaires, such as:</a:t>
            </a:r>
          </a:p>
          <a:p>
            <a:pPr lvl="1">
              <a:buFont typeface="Arial" pitchFamily="34" charset="0"/>
              <a:buChar char="•"/>
            </a:pPr>
            <a:r>
              <a:rPr lang="en-GB" sz="1600" dirty="0" smtClean="0">
                <a:latin typeface="+mn-lt"/>
              </a:rPr>
              <a:t>multiple choice</a:t>
            </a:r>
          </a:p>
          <a:p>
            <a:pPr lvl="1">
              <a:buFont typeface="Arial" pitchFamily="34" charset="0"/>
              <a:buChar char="•"/>
            </a:pPr>
            <a:r>
              <a:rPr lang="en-GB" sz="1600" dirty="0" smtClean="0">
                <a:latin typeface="+mn-lt"/>
              </a:rPr>
              <a:t>rating scales</a:t>
            </a:r>
          </a:p>
          <a:p>
            <a:pPr lvl="1">
              <a:buFont typeface="Arial" pitchFamily="34" charset="0"/>
              <a:buChar char="•"/>
            </a:pPr>
            <a:r>
              <a:rPr lang="en-GB" sz="1600" dirty="0" smtClean="0">
                <a:latin typeface="+mn-lt"/>
              </a:rPr>
              <a:t>dichotomous questions requiring a yes/no response only</a:t>
            </a:r>
          </a:p>
          <a:p>
            <a:pPr lvl="1">
              <a:buFont typeface="Arial" pitchFamily="34" charset="0"/>
              <a:buChar char="•"/>
            </a:pPr>
            <a:r>
              <a:rPr lang="en-GB" sz="1600" dirty="0" smtClean="0">
                <a:latin typeface="+mn-lt"/>
              </a:rPr>
              <a:t>open ended questions etc.</a:t>
            </a: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pPr marL="252000">
              <a:lnSpc>
                <a:spcPct val="110000"/>
              </a:lnSpc>
              <a:spcBef>
                <a:spcPts val="600"/>
              </a:spcBef>
            </a:pPr>
            <a:endParaRPr lang="en-GB" sz="1600" b="1" dirty="0" smtClean="0">
              <a:latin typeface="+mn-lt"/>
            </a:endParaRPr>
          </a:p>
          <a:p>
            <a:pPr marL="252000">
              <a:lnSpc>
                <a:spcPct val="110000"/>
              </a:lnSpc>
              <a:spcBef>
                <a:spcPts val="600"/>
              </a:spcBef>
            </a:pPr>
            <a:r>
              <a:rPr lang="en-GB" sz="1600" b="1" dirty="0" smtClean="0">
                <a:latin typeface="+mn-lt"/>
              </a:rPr>
              <a:t>Thought needs to be  given to: </a:t>
            </a:r>
          </a:p>
          <a:p>
            <a:pPr marL="525050" lvl="1">
              <a:lnSpc>
                <a:spcPct val="110000"/>
              </a:lnSpc>
              <a:spcBef>
                <a:spcPts val="600"/>
              </a:spcBef>
              <a:buFont typeface="Arial" pitchFamily="34" charset="0"/>
              <a:buChar char="•"/>
            </a:pPr>
            <a:r>
              <a:rPr lang="en-GB" sz="1600" b="1" dirty="0" smtClean="0">
                <a:latin typeface="+mn-lt"/>
              </a:rPr>
              <a:t>Scales of data </a:t>
            </a:r>
            <a:r>
              <a:rPr lang="en-GB" sz="1600" dirty="0" smtClean="0">
                <a:latin typeface="+mn-lt"/>
              </a:rPr>
              <a:t>- how much and how should it be gathered using for instance, nominal, ordinal, ratio. </a:t>
            </a:r>
          </a:p>
          <a:p>
            <a:pPr marL="525050" lvl="1">
              <a:lnSpc>
                <a:spcPct val="110000"/>
              </a:lnSpc>
              <a:spcBef>
                <a:spcPts val="600"/>
              </a:spcBef>
              <a:buFont typeface="Arial" pitchFamily="34" charset="0"/>
              <a:buChar char="•"/>
            </a:pPr>
            <a:r>
              <a:rPr lang="en-GB" sz="1600" b="1" dirty="0" smtClean="0">
                <a:latin typeface="+mn-lt"/>
              </a:rPr>
              <a:t>Dichotomous questions </a:t>
            </a:r>
            <a:r>
              <a:rPr lang="en-GB" sz="1600" dirty="0" smtClean="0">
                <a:latin typeface="+mn-lt"/>
              </a:rPr>
              <a:t>-  are they useful to my research and will they be enough or should I convert them into multiple choice or word based responses? </a:t>
            </a:r>
          </a:p>
          <a:p>
            <a:pPr marL="525050" lvl="1">
              <a:lnSpc>
                <a:spcPct val="110000"/>
              </a:lnSpc>
              <a:spcBef>
                <a:spcPts val="600"/>
              </a:spcBef>
              <a:buFont typeface="Arial" pitchFamily="34" charset="0"/>
              <a:buChar char="•"/>
            </a:pPr>
            <a:r>
              <a:rPr lang="en-GB" sz="1600" b="1" dirty="0" smtClean="0">
                <a:latin typeface="+mn-lt"/>
              </a:rPr>
              <a:t>Multiple choice questions </a:t>
            </a:r>
            <a:r>
              <a:rPr lang="en-GB" sz="1600" dirty="0" smtClean="0">
                <a:latin typeface="+mn-lt"/>
              </a:rPr>
              <a:t>-  again are they useful, maybe pilot to see how useful. </a:t>
            </a:r>
          </a:p>
          <a:p>
            <a:pPr marL="525050" lvl="1">
              <a:lnSpc>
                <a:spcPct val="110000"/>
              </a:lnSpc>
              <a:spcBef>
                <a:spcPts val="600"/>
              </a:spcBef>
              <a:buFont typeface="Arial" pitchFamily="34" charset="0"/>
              <a:buChar char="•"/>
            </a:pPr>
            <a:r>
              <a:rPr lang="en-GB" sz="1600" b="1" dirty="0" smtClean="0">
                <a:latin typeface="+mn-lt"/>
              </a:rPr>
              <a:t>Rank ordering </a:t>
            </a:r>
            <a:r>
              <a:rPr lang="en-GB" sz="1600" dirty="0" smtClean="0">
                <a:latin typeface="+mn-lt"/>
              </a:rPr>
              <a:t>– this enables respondents to give a priority to certain responses over others. </a:t>
            </a:r>
          </a:p>
          <a:p>
            <a:pPr marL="525050" lvl="1">
              <a:lnSpc>
                <a:spcPct val="110000"/>
              </a:lnSpc>
              <a:spcBef>
                <a:spcPts val="600"/>
              </a:spcBef>
              <a:buFont typeface="Arial" pitchFamily="34" charset="0"/>
              <a:buChar char="•"/>
            </a:pPr>
            <a:r>
              <a:rPr lang="en-GB" sz="1600" b="1" dirty="0" smtClean="0">
                <a:latin typeface="+mn-lt"/>
              </a:rPr>
              <a:t>Rating scales  </a:t>
            </a:r>
            <a:r>
              <a:rPr lang="en-GB" sz="1600" dirty="0" smtClean="0">
                <a:latin typeface="+mn-lt"/>
              </a:rPr>
              <a:t>- combine the opportunity for a flexible response with the ability to determine frequencies, correlations and other forms of quantitative analysis. Like rank ordering, however, one person’s ‘quite agree’ might be another’s ‘strongly disagree’.</a:t>
            </a:r>
            <a:endParaRPr lang="en-GB" sz="1600" dirty="0">
              <a:latin typeface="+mn-lt"/>
            </a:endParaRPr>
          </a:p>
        </p:txBody>
      </p:sp>
      <p:sp>
        <p:nvSpPr>
          <p:cNvPr id="5" name="Round Diagonal Corner Rectangle 4"/>
          <p:cNvSpPr/>
          <p:nvPr/>
        </p:nvSpPr>
        <p:spPr>
          <a:xfrm>
            <a:off x="323528" y="2420888"/>
            <a:ext cx="7128792" cy="1152128"/>
          </a:xfrm>
          <a:prstGeom prst="round2DiagRect">
            <a:avLst>
              <a:gd name="adj1" fmla="val 11142"/>
              <a:gd name="adj2" fmla="val 0"/>
            </a:avLst>
          </a:prstGeom>
          <a:solidFill>
            <a:schemeClr val="accent2">
              <a:lumMod val="40000"/>
              <a:lumOff val="60000"/>
              <a:alpha val="54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450000" rtlCol="0" anchor="t" anchorCtr="0">
            <a:spAutoFit/>
          </a:bodyPr>
          <a:lstStyle/>
          <a:p>
            <a:r>
              <a:rPr lang="en-GB" sz="1600" dirty="0" smtClean="0">
                <a:solidFill>
                  <a:schemeClr val="tx1"/>
                </a:solidFill>
              </a:rPr>
              <a:t>When selecting the type of question, we suggest  a simple rule of thumb:</a:t>
            </a:r>
          </a:p>
          <a:p>
            <a:pPr marL="0" lvl="1"/>
            <a:r>
              <a:rPr lang="en-GB" sz="1600" dirty="0" smtClean="0">
                <a:solidFill>
                  <a:schemeClr val="tx1"/>
                </a:solidFill>
              </a:rPr>
              <a:t>the larger the size of the sample, the more structured, closed and numerical the questionnaire may have to be; and the smaller the size of the sample, the less structured, more open and word based the questionnaire may be. </a:t>
            </a:r>
          </a:p>
        </p:txBody>
      </p:sp>
      <p:pic>
        <p:nvPicPr>
          <p:cNvPr id="6" name="Picture 57" descr="\\STAFFHOME1\STAFFHOME1\SUMNERK\My Documents\My Pictures\Microsoft Clip Organizer\j0433793.png"/>
          <p:cNvPicPr>
            <a:picLocks noChangeAspect="1" noChangeArrowheads="1"/>
          </p:cNvPicPr>
          <p:nvPr/>
        </p:nvPicPr>
        <p:blipFill>
          <a:blip r:embed="rId2" cstate="print"/>
          <a:srcRect/>
          <a:stretch>
            <a:fillRect/>
          </a:stretch>
        </p:blipFill>
        <p:spPr bwMode="auto">
          <a:xfrm>
            <a:off x="395536" y="2564904"/>
            <a:ext cx="347999" cy="3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683568" y="5445224"/>
            <a:ext cx="6624736" cy="903327"/>
          </a:xfrm>
          <a:prstGeom prst="round2DiagRect">
            <a:avLst>
              <a:gd name="adj1" fmla="val 14675"/>
              <a:gd name="adj2" fmla="val 0"/>
            </a:avLst>
          </a:prstGeom>
          <a:solidFill>
            <a:schemeClr val="accent6">
              <a:lumMod val="60000"/>
              <a:lumOff val="40000"/>
              <a:alpha val="54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450000" rtlCol="0" anchor="t" anchorCtr="0">
            <a:spAutoFit/>
          </a:bodyPr>
          <a:lstStyle/>
          <a:p>
            <a:r>
              <a:rPr lang="en-GB" sz="1600" b="1" dirty="0" smtClean="0">
                <a:solidFill>
                  <a:schemeClr val="tx1"/>
                </a:solidFill>
              </a:rPr>
              <a:t>Suggestion:</a:t>
            </a:r>
          </a:p>
          <a:p>
            <a:r>
              <a:rPr lang="en-GB" sz="1600" dirty="0" smtClean="0">
                <a:solidFill>
                  <a:schemeClr val="tx1"/>
                </a:solidFill>
              </a:rPr>
              <a:t>If you are using questionnaires, use the above as a checklist – how does your questionnaire measure up?</a:t>
            </a:r>
          </a:p>
        </p:txBody>
      </p:sp>
      <p:sp>
        <p:nvSpPr>
          <p:cNvPr id="3" name="Text Placeholder 1"/>
          <p:cNvSpPr>
            <a:spLocks noGrp="1"/>
          </p:cNvSpPr>
          <p:nvPr>
            <p:ph type="body" sz="quarter" idx="10"/>
          </p:nvPr>
        </p:nvSpPr>
        <p:spPr>
          <a:xfrm>
            <a:off x="190471" y="535782"/>
            <a:ext cx="8763061" cy="4765426"/>
          </a:xfrm>
        </p:spPr>
        <p:txBody>
          <a:bodyPr>
            <a:normAutofit/>
          </a:bodyPr>
          <a:lstStyle/>
          <a:p>
            <a:pPr marL="0" indent="0"/>
            <a:r>
              <a:rPr lang="en-GB" sz="2000" b="1" dirty="0" smtClean="0">
                <a:solidFill>
                  <a:srgbClr val="00B050"/>
                </a:solidFill>
                <a:latin typeface="+mj-lt"/>
              </a:rPr>
              <a:t>Making questionnaires work</a:t>
            </a:r>
            <a:endParaRPr lang="en-GB" sz="1600" dirty="0" smtClean="0">
              <a:latin typeface="+mn-lt"/>
            </a:endParaRPr>
          </a:p>
          <a:p>
            <a:pPr marL="0" indent="0"/>
            <a:endParaRPr lang="en-GB" sz="1600" dirty="0" smtClean="0">
              <a:latin typeface="+mn-lt"/>
            </a:endParaRPr>
          </a:p>
          <a:p>
            <a:pPr marL="0" indent="0"/>
            <a:r>
              <a:rPr lang="en-GB" sz="1600" dirty="0" smtClean="0">
                <a:latin typeface="+mn-lt"/>
              </a:rPr>
              <a:t>The golden rule is to keep the questions as short and simple as possible, avoiding ambiguity and assumption. </a:t>
            </a:r>
          </a:p>
          <a:p>
            <a:pPr marL="0" indent="0"/>
            <a:endParaRPr lang="en-GB" sz="1600" dirty="0" smtClean="0">
              <a:latin typeface="+mn-lt"/>
            </a:endParaRPr>
          </a:p>
          <a:p>
            <a:pPr marL="0" indent="0"/>
            <a:r>
              <a:rPr lang="en-GB" sz="1600" b="1" dirty="0" smtClean="0">
                <a:latin typeface="+mn-lt"/>
              </a:rPr>
              <a:t>Some general guidance to produce good questionnaires: </a:t>
            </a:r>
          </a:p>
          <a:p>
            <a:pPr marL="0" indent="0"/>
            <a:endParaRPr lang="en-GB" sz="1600" dirty="0" smtClean="0">
              <a:latin typeface="+mn-lt"/>
            </a:endParaRPr>
          </a:p>
          <a:p>
            <a:pPr marL="446088" lvl="2" indent="-174625">
              <a:buFont typeface="Arial" pitchFamily="34" charset="0"/>
              <a:buChar char="•"/>
            </a:pPr>
            <a:r>
              <a:rPr lang="en-GB" sz="1600" dirty="0" smtClean="0">
                <a:latin typeface="+mn-lt"/>
              </a:rPr>
              <a:t>Avoid leading questions (watch out for adjectives in your question).</a:t>
            </a:r>
          </a:p>
          <a:p>
            <a:pPr marL="446088" lvl="2" indent="-174625">
              <a:buFont typeface="Arial" pitchFamily="34" charset="0"/>
              <a:buChar char="•"/>
            </a:pPr>
            <a:r>
              <a:rPr lang="en-GB" sz="1600" dirty="0" smtClean="0">
                <a:latin typeface="+mn-lt"/>
              </a:rPr>
              <a:t>Avoid highbrow questions that are designed for a specialist audience when your sample is the general adult population. In general, people want to help and thus don’t want to be put off by feeling unable to interpret the questions.</a:t>
            </a:r>
          </a:p>
          <a:p>
            <a:pPr marL="446088" lvl="2" indent="-174625">
              <a:buFont typeface="Arial" pitchFamily="34" charset="0"/>
              <a:buChar char="•"/>
            </a:pPr>
            <a:r>
              <a:rPr lang="en-GB" sz="1600" dirty="0" smtClean="0">
                <a:latin typeface="+mn-lt"/>
              </a:rPr>
              <a:t>Similarly, avoid complex questions.</a:t>
            </a:r>
          </a:p>
          <a:p>
            <a:pPr marL="446088" lvl="2" indent="-174625">
              <a:buFont typeface="Arial" pitchFamily="34" charset="0"/>
              <a:buChar char="•"/>
            </a:pPr>
            <a:r>
              <a:rPr lang="en-GB" sz="1600" dirty="0" smtClean="0">
                <a:latin typeface="+mn-lt"/>
              </a:rPr>
              <a:t>Don’t ask two questions at once.</a:t>
            </a:r>
          </a:p>
          <a:p>
            <a:pPr marL="446088" lvl="2" indent="-174625">
              <a:buFont typeface="Arial" pitchFamily="34" charset="0"/>
              <a:buChar char="•"/>
            </a:pPr>
            <a:r>
              <a:rPr lang="en-GB" sz="1600" dirty="0" smtClean="0">
                <a:latin typeface="+mn-lt"/>
              </a:rPr>
              <a:t>Avoid irritating questions or instructions.</a:t>
            </a:r>
          </a:p>
          <a:p>
            <a:pPr marL="446088" lvl="2" indent="-174625">
              <a:buFont typeface="Arial" pitchFamily="34" charset="0"/>
              <a:buChar char="•"/>
            </a:pPr>
            <a:r>
              <a:rPr lang="en-GB" sz="1600" dirty="0" smtClean="0">
                <a:latin typeface="+mn-lt"/>
              </a:rPr>
              <a:t>Avoid extremes in rating scales e.g. not at all, never… unless there is a compelling reason to include them.</a:t>
            </a:r>
          </a:p>
        </p:txBody>
      </p:sp>
      <p:pic>
        <p:nvPicPr>
          <p:cNvPr id="5" name="Picture 57" descr="\\STAFFHOME1\STAFFHOME1\SUMNERK\My Documents\My Pictures\Microsoft Clip Organizer\j0433793.png"/>
          <p:cNvPicPr>
            <a:picLocks noChangeAspect="1" noChangeArrowheads="1"/>
          </p:cNvPicPr>
          <p:nvPr/>
        </p:nvPicPr>
        <p:blipFill>
          <a:blip r:embed="rId2" cstate="print"/>
          <a:srcRect/>
          <a:stretch>
            <a:fillRect/>
          </a:stretch>
        </p:blipFill>
        <p:spPr bwMode="auto">
          <a:xfrm>
            <a:off x="755576" y="5517232"/>
            <a:ext cx="347999" cy="3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79512" y="535782"/>
            <a:ext cx="8774020" cy="6061570"/>
          </a:xfrm>
        </p:spPr>
        <p:txBody>
          <a:bodyPr>
            <a:normAutofit/>
          </a:bodyPr>
          <a:lstStyle/>
          <a:p>
            <a:pPr marL="0" indent="0"/>
            <a:r>
              <a:rPr lang="en-GB" sz="2000" b="1" dirty="0" smtClean="0">
                <a:solidFill>
                  <a:srgbClr val="00B050"/>
                </a:solidFill>
                <a:latin typeface="+mj-lt"/>
              </a:rPr>
              <a:t>Using technology with questionnaires</a:t>
            </a:r>
          </a:p>
          <a:p>
            <a:pPr marL="0" indent="0"/>
            <a:endParaRPr lang="en-GB" sz="1600" dirty="0" smtClean="0">
              <a:latin typeface="+mn-lt"/>
            </a:endParaRPr>
          </a:p>
          <a:p>
            <a:pPr marL="1440000" indent="0"/>
            <a:r>
              <a:rPr lang="en-GB" sz="1600" b="1" dirty="0" smtClean="0">
                <a:latin typeface="+mn-lt"/>
              </a:rPr>
              <a:t>Data collection:</a:t>
            </a:r>
          </a:p>
          <a:p>
            <a:pPr marL="1440000" indent="0"/>
            <a:r>
              <a:rPr lang="en-GB" sz="1600" dirty="0" smtClean="0">
                <a:latin typeface="+mn-lt"/>
              </a:rPr>
              <a:t>There are some free web-based questionnaire services (e.g., </a:t>
            </a:r>
            <a:r>
              <a:rPr lang="en-GB" sz="1600" dirty="0" err="1" smtClean="0">
                <a:latin typeface="+mn-lt"/>
              </a:rPr>
              <a:t>SurveyMonkey</a:t>
            </a:r>
            <a:r>
              <a:rPr lang="en-GB" sz="1600" dirty="0" smtClean="0">
                <a:latin typeface="+mn-lt"/>
              </a:rPr>
              <a:t>) that you could use to ease the distribution, completion and collection and collation of responses.  Be mindful of how you present your questionnaire if you use such a service – sending an email out asking for completion may produce a poor response rate.  If your cohort were not too large you may be able to contact them each personally – if they congregate at some points perhaps ask for permission to address them (e.g., during a school’s morning briefing).</a:t>
            </a:r>
          </a:p>
          <a:p>
            <a:pPr marL="1440000" indent="0"/>
            <a:endParaRPr lang="en-GB" sz="1600" dirty="0" smtClean="0">
              <a:latin typeface="+mn-lt"/>
            </a:endParaRPr>
          </a:p>
          <a:p>
            <a:pPr marL="1440000" indent="0"/>
            <a:r>
              <a:rPr lang="en-GB" sz="1600" b="1" dirty="0" smtClean="0">
                <a:latin typeface="+mn-lt"/>
              </a:rPr>
              <a:t>Data analysis:</a:t>
            </a:r>
          </a:p>
          <a:p>
            <a:pPr marL="1440000" indent="0"/>
            <a:r>
              <a:rPr lang="en-GB" sz="1600" dirty="0" smtClean="0">
                <a:latin typeface="+mn-lt"/>
              </a:rPr>
              <a:t>There are a number of excellent computer packages that you may want to consider using if you have a significant amount of quantitative data.  One example that has been used as Edge Hill is </a:t>
            </a:r>
            <a:r>
              <a:rPr lang="en-GB" sz="1600" dirty="0" smtClean="0">
                <a:latin typeface="+mn-lt"/>
                <a:hlinkClick r:id="rId2"/>
              </a:rPr>
              <a:t>SPSS</a:t>
            </a:r>
            <a:r>
              <a:rPr lang="en-GB" sz="1600" dirty="0" smtClean="0">
                <a:latin typeface="+mn-lt"/>
              </a:rPr>
              <a:t>.  These packages help you to determine the reliability of any hypotheses you make from the data.</a:t>
            </a:r>
          </a:p>
          <a:p>
            <a:pPr marL="0" indent="0"/>
            <a:endParaRPr lang="en-GB" sz="1600" dirty="0" smtClean="0">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323528" y="3645024"/>
            <a:ext cx="1152128" cy="115212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51520" y="1268760"/>
            <a:ext cx="123825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6061570"/>
          </a:xfrm>
        </p:spPr>
        <p:txBody>
          <a:bodyPr>
            <a:normAutofit/>
          </a:bodyPr>
          <a:lstStyle/>
          <a:p>
            <a:pPr marL="0" indent="0"/>
            <a:r>
              <a:rPr lang="en-GB" sz="2000" b="1" dirty="0" smtClean="0">
                <a:solidFill>
                  <a:srgbClr val="00B050"/>
                </a:solidFill>
                <a:latin typeface="+mj-lt"/>
              </a:rPr>
              <a:t>Other methods</a:t>
            </a:r>
          </a:p>
          <a:p>
            <a:pPr marL="0" indent="0"/>
            <a:endParaRPr lang="en-GB" sz="1600" dirty="0" smtClean="0">
              <a:latin typeface="+mn-lt"/>
            </a:endParaRPr>
          </a:p>
          <a:p>
            <a:pPr marL="0" indent="0"/>
            <a:r>
              <a:rPr lang="en-GB" sz="1600" dirty="0" smtClean="0">
                <a:latin typeface="+mn-lt"/>
              </a:rPr>
              <a:t>This tutorial has address three popular research methods in educational research.  There are many more.  Cohen (ibid) identifies these additional methods:</a:t>
            </a:r>
          </a:p>
          <a:p>
            <a:pPr marL="0" indent="0"/>
            <a:endParaRPr lang="en-GB" sz="1600" dirty="0" smtClean="0">
              <a:latin typeface="+mn-lt"/>
            </a:endParaRPr>
          </a:p>
          <a:p>
            <a:pPr marL="536575" lvl="1" indent="-179388">
              <a:buFont typeface="Arial" pitchFamily="34" charset="0"/>
              <a:buChar char="•"/>
            </a:pPr>
            <a:r>
              <a:rPr lang="en-GB" sz="1600" dirty="0" smtClean="0">
                <a:latin typeface="+mn-lt"/>
              </a:rPr>
              <a:t>Documentary research</a:t>
            </a:r>
          </a:p>
          <a:p>
            <a:pPr marL="536575" lvl="1" indent="-179388">
              <a:buFont typeface="Arial" pitchFamily="34" charset="0"/>
              <a:buChar char="•"/>
            </a:pPr>
            <a:r>
              <a:rPr lang="en-GB" sz="1600" dirty="0" smtClean="0">
                <a:latin typeface="+mn-lt"/>
              </a:rPr>
              <a:t>Accounts</a:t>
            </a:r>
          </a:p>
          <a:p>
            <a:pPr marL="536575" lvl="1" indent="-179388">
              <a:buFont typeface="Arial" pitchFamily="34" charset="0"/>
              <a:buChar char="•"/>
            </a:pPr>
            <a:r>
              <a:rPr lang="en-GB" sz="1600" dirty="0" smtClean="0">
                <a:latin typeface="+mn-lt"/>
              </a:rPr>
              <a:t>Tests</a:t>
            </a:r>
          </a:p>
          <a:p>
            <a:pPr marL="536575" lvl="1" indent="-179388">
              <a:buFont typeface="Arial" pitchFamily="34" charset="0"/>
              <a:buChar char="•"/>
            </a:pPr>
            <a:r>
              <a:rPr lang="en-GB" sz="1600" dirty="0" smtClean="0">
                <a:latin typeface="+mn-lt"/>
              </a:rPr>
              <a:t>Personal Constructs</a:t>
            </a:r>
          </a:p>
          <a:p>
            <a:pPr marL="536575" lvl="1" indent="-179388">
              <a:buFont typeface="Arial" pitchFamily="34" charset="0"/>
              <a:buChar char="•"/>
            </a:pPr>
            <a:r>
              <a:rPr lang="en-GB" sz="1600" dirty="0" smtClean="0">
                <a:latin typeface="+mn-lt"/>
              </a:rPr>
              <a:t>Role Playing</a:t>
            </a:r>
          </a:p>
          <a:p>
            <a:pPr marL="536575" lvl="1" indent="-179388">
              <a:buFont typeface="Arial" pitchFamily="34" charset="0"/>
              <a:buChar char="•"/>
            </a:pPr>
            <a:r>
              <a:rPr lang="en-GB" sz="1600" dirty="0" smtClean="0">
                <a:latin typeface="+mn-lt"/>
              </a:rPr>
              <a:t>Visual Media</a:t>
            </a:r>
          </a:p>
          <a:p>
            <a:pPr marL="0" indent="0" algn="just"/>
            <a:endParaRPr lang="en-GB" sz="2000" b="1" dirty="0" smtClean="0">
              <a:solidFill>
                <a:srgbClr val="00B050"/>
              </a:solidFill>
              <a:latin typeface="+mj-lt"/>
            </a:endParaRPr>
          </a:p>
          <a:p>
            <a:pPr marL="0" indent="0"/>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2533178"/>
          </a:xfrm>
        </p:spPr>
        <p:txBody>
          <a:bodyPr>
            <a:normAutofit/>
          </a:bodyPr>
          <a:lstStyle/>
          <a:p>
            <a:pPr marL="0" indent="0"/>
            <a:r>
              <a:rPr lang="en-GB" sz="2000" b="1" dirty="0" smtClean="0">
                <a:solidFill>
                  <a:srgbClr val="00B050"/>
                </a:solidFill>
                <a:latin typeface="+mj-lt"/>
              </a:rPr>
              <a:t>References</a:t>
            </a:r>
          </a:p>
          <a:p>
            <a:pPr marL="0" indent="0"/>
            <a:endParaRPr lang="en-GB" sz="1600" dirty="0" smtClean="0">
              <a:latin typeface="+mn-lt"/>
            </a:endParaRPr>
          </a:p>
          <a:p>
            <a:pPr marL="0" indent="0"/>
            <a:r>
              <a:rPr lang="en-GB" sz="1600" dirty="0" smtClean="0">
                <a:latin typeface="+mn-lt"/>
              </a:rPr>
              <a:t>Cohen, L., </a:t>
            </a:r>
            <a:r>
              <a:rPr lang="en-GB" sz="1600" dirty="0" err="1" smtClean="0">
                <a:latin typeface="+mn-lt"/>
              </a:rPr>
              <a:t>Manion</a:t>
            </a:r>
            <a:r>
              <a:rPr lang="en-GB" sz="1600" dirty="0" smtClean="0">
                <a:latin typeface="+mn-lt"/>
              </a:rPr>
              <a:t>, L., Morrison, K. (2011) </a:t>
            </a:r>
            <a:r>
              <a:rPr lang="en-GB" sz="1600" i="1" dirty="0" smtClean="0">
                <a:latin typeface="+mn-lt"/>
              </a:rPr>
              <a:t>Research Methods in Education (7</a:t>
            </a:r>
            <a:r>
              <a:rPr lang="en-GB" sz="1600" i="1" baseline="30000" dirty="0" smtClean="0">
                <a:latin typeface="+mn-lt"/>
              </a:rPr>
              <a:t>th</a:t>
            </a:r>
            <a:r>
              <a:rPr lang="en-GB" sz="1600" i="1" dirty="0" smtClean="0">
                <a:latin typeface="+mn-lt"/>
              </a:rPr>
              <a:t> edition).</a:t>
            </a:r>
            <a:r>
              <a:rPr lang="en-GB" sz="1600" dirty="0" smtClean="0">
                <a:latin typeface="+mn-lt"/>
              </a:rPr>
              <a:t> Abingdon: </a:t>
            </a:r>
            <a:r>
              <a:rPr lang="en-GB" sz="1600" dirty="0" err="1" smtClean="0">
                <a:latin typeface="+mn-lt"/>
              </a:rPr>
              <a:t>Routledge</a:t>
            </a:r>
            <a:r>
              <a:rPr lang="en-GB" sz="1600" dirty="0" smtClean="0">
                <a:latin typeface="+mn-lt"/>
              </a:rPr>
              <a:t>.</a:t>
            </a:r>
          </a:p>
          <a:p>
            <a:pPr marL="0" indent="0"/>
            <a:r>
              <a:rPr lang="en-GB" sz="1600" dirty="0" err="1" smtClean="0">
                <a:latin typeface="+mn-lt"/>
              </a:rPr>
              <a:t>Gillham</a:t>
            </a:r>
            <a:r>
              <a:rPr lang="en-GB" sz="1600" dirty="0" smtClean="0">
                <a:latin typeface="+mn-lt"/>
              </a:rPr>
              <a:t> B. </a:t>
            </a:r>
            <a:r>
              <a:rPr lang="en-GB" sz="1600" i="1" dirty="0" smtClean="0">
                <a:latin typeface="+mn-lt"/>
              </a:rPr>
              <a:t>Developing a questionnaire (real world research). </a:t>
            </a:r>
            <a:r>
              <a:rPr lang="en-GB" sz="1600" dirty="0" smtClean="0">
                <a:latin typeface="+mn-lt"/>
              </a:rPr>
              <a:t>London: Continuum, 2000.</a:t>
            </a:r>
          </a:p>
          <a:p>
            <a:pPr marL="0" indent="0"/>
            <a:r>
              <a:rPr lang="en-GB" sz="1600" dirty="0" smtClean="0">
                <a:latin typeface="+mn-lt"/>
              </a:rPr>
              <a:t>Krueger, A. &amp; Casey, M. (2000) </a:t>
            </a:r>
            <a:r>
              <a:rPr lang="en-GB" sz="1600" i="1" dirty="0" smtClean="0">
                <a:latin typeface="+mn-lt"/>
              </a:rPr>
              <a:t>Focus Group Interviews: A Practical Guide for Applied Research.</a:t>
            </a:r>
          </a:p>
          <a:p>
            <a:pPr marL="0" indent="0"/>
            <a:r>
              <a:rPr lang="en-GB" sz="1600" dirty="0" smtClean="0">
                <a:latin typeface="+mn-lt"/>
              </a:rPr>
              <a:t>Thousand Oaks: Sage Publications.</a:t>
            </a:r>
          </a:p>
          <a:p>
            <a:pPr marL="0" indent="0"/>
            <a:r>
              <a:rPr lang="en-GB" sz="1600" dirty="0" err="1" smtClean="0">
                <a:latin typeface="+mn-lt"/>
              </a:rPr>
              <a:t>Kvale</a:t>
            </a:r>
            <a:r>
              <a:rPr lang="en-GB" sz="1600" dirty="0" smtClean="0">
                <a:latin typeface="+mn-lt"/>
              </a:rPr>
              <a:t>, S. (1996) </a:t>
            </a:r>
            <a:r>
              <a:rPr lang="en-GB" sz="1600" i="1" dirty="0" err="1" smtClean="0">
                <a:latin typeface="+mn-lt"/>
              </a:rPr>
              <a:t>InterViews</a:t>
            </a:r>
            <a:r>
              <a:rPr lang="en-GB" sz="1600" i="1" dirty="0" smtClean="0">
                <a:latin typeface="+mn-lt"/>
              </a:rPr>
              <a:t>: An Introduction to Qualitative Research Interviewing.  </a:t>
            </a:r>
            <a:r>
              <a:rPr lang="en-GB" sz="1600" dirty="0" smtClean="0">
                <a:latin typeface="+mn-lt"/>
              </a:rPr>
              <a:t>Thousand Oaks: Sage.</a:t>
            </a:r>
          </a:p>
          <a:p>
            <a:pPr marL="0" indent="0"/>
            <a:endParaRPr lang="en-GB" sz="1600" dirty="0" smtClean="0">
              <a:latin typeface="+mn-lt"/>
            </a:endParaRPr>
          </a:p>
          <a:p>
            <a:pPr marL="0" indent="0"/>
            <a:endParaRPr lang="en-GB" dirty="0"/>
          </a:p>
        </p:txBody>
      </p:sp>
      <p:sp>
        <p:nvSpPr>
          <p:cNvPr id="4" name="Rectangle 3"/>
          <p:cNvSpPr/>
          <p:nvPr/>
        </p:nvSpPr>
        <p:spPr>
          <a:xfrm>
            <a:off x="251520" y="5229200"/>
            <a:ext cx="8568952" cy="1277273"/>
          </a:xfrm>
          <a:prstGeom prst="rect">
            <a:avLst/>
          </a:prstGeom>
        </p:spPr>
        <p:txBody>
          <a:bodyPr wrap="square">
            <a:spAutoFit/>
          </a:bodyPr>
          <a:lstStyle/>
          <a:p>
            <a:endParaRPr lang="en-GB" sz="1100" dirty="0" smtClean="0"/>
          </a:p>
          <a:p>
            <a:r>
              <a:rPr lang="en-GB" sz="1100" b="1" dirty="0" smtClean="0">
                <a:solidFill>
                  <a:srgbClr val="00B050"/>
                </a:solidFill>
              </a:rPr>
              <a:t>Acknowledgements</a:t>
            </a:r>
            <a:endParaRPr lang="en-GB" sz="1100" dirty="0" smtClean="0"/>
          </a:p>
          <a:p>
            <a:endParaRPr lang="en-GB" sz="1100" dirty="0" smtClean="0"/>
          </a:p>
          <a:p>
            <a:r>
              <a:rPr lang="en-GB" sz="1100" dirty="0" smtClean="0"/>
              <a:t>This presentation was originally created by David Callaghan paraphrasing the work of Cohen (ibid) following a design from Dawn Warren based on an original format from Peter Reed.  First created December 2011.  Input, help and assistance from so many it’d be impossible to list you all – so perhaps I should mention the MA in Education team, the MTL team and also from the Faculty of Health the HEA701 team.</a:t>
            </a:r>
          </a:p>
          <a:p>
            <a:r>
              <a:rPr lang="en-GB" sz="1100" dirty="0" smtClean="0"/>
              <a:t>© Edge Hill University 2013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emporary Internet Files\Content.IE5\2RRGVW1G\MP900444495[1].jpg"/>
          <p:cNvPicPr>
            <a:picLocks noChangeAspect="1" noChangeArrowheads="1"/>
          </p:cNvPicPr>
          <p:nvPr/>
        </p:nvPicPr>
        <p:blipFill>
          <a:blip r:embed="rId2" cstate="print"/>
          <a:srcRect/>
          <a:stretch>
            <a:fillRect/>
          </a:stretch>
        </p:blipFill>
        <p:spPr bwMode="auto">
          <a:xfrm>
            <a:off x="5220072" y="844531"/>
            <a:ext cx="3642856" cy="5365397"/>
          </a:xfrm>
          <a:prstGeom prst="rect">
            <a:avLst/>
          </a:prstGeom>
          <a:noFill/>
        </p:spPr>
      </p:pic>
      <p:sp>
        <p:nvSpPr>
          <p:cNvPr id="3" name="Text Placeholder 1"/>
          <p:cNvSpPr>
            <a:spLocks noGrp="1"/>
          </p:cNvSpPr>
          <p:nvPr>
            <p:ph type="body" sz="quarter" idx="10"/>
          </p:nvPr>
        </p:nvSpPr>
        <p:spPr>
          <a:xfrm>
            <a:off x="190471" y="535782"/>
            <a:ext cx="4669561" cy="6061570"/>
          </a:xfrm>
        </p:spPr>
        <p:txBody>
          <a:bodyPr>
            <a:normAutofit/>
          </a:bodyPr>
          <a:lstStyle/>
          <a:p>
            <a:r>
              <a:rPr lang="en-GB" sz="2000" b="1" dirty="0" smtClean="0">
                <a:solidFill>
                  <a:srgbClr val="00B050"/>
                </a:solidFill>
                <a:latin typeface="+mj-lt"/>
              </a:rPr>
              <a:t>IMPORTANT</a:t>
            </a:r>
          </a:p>
          <a:p>
            <a:endParaRPr lang="en-GB" sz="1600" dirty="0" smtClean="0">
              <a:latin typeface="+mn-lt"/>
            </a:endParaRPr>
          </a:p>
          <a:p>
            <a:pPr marL="0" indent="0"/>
            <a:r>
              <a:rPr lang="en-GB" sz="1600" dirty="0" smtClean="0">
                <a:latin typeface="+mn-lt"/>
              </a:rPr>
              <a:t>This presentation  will introduce you to some research methods – but it is NOT intended to replace key reading, such as Cohen.  If you intend to use any of these Research Methods in your study you should read a few key texts that cover the method, and perhaps even from different perspectives such as health or social science – and for this you may have to go beyond your modules reading list.</a:t>
            </a: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b="1" dirty="0" smtClean="0">
              <a:solidFill>
                <a:srgbClr val="00B050"/>
              </a:solidFill>
              <a:latin typeface="+mn-lt"/>
            </a:endParaRPr>
          </a:p>
          <a:p>
            <a:endParaRPr lang="en-GB" sz="1600" b="1" dirty="0">
              <a:solidFill>
                <a:srgbClr val="00B050"/>
              </a:solidFill>
              <a:latin typeface="+mj-lt"/>
            </a:endParaRPr>
          </a:p>
          <a:p>
            <a:pPr algn="just"/>
            <a:endParaRPr lang="en-GB" sz="2000" b="1" dirty="0" smtClean="0">
              <a:solidFill>
                <a:srgbClr val="00B050"/>
              </a:solidFill>
              <a:latin typeface="+mj-lt"/>
            </a:endParaRPr>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25" y="432096"/>
            <a:ext cx="2288257" cy="17161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 Placeholder 1"/>
          <p:cNvSpPr>
            <a:spLocks noGrp="1"/>
          </p:cNvSpPr>
          <p:nvPr>
            <p:ph type="body" sz="quarter" idx="10"/>
          </p:nvPr>
        </p:nvSpPr>
        <p:spPr>
          <a:xfrm>
            <a:off x="190471" y="535782"/>
            <a:ext cx="8763061" cy="6061570"/>
          </a:xfrm>
        </p:spPr>
        <p:txBody>
          <a:bodyPr>
            <a:normAutofit lnSpcReduction="10000"/>
          </a:bodyPr>
          <a:lstStyle/>
          <a:p>
            <a:pPr marL="1974850" indent="3175"/>
            <a:r>
              <a:rPr lang="en-US" sz="2000" b="1" dirty="0">
                <a:solidFill>
                  <a:srgbClr val="00B050"/>
                </a:solidFill>
                <a:latin typeface="+mn-lt"/>
              </a:rPr>
              <a:t>Reliability, Validity and </a:t>
            </a:r>
            <a:r>
              <a:rPr lang="en-US" sz="2000" b="1" dirty="0" err="1">
                <a:solidFill>
                  <a:srgbClr val="00B050"/>
                </a:solidFill>
                <a:latin typeface="+mn-lt"/>
              </a:rPr>
              <a:t>Generalisability</a:t>
            </a:r>
            <a:endParaRPr lang="en-US" sz="2000" b="1" dirty="0">
              <a:solidFill>
                <a:srgbClr val="00B050"/>
              </a:solidFill>
              <a:latin typeface="+mn-lt"/>
            </a:endParaRPr>
          </a:p>
          <a:p>
            <a:pPr marL="1974850" indent="3175"/>
            <a:endParaRPr lang="en-US" sz="1600" dirty="0">
              <a:latin typeface="+mn-lt"/>
            </a:endParaRPr>
          </a:p>
          <a:p>
            <a:pPr marL="1974850" indent="3175"/>
            <a:r>
              <a:rPr lang="en-US" sz="1600" dirty="0" smtClean="0">
                <a:latin typeface="+mn-lt"/>
              </a:rPr>
              <a:t>Before we look in detail at Research Methods there area three issues that we need to be mindful of – issues that </a:t>
            </a:r>
            <a:r>
              <a:rPr lang="en-US" sz="1600" dirty="0">
                <a:latin typeface="+mn-lt"/>
              </a:rPr>
              <a:t>should be uppermost in a researcher's </a:t>
            </a:r>
            <a:r>
              <a:rPr lang="en-US" sz="1600" dirty="0" smtClean="0">
                <a:latin typeface="+mn-lt"/>
              </a:rPr>
              <a:t>mind </a:t>
            </a:r>
            <a:r>
              <a:rPr lang="en-US" sz="1600" dirty="0">
                <a:latin typeface="+mn-lt"/>
              </a:rPr>
              <a:t>as they design and conduct their </a:t>
            </a:r>
            <a:r>
              <a:rPr lang="en-US" sz="1600" dirty="0" smtClean="0">
                <a:latin typeface="+mn-lt"/>
              </a:rPr>
              <a:t>research. </a:t>
            </a:r>
          </a:p>
          <a:p>
            <a:pPr marL="0" indent="3175"/>
            <a:endParaRPr lang="en-US" sz="1600" dirty="0" smtClean="0">
              <a:latin typeface="+mn-lt"/>
            </a:endParaRPr>
          </a:p>
          <a:p>
            <a:pPr marL="0" indent="3175"/>
            <a:r>
              <a:rPr lang="en-GB" sz="2000" b="1" dirty="0">
                <a:solidFill>
                  <a:srgbClr val="00B050"/>
                </a:solidFill>
                <a:latin typeface="+mn-lt"/>
              </a:rPr>
              <a:t>Reliability</a:t>
            </a:r>
          </a:p>
          <a:p>
            <a:pPr marL="0" indent="3175"/>
            <a:r>
              <a:rPr lang="en-US" sz="1600" dirty="0" smtClean="0">
                <a:latin typeface="+mn-lt"/>
              </a:rPr>
              <a:t>Reliability refers to the quality of the methods used. It is a synonym of dependability, consistency and </a:t>
            </a:r>
            <a:r>
              <a:rPr lang="en-US" sz="1600" dirty="0" err="1" smtClean="0">
                <a:latin typeface="+mn-lt"/>
              </a:rPr>
              <a:t>replicability</a:t>
            </a:r>
            <a:r>
              <a:rPr lang="en-US" sz="1600" dirty="0" smtClean="0">
                <a:latin typeface="+mn-lt"/>
              </a:rPr>
              <a:t> over time and over groups of respondents. It is concerned with accuracy and precision. For research to be reliable it must demonstrate that if it were to be carried out on a similar group of respondents in a similar context then similar results would be found.  Reliability is a precondition or sine qua non of validity.   </a:t>
            </a:r>
          </a:p>
          <a:p>
            <a:pPr marL="0" indent="3175"/>
            <a:endParaRPr lang="en-US" sz="1600" dirty="0">
              <a:latin typeface="+mn-lt"/>
            </a:endParaRPr>
          </a:p>
          <a:p>
            <a:pPr marL="0" indent="3175"/>
            <a:r>
              <a:rPr lang="en-GB" sz="2000" b="1" dirty="0">
                <a:solidFill>
                  <a:srgbClr val="00B050"/>
                </a:solidFill>
                <a:latin typeface="+mn-lt"/>
              </a:rPr>
              <a:t>Validity</a:t>
            </a:r>
          </a:p>
          <a:p>
            <a:pPr marL="0" indent="3175"/>
            <a:r>
              <a:rPr lang="en-US" sz="1600" dirty="0" smtClean="0">
                <a:latin typeface="+mn-lt"/>
              </a:rPr>
              <a:t>Validity is about the quality of data. It is important here to remember that high quality data depends on the accuracy or reliability of the methods used. It is very easy to slip into invalidity as it can enter at every stage of the research from design to data gathering rendering the research invalid or heavily biased. The researcher can take steps to ensure that as far as possible invalidity has been </a:t>
            </a:r>
            <a:r>
              <a:rPr lang="en-US" sz="1600" dirty="0" err="1" smtClean="0">
                <a:latin typeface="+mn-lt"/>
              </a:rPr>
              <a:t>minimised</a:t>
            </a:r>
            <a:r>
              <a:rPr lang="en-US" sz="1600" dirty="0" smtClean="0">
                <a:latin typeface="+mn-lt"/>
              </a:rPr>
              <a:t> in all areas of the research. For instance at the design stage, through  choosing an appropriate timescale and appropriate methodology, and at the stage of data gathering by trying to avoid drop out amongst respondents and </a:t>
            </a:r>
            <a:r>
              <a:rPr lang="en-US" sz="1600" dirty="0" err="1" smtClean="0">
                <a:latin typeface="+mn-lt"/>
              </a:rPr>
              <a:t>minimising</a:t>
            </a:r>
            <a:r>
              <a:rPr lang="en-US" sz="1600" dirty="0" smtClean="0">
                <a:latin typeface="+mn-lt"/>
              </a:rPr>
              <a:t> reactivity effects (respondents behaving differently when subjected to scrutiny or being placed in new situations).  At the data analysis and data reporting stage one of the main ways of enhancing validity is by avoiding selective use of data.</a:t>
            </a:r>
          </a:p>
        </p:txBody>
      </p:sp>
    </p:spTree>
    <p:extLst>
      <p:ext uri="{BB962C8B-B14F-4D97-AF65-F5344CB8AC3E}">
        <p14:creationId xmlns="" xmlns:p14="http://schemas.microsoft.com/office/powerpoint/2010/main" val="3923146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6061570"/>
          </a:xfrm>
        </p:spPr>
        <p:txBody>
          <a:bodyPr>
            <a:normAutofit/>
          </a:bodyPr>
          <a:lstStyle/>
          <a:p>
            <a:pPr marL="0" indent="3175"/>
            <a:r>
              <a:rPr lang="en-GB" sz="2000" b="1" dirty="0" err="1" smtClean="0">
                <a:solidFill>
                  <a:srgbClr val="00B050"/>
                </a:solidFill>
              </a:rPr>
              <a:t>Generalisability</a:t>
            </a:r>
            <a:endParaRPr lang="en-GB" sz="2000" b="1" dirty="0" smtClean="0">
              <a:solidFill>
                <a:srgbClr val="00B050"/>
              </a:solidFill>
            </a:endParaRPr>
          </a:p>
          <a:p>
            <a:pPr marL="0" indent="3175"/>
            <a:endParaRPr lang="en-US" sz="1600" dirty="0" smtClean="0">
              <a:latin typeface="+mn-lt"/>
            </a:endParaRPr>
          </a:p>
          <a:p>
            <a:pPr marL="0" indent="3175"/>
            <a:r>
              <a:rPr lang="en-US" sz="1600" dirty="0" smtClean="0">
                <a:latin typeface="+mn-lt"/>
              </a:rPr>
              <a:t>As the name suggests the </a:t>
            </a:r>
            <a:r>
              <a:rPr lang="en-US" sz="1600" dirty="0" err="1" smtClean="0">
                <a:latin typeface="+mn-lt"/>
              </a:rPr>
              <a:t>generalisability</a:t>
            </a:r>
            <a:r>
              <a:rPr lang="en-US" sz="1600" dirty="0" smtClean="0">
                <a:latin typeface="+mn-lt"/>
              </a:rPr>
              <a:t> of our research refers to how </a:t>
            </a:r>
            <a:r>
              <a:rPr lang="en-US" sz="1600" dirty="0" err="1" smtClean="0">
                <a:latin typeface="+mn-lt"/>
              </a:rPr>
              <a:t>generalised</a:t>
            </a:r>
            <a:r>
              <a:rPr lang="en-US" sz="1600" dirty="0" smtClean="0">
                <a:latin typeface="+mn-lt"/>
              </a:rPr>
              <a:t> the claims we can make about what our research explores or uncovers.  If, for example, our research highlights the importance of reward as a motivator in ensuring good classroom discipline, then to what extent can that claim be applied in general to all classrooms?  For the researcher it often means enhancing the potential for </a:t>
            </a:r>
            <a:r>
              <a:rPr lang="en-US" sz="1600" dirty="0" err="1" smtClean="0">
                <a:latin typeface="+mn-lt"/>
              </a:rPr>
              <a:t>generalisation</a:t>
            </a:r>
            <a:r>
              <a:rPr lang="en-US" sz="1600" dirty="0" smtClean="0">
                <a:latin typeface="+mn-lt"/>
              </a:rPr>
              <a:t> by </a:t>
            </a:r>
            <a:r>
              <a:rPr lang="en-US" sz="1600" dirty="0" err="1" smtClean="0">
                <a:latin typeface="+mn-lt"/>
              </a:rPr>
              <a:t>maximising</a:t>
            </a:r>
            <a:r>
              <a:rPr lang="en-US" sz="1600" dirty="0" smtClean="0">
                <a:latin typeface="+mn-lt"/>
              </a:rPr>
              <a:t> the range of a sample's characteristics in exploring a particular issue or phenomenon, i.e. to ensure that as many different cases as possible are included in our research.</a:t>
            </a:r>
          </a:p>
          <a:p>
            <a:pPr marL="0" indent="3175"/>
            <a:endParaRPr lang="en-US" sz="1600" dirty="0">
              <a:latin typeface="+mn-lt"/>
            </a:endParaRPr>
          </a:p>
          <a:p>
            <a:pPr marL="0" indent="3175"/>
            <a:r>
              <a:rPr lang="en-US" sz="1600" dirty="0" smtClean="0">
                <a:latin typeface="+mn-lt"/>
              </a:rPr>
              <a:t>Note, however, that you don’t have to ‘achieve’ </a:t>
            </a:r>
            <a:r>
              <a:rPr lang="en-US" sz="1600" dirty="0" err="1" smtClean="0">
                <a:latin typeface="+mn-lt"/>
              </a:rPr>
              <a:t>generalisability</a:t>
            </a:r>
            <a:r>
              <a:rPr lang="en-US" sz="1600" dirty="0" smtClean="0">
                <a:latin typeface="+mn-lt"/>
              </a:rPr>
              <a:t> in your study – what you DO have to do is be aware of and explain is how </a:t>
            </a:r>
            <a:r>
              <a:rPr lang="en-US" sz="1600" dirty="0" err="1" smtClean="0">
                <a:latin typeface="+mn-lt"/>
              </a:rPr>
              <a:t>generalisable</a:t>
            </a:r>
            <a:r>
              <a:rPr lang="en-US" sz="1600" dirty="0" smtClean="0">
                <a:latin typeface="+mn-lt"/>
              </a:rPr>
              <a:t> your results might be.  Perhaps what you find may be applicable to others in your school or context, but perhaps not at a different age range or a different part of the world.</a:t>
            </a:r>
          </a:p>
          <a:p>
            <a:pPr marL="0" indent="3175"/>
            <a:endParaRPr lang="en-US" sz="1600" dirty="0">
              <a:latin typeface="+mn-lt"/>
            </a:endParaRPr>
          </a:p>
          <a:p>
            <a:pPr marL="0" indent="3175"/>
            <a:endParaRPr lang="en-GB" sz="1600" b="1" dirty="0" smtClean="0">
              <a:solidFill>
                <a:srgbClr val="00B050"/>
              </a:solidFill>
              <a:latin typeface="+mn-lt"/>
            </a:endParaRPr>
          </a:p>
          <a:p>
            <a:pPr marL="0" indent="3175"/>
            <a:endParaRPr lang="en-GB" sz="1600" b="1" dirty="0">
              <a:solidFill>
                <a:srgbClr val="00B050"/>
              </a:solidFill>
              <a:latin typeface="+mj-lt"/>
            </a:endParaRPr>
          </a:p>
          <a:p>
            <a:pPr marL="0" indent="3175" algn="just"/>
            <a:endParaRPr lang="en-GB" sz="2000" b="1" dirty="0" smtClean="0">
              <a:solidFill>
                <a:srgbClr val="00B050"/>
              </a:solidFill>
              <a:latin typeface="+mj-lt"/>
            </a:endParaRPr>
          </a:p>
          <a:p>
            <a:pPr marL="0" indent="3175"/>
            <a:endParaRPr lang="en-GB" dirty="0"/>
          </a:p>
        </p:txBody>
      </p:sp>
      <p:pic>
        <p:nvPicPr>
          <p:cNvPr id="7" name="Picture 2" descr="C:\Users\callagda\AppData\Local\Microsoft\Windows\Temporary Internet Files\Content.IE5\XRSC4L3L\MP900433139[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11960" y="4114355"/>
            <a:ext cx="4672215" cy="241913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13292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3923928" y="548680"/>
            <a:ext cx="5018645" cy="6061570"/>
          </a:xfrm>
        </p:spPr>
        <p:txBody>
          <a:bodyPr>
            <a:normAutofit/>
          </a:bodyPr>
          <a:lstStyle/>
          <a:p>
            <a:pPr marL="0" indent="0"/>
            <a:r>
              <a:rPr lang="en-GB" sz="2000" b="1" dirty="0" smtClean="0">
                <a:solidFill>
                  <a:srgbClr val="00B050"/>
                </a:solidFill>
                <a:latin typeface="+mj-lt"/>
              </a:rPr>
              <a:t>Interviews</a:t>
            </a:r>
          </a:p>
          <a:p>
            <a:pPr marL="0" indent="0"/>
            <a:endParaRPr lang="en-GB" sz="1600" dirty="0" smtClean="0">
              <a:latin typeface="+mn-lt"/>
            </a:endParaRPr>
          </a:p>
          <a:p>
            <a:pPr marL="0" indent="0"/>
            <a:r>
              <a:rPr lang="en-GB" sz="1600" dirty="0" smtClean="0">
                <a:latin typeface="+mn-lt"/>
              </a:rPr>
              <a:t>An interview is NOT an ordinary, every day conversation.  It is a flexible tool for collecting data harnessing multisensory channels including verbal, non verbal, spoken, and heard.</a:t>
            </a:r>
          </a:p>
          <a:p>
            <a:pPr marL="0" indent="0"/>
            <a:endParaRPr lang="en-GB" sz="1600" dirty="0" smtClean="0">
              <a:latin typeface="+mn-lt"/>
            </a:endParaRPr>
          </a:p>
          <a:p>
            <a:pPr marL="0" indent="0"/>
            <a:r>
              <a:rPr lang="en-GB" sz="1600" b="1" dirty="0" smtClean="0">
                <a:latin typeface="+mn-lt"/>
              </a:rPr>
              <a:t>Purposes of the interview OR when is an interview appropriate:</a:t>
            </a:r>
          </a:p>
          <a:p>
            <a:pPr marL="0" indent="0"/>
            <a:r>
              <a:rPr lang="en-GB" sz="1600" dirty="0" smtClean="0">
                <a:latin typeface="+mn-lt"/>
              </a:rPr>
              <a:t>An interview is just ONE albeit a very important way of data collection.  It can comprise:</a:t>
            </a:r>
          </a:p>
          <a:p>
            <a:pPr marL="538163" lvl="1" indent="-180975">
              <a:buFont typeface="Arial" pitchFamily="34" charset="0"/>
              <a:buChar char="•"/>
            </a:pPr>
            <a:r>
              <a:rPr lang="en-GB" sz="1600" dirty="0" smtClean="0">
                <a:latin typeface="+mn-lt"/>
              </a:rPr>
              <a:t>1-2-1 interviews</a:t>
            </a:r>
          </a:p>
          <a:p>
            <a:pPr marL="538163" lvl="1" indent="-180975">
              <a:buFont typeface="Arial" pitchFamily="34" charset="0"/>
              <a:buChar char="•"/>
            </a:pPr>
            <a:r>
              <a:rPr lang="en-GB" sz="1600" dirty="0" smtClean="0">
                <a:latin typeface="+mn-lt"/>
              </a:rPr>
              <a:t>group interviews</a:t>
            </a:r>
          </a:p>
          <a:p>
            <a:pPr marL="538163" lvl="1" indent="-180975">
              <a:buFont typeface="Arial" pitchFamily="34" charset="0"/>
              <a:buChar char="•"/>
            </a:pPr>
            <a:r>
              <a:rPr lang="en-GB" sz="1600" dirty="0" smtClean="0">
                <a:latin typeface="+mn-lt"/>
              </a:rPr>
              <a:t>non-face to face interviews and conversations such as</a:t>
            </a:r>
          </a:p>
          <a:p>
            <a:pPr marL="987425" lvl="2" indent="-184150">
              <a:buFont typeface="Arial" pitchFamily="34" charset="0"/>
              <a:buChar char="•"/>
            </a:pPr>
            <a:r>
              <a:rPr lang="en-GB" sz="1600" dirty="0" smtClean="0">
                <a:latin typeface="+mn-lt"/>
              </a:rPr>
              <a:t>Telephone,</a:t>
            </a:r>
          </a:p>
          <a:p>
            <a:pPr marL="987425" lvl="2" indent="-184150">
              <a:buFont typeface="Arial" pitchFamily="34" charset="0"/>
              <a:buChar char="•"/>
            </a:pPr>
            <a:r>
              <a:rPr lang="en-GB" sz="1600" dirty="0" smtClean="0">
                <a:latin typeface="+mn-lt"/>
              </a:rPr>
              <a:t>Text and</a:t>
            </a:r>
          </a:p>
          <a:p>
            <a:pPr marL="987425" lvl="2" indent="-184150">
              <a:buFont typeface="Arial" pitchFamily="34" charset="0"/>
              <a:buChar char="•"/>
            </a:pPr>
            <a:r>
              <a:rPr lang="en-GB" sz="1600" dirty="0" smtClean="0">
                <a:latin typeface="+mn-lt"/>
              </a:rPr>
              <a:t>Web based (e.g., Skype) interviews.</a:t>
            </a:r>
          </a:p>
          <a:p>
            <a:pPr marL="0" indent="0"/>
            <a:endParaRPr lang="en-GB" sz="1600" dirty="0" smtClean="0">
              <a:latin typeface="+mn-lt"/>
            </a:endParaRPr>
          </a:p>
        </p:txBody>
      </p:sp>
      <p:pic>
        <p:nvPicPr>
          <p:cNvPr id="5122" name="Picture 2" descr="D:\Temporary Internet Files\Content.IE5\FVUXCS56\MP900443244[1].jpg"/>
          <p:cNvPicPr>
            <a:picLocks noChangeAspect="1" noChangeArrowheads="1"/>
          </p:cNvPicPr>
          <p:nvPr/>
        </p:nvPicPr>
        <p:blipFill>
          <a:blip r:embed="rId2" cstate="print"/>
          <a:srcRect/>
          <a:stretch>
            <a:fillRect/>
          </a:stretch>
        </p:blipFill>
        <p:spPr bwMode="auto">
          <a:xfrm>
            <a:off x="179512" y="698803"/>
            <a:ext cx="3456384" cy="517846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0471" y="535782"/>
            <a:ext cx="5245625" cy="5893614"/>
          </a:xfrm>
        </p:spPr>
        <p:txBody>
          <a:bodyPr>
            <a:normAutofit/>
          </a:bodyPr>
          <a:lstStyle/>
          <a:p>
            <a:pPr marL="0" indent="0"/>
            <a:r>
              <a:rPr lang="en-GB" sz="2000" b="1" dirty="0" smtClean="0">
                <a:solidFill>
                  <a:srgbClr val="00B050"/>
                </a:solidFill>
                <a:latin typeface="+mn-lt"/>
              </a:rPr>
              <a:t>Categories of interviews</a:t>
            </a:r>
            <a:endParaRPr lang="en-GB" sz="2000" dirty="0" smtClean="0">
              <a:latin typeface="+mn-lt"/>
            </a:endParaRPr>
          </a:p>
          <a:p>
            <a:pPr marL="0" indent="0"/>
            <a:endParaRPr lang="en-GB" sz="1600" dirty="0" smtClean="0">
              <a:latin typeface="+mn-lt"/>
            </a:endParaRPr>
          </a:p>
          <a:p>
            <a:pPr marL="0" indent="0"/>
            <a:r>
              <a:rPr lang="en-GB" sz="1600" dirty="0" smtClean="0">
                <a:latin typeface="+mn-lt"/>
              </a:rPr>
              <a:t>Cohen (ibid:413) identifies four categories of interviews:</a:t>
            </a:r>
          </a:p>
          <a:p>
            <a:pPr marL="0" indent="0"/>
            <a:endParaRPr lang="en-GB" sz="1600" dirty="0" smtClean="0">
              <a:latin typeface="+mn-lt"/>
            </a:endParaRPr>
          </a:p>
          <a:p>
            <a:pPr marL="615950" lvl="1" indent="-342900">
              <a:buFont typeface="+mj-lt"/>
              <a:buAutoNum type="arabicPeriod"/>
            </a:pPr>
            <a:r>
              <a:rPr lang="en-GB" sz="1600" b="1" dirty="0" smtClean="0">
                <a:latin typeface="+mn-lt"/>
              </a:rPr>
              <a:t>Informal conversational: </a:t>
            </a:r>
            <a:r>
              <a:rPr lang="en-GB" sz="1600" dirty="0" smtClean="0">
                <a:latin typeface="+mn-lt"/>
              </a:rPr>
              <a:t>this is where questions emerge from the immediate context and are simply asked, conversation style, in the natural course of conversation.  There are no planned questions.  A typical opening question could be “Tell us about your experience of …”</a:t>
            </a:r>
          </a:p>
          <a:p>
            <a:pPr marL="615950" lvl="1" indent="-342900">
              <a:buFont typeface="+mj-lt"/>
              <a:buAutoNum type="arabicPeriod"/>
            </a:pPr>
            <a:r>
              <a:rPr lang="en-GB" sz="1600" b="1" dirty="0" smtClean="0">
                <a:latin typeface="+mn-lt"/>
              </a:rPr>
              <a:t>Interview guide approach: </a:t>
            </a:r>
            <a:r>
              <a:rPr lang="en-GB" sz="1600" dirty="0" smtClean="0">
                <a:latin typeface="+mn-lt"/>
              </a:rPr>
              <a:t>The subjects to be covered are specified in advance and the interviewer decides on the questions and their order during the interview process.</a:t>
            </a:r>
          </a:p>
          <a:p>
            <a:pPr marL="615950" lvl="1" indent="-342900">
              <a:buFont typeface="+mj-lt"/>
              <a:buAutoNum type="arabicPeriod"/>
            </a:pPr>
            <a:r>
              <a:rPr lang="en-GB" sz="1600" b="1" dirty="0" smtClean="0">
                <a:latin typeface="+mn-lt"/>
              </a:rPr>
              <a:t>Standardised open-ended interview: </a:t>
            </a:r>
            <a:r>
              <a:rPr lang="en-GB" sz="1600" dirty="0" smtClean="0">
                <a:latin typeface="+mn-lt"/>
              </a:rPr>
              <a:t>The wording and the sequence is pre-determined in advance of the interview.  Further, all interviewees are asked the same question in the same order.</a:t>
            </a:r>
          </a:p>
          <a:p>
            <a:pPr marL="615950" lvl="1" indent="-342900">
              <a:buFont typeface="+mj-lt"/>
              <a:buAutoNum type="arabicPeriod"/>
            </a:pPr>
            <a:r>
              <a:rPr lang="en-GB" sz="1600" b="1" dirty="0" smtClean="0">
                <a:latin typeface="+mn-lt"/>
              </a:rPr>
              <a:t>Closed quantitative interview: </a:t>
            </a:r>
            <a:r>
              <a:rPr lang="en-GB" sz="1600" dirty="0" smtClean="0">
                <a:latin typeface="+mn-lt"/>
              </a:rPr>
              <a:t>Where questions AND responses are determined in advance – responses are fixed and respondents simply choose the closest response to their experience.</a:t>
            </a:r>
          </a:p>
          <a:p>
            <a:endParaRPr lang="en-GB" dirty="0">
              <a:latin typeface="+mn-lt"/>
            </a:endParaRPr>
          </a:p>
        </p:txBody>
      </p:sp>
      <p:pic>
        <p:nvPicPr>
          <p:cNvPr id="6148" name="Picture 4" descr="D:\Temporary Internet Files\Content.IE5\LVQOTHL1\MP900443443[1].jpg"/>
          <p:cNvPicPr>
            <a:picLocks noChangeAspect="1" noChangeArrowheads="1"/>
          </p:cNvPicPr>
          <p:nvPr/>
        </p:nvPicPr>
        <p:blipFill>
          <a:blip r:embed="rId2" cstate="print"/>
          <a:srcRect/>
          <a:stretch>
            <a:fillRect/>
          </a:stretch>
        </p:blipFill>
        <p:spPr bwMode="auto">
          <a:xfrm>
            <a:off x="5690607" y="1440160"/>
            <a:ext cx="3201873" cy="47971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79512" y="548680"/>
            <a:ext cx="8763061" cy="6061570"/>
          </a:xfrm>
        </p:spPr>
        <p:txBody>
          <a:bodyPr>
            <a:normAutofit lnSpcReduction="10000"/>
          </a:bodyPr>
          <a:lstStyle/>
          <a:p>
            <a:pPr marL="0" indent="0"/>
            <a:r>
              <a:rPr lang="en-GB" sz="2000" b="1" dirty="0" smtClean="0">
                <a:solidFill>
                  <a:srgbClr val="00B050"/>
                </a:solidFill>
                <a:latin typeface="+mn-lt"/>
              </a:rPr>
              <a:t>Cohen’s categories:</a:t>
            </a:r>
          </a:p>
          <a:p>
            <a:pPr marL="0" indent="0">
              <a:tabLst>
                <a:tab pos="1433513" algn="l"/>
                <a:tab pos="5292725" algn="l"/>
              </a:tabLst>
            </a:pPr>
            <a:endParaRPr lang="en-GB" sz="1600" dirty="0" smtClean="0">
              <a:latin typeface="+mn-lt"/>
            </a:endParaRPr>
          </a:p>
          <a:p>
            <a:pPr marL="0" indent="0">
              <a:tabLst>
                <a:tab pos="1433513" algn="l"/>
                <a:tab pos="5292725" algn="l"/>
              </a:tabLst>
            </a:pPr>
            <a:endParaRPr lang="en-GB" sz="1600" dirty="0" smtClean="0">
              <a:latin typeface="+mn-lt"/>
            </a:endParaRPr>
          </a:p>
          <a:p>
            <a:pPr marL="0" indent="0">
              <a:tabLst>
                <a:tab pos="1433513" algn="l"/>
                <a:tab pos="5292725" algn="l"/>
              </a:tabLst>
            </a:pPr>
            <a:endParaRPr lang="en-GB" sz="1600" dirty="0" smtClean="0">
              <a:latin typeface="+mn-lt"/>
            </a:endParaRPr>
          </a:p>
          <a:p>
            <a:pPr marL="0" indent="0">
              <a:tabLst>
                <a:tab pos="1433513" algn="l"/>
                <a:tab pos="5292725" algn="l"/>
              </a:tabLst>
            </a:pPr>
            <a:endParaRPr lang="en-GB" sz="1600" dirty="0" smtClean="0">
              <a:latin typeface="+mn-lt"/>
            </a:endParaRPr>
          </a:p>
          <a:p>
            <a:pPr marL="0" indent="0">
              <a:tabLst>
                <a:tab pos="1433513" algn="l"/>
                <a:tab pos="5292725" algn="l"/>
              </a:tabLst>
            </a:pPr>
            <a:endParaRPr lang="en-GB" sz="1600" dirty="0" smtClean="0">
              <a:latin typeface="+mn-lt"/>
            </a:endParaRPr>
          </a:p>
          <a:p>
            <a:pPr marL="0" indent="0">
              <a:tabLst>
                <a:tab pos="1433513" algn="l"/>
                <a:tab pos="5292725" algn="l"/>
              </a:tabLst>
            </a:pPr>
            <a:r>
              <a:rPr lang="en-GB" sz="1600" dirty="0" smtClean="0">
                <a:latin typeface="+mn-lt"/>
              </a:rPr>
              <a:t>Cohen’s categories range from a structured quantitative approach through to qualitative open ended questions.</a:t>
            </a:r>
          </a:p>
          <a:p>
            <a:pPr marL="0" indent="0"/>
            <a:endParaRPr lang="en-GB" sz="1600" dirty="0" smtClean="0">
              <a:latin typeface="+mn-lt"/>
            </a:endParaRPr>
          </a:p>
          <a:p>
            <a:pPr marL="0" indent="0"/>
            <a:r>
              <a:rPr lang="en-GB" sz="1600" dirty="0" smtClean="0">
                <a:latin typeface="+mn-lt"/>
              </a:rPr>
              <a:t>An advantage of the open ended informal approach is that the respondent, without the constraints of particular questions and responses being posed, is encouraged to give rich and detailed answers, often ambling off on a complete tangent.  On other other hand, inconsistencies may arise between respondents that make data collection in any systematic order very difficult.</a:t>
            </a:r>
          </a:p>
          <a:p>
            <a:pPr marL="0" indent="0"/>
            <a:endParaRPr lang="en-GB" sz="1600" dirty="0" smtClean="0">
              <a:latin typeface="+mn-lt"/>
            </a:endParaRPr>
          </a:p>
          <a:p>
            <a:pPr marL="0" indent="0"/>
            <a:r>
              <a:rPr lang="en-GB" sz="1600" dirty="0" smtClean="0">
                <a:latin typeface="+mn-lt"/>
              </a:rPr>
              <a:t>An advantage of the highly structured single response type of interview is its ease of use, leading in turn  to ease of analysis.  A disadvantage, however,  is in its limitation: limited questions leading to limited responses leading to limited analysis.</a:t>
            </a:r>
          </a:p>
          <a:p>
            <a:pPr marL="0" indent="0"/>
            <a:endParaRPr lang="en-GB" sz="1600" dirty="0" smtClean="0">
              <a:latin typeface="+mn-lt"/>
            </a:endParaRPr>
          </a:p>
          <a:p>
            <a:pPr marL="0" indent="0"/>
            <a:r>
              <a:rPr lang="en-GB" sz="1600" dirty="0" smtClean="0">
                <a:latin typeface="+mn-lt"/>
              </a:rPr>
              <a:t>In reality, most researchers adopt a mixed approach that includes some elements of a structured and formalised approach with elements of unstructured and perhaps informal questions.  Often the first few questions of an interview are quantitative such as age, sex, years in employment etc., moving through to qualitative and informal conversational questions such as ‘What do you think about the KS3 strategy’. These later questions garner the ‘quality’ material that produces the rich data that is the basis for much study at level 6 and 7.</a:t>
            </a:r>
          </a:p>
        </p:txBody>
      </p:sp>
      <p:sp>
        <p:nvSpPr>
          <p:cNvPr id="10" name="Rounded Rectangle 9"/>
          <p:cNvSpPr/>
          <p:nvPr/>
        </p:nvSpPr>
        <p:spPr>
          <a:xfrm>
            <a:off x="611560" y="1026448"/>
            <a:ext cx="7920880"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720725" algn="ctr"/>
                <a:tab pos="3765550" algn="ctr"/>
                <a:tab pos="6819900" algn="ctr"/>
              </a:tabLst>
            </a:pPr>
            <a:r>
              <a:rPr lang="en-GB" dirty="0" smtClean="0"/>
              <a:t>	Structured	Semi-structured	Unstructured</a:t>
            </a:r>
            <a:endParaRPr lang="en-GB" dirty="0"/>
          </a:p>
        </p:txBody>
      </p:sp>
      <p:sp>
        <p:nvSpPr>
          <p:cNvPr id="11" name="Pentagon 10"/>
          <p:cNvSpPr/>
          <p:nvPr/>
        </p:nvSpPr>
        <p:spPr>
          <a:xfrm>
            <a:off x="675751" y="1476252"/>
            <a:ext cx="1368152" cy="617211"/>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mn-lt"/>
              </a:rPr>
              <a:t>Closed quantitative interview</a:t>
            </a:r>
          </a:p>
        </p:txBody>
      </p:sp>
      <p:sp>
        <p:nvSpPr>
          <p:cNvPr id="12" name="Hexagon 11"/>
          <p:cNvSpPr/>
          <p:nvPr/>
        </p:nvSpPr>
        <p:spPr>
          <a:xfrm>
            <a:off x="2403943" y="1476252"/>
            <a:ext cx="2016224" cy="617211"/>
          </a:xfrm>
          <a:prstGeom prst="hexagon">
            <a:avLst>
              <a:gd name="adj" fmla="val 47991"/>
              <a:gd name="vf" fmla="val 11547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984250" algn="l"/>
                <a:tab pos="1976438" algn="l"/>
                <a:tab pos="4572000" algn="l"/>
                <a:tab pos="5827713" algn="l"/>
              </a:tabLst>
            </a:pPr>
            <a:r>
              <a:rPr lang="en-GB" sz="1200" dirty="0" smtClean="0">
                <a:solidFill>
                  <a:schemeClr val="tx1"/>
                </a:solidFill>
                <a:latin typeface="+mn-lt"/>
              </a:rPr>
              <a:t>Standardised open-ended interview</a:t>
            </a:r>
          </a:p>
        </p:txBody>
      </p:sp>
      <p:sp>
        <p:nvSpPr>
          <p:cNvPr id="13" name="Pentagon 12"/>
          <p:cNvSpPr/>
          <p:nvPr/>
        </p:nvSpPr>
        <p:spPr>
          <a:xfrm rot="10800000">
            <a:off x="7084463" y="1476252"/>
            <a:ext cx="1368152" cy="617211"/>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84250" algn="l"/>
                <a:tab pos="1976438" algn="l"/>
                <a:tab pos="4572000" algn="l"/>
                <a:tab pos="5827713" algn="l"/>
              </a:tabLst>
            </a:pPr>
            <a:endParaRPr lang="en-GB" sz="1200" dirty="0" smtClean="0">
              <a:latin typeface="+mn-lt"/>
            </a:endParaRPr>
          </a:p>
        </p:txBody>
      </p:sp>
      <p:sp>
        <p:nvSpPr>
          <p:cNvPr id="14" name="TextBox 13"/>
          <p:cNvSpPr txBox="1"/>
          <p:nvPr/>
        </p:nvSpPr>
        <p:spPr>
          <a:xfrm>
            <a:off x="7363551" y="1549947"/>
            <a:ext cx="1152128" cy="461665"/>
          </a:xfrm>
          <a:prstGeom prst="rect">
            <a:avLst/>
          </a:prstGeom>
          <a:noFill/>
        </p:spPr>
        <p:txBody>
          <a:bodyPr wrap="square" rtlCol="0">
            <a:spAutoFit/>
          </a:bodyPr>
          <a:lstStyle/>
          <a:p>
            <a:pPr algn="ctr"/>
            <a:r>
              <a:rPr lang="en-GB" sz="1200" dirty="0" smtClean="0">
                <a:latin typeface="+mn-lt"/>
              </a:rPr>
              <a:t>Informal conversation</a:t>
            </a:r>
          </a:p>
        </p:txBody>
      </p:sp>
      <p:sp>
        <p:nvSpPr>
          <p:cNvPr id="15" name="Hexagon 14"/>
          <p:cNvSpPr/>
          <p:nvPr/>
        </p:nvSpPr>
        <p:spPr>
          <a:xfrm>
            <a:off x="4780207" y="1476252"/>
            <a:ext cx="2016224" cy="617211"/>
          </a:xfrm>
          <a:prstGeom prst="hexagon">
            <a:avLst>
              <a:gd name="adj" fmla="val 47991"/>
              <a:gd name="vf" fmla="val 11547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984250" algn="l"/>
                <a:tab pos="1976438" algn="l"/>
                <a:tab pos="4572000" algn="l"/>
                <a:tab pos="5827713" algn="l"/>
              </a:tabLst>
            </a:pPr>
            <a:r>
              <a:rPr lang="en-GB" sz="1200" dirty="0" smtClean="0">
                <a:solidFill>
                  <a:schemeClr val="tx1"/>
                </a:solidFill>
                <a:latin typeface="+mn-lt"/>
              </a:rPr>
              <a:t>Interview guide approach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1237034"/>
          </a:xfrm>
        </p:spPr>
        <p:txBody>
          <a:bodyPr>
            <a:normAutofit/>
          </a:bodyPr>
          <a:lstStyle/>
          <a:p>
            <a:r>
              <a:rPr lang="en-GB" sz="2000" b="1" dirty="0" smtClean="0">
                <a:solidFill>
                  <a:srgbClr val="00B050"/>
                </a:solidFill>
                <a:latin typeface="+mj-lt"/>
              </a:rPr>
              <a:t>Planning the interview</a:t>
            </a:r>
          </a:p>
          <a:p>
            <a:pPr marL="0" indent="0"/>
            <a:r>
              <a:rPr lang="en-GB" sz="1600" dirty="0" smtClean="0">
                <a:latin typeface="+mn-lt"/>
              </a:rPr>
              <a:t>In this section we outline the whole interview process from concept to reporting.  </a:t>
            </a:r>
            <a:r>
              <a:rPr lang="en-GB" sz="1600" dirty="0" err="1" smtClean="0">
                <a:latin typeface="+mn-lt"/>
              </a:rPr>
              <a:t>Kvale</a:t>
            </a:r>
            <a:r>
              <a:rPr lang="en-GB" sz="1600" dirty="0" smtClean="0">
                <a:latin typeface="+mn-lt"/>
              </a:rPr>
              <a:t> (1996) sets out seven stages of an interview investigation:</a:t>
            </a: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b="1" dirty="0" smtClean="0">
              <a:solidFill>
                <a:srgbClr val="00B050"/>
              </a:solidFill>
              <a:latin typeface="+mn-lt"/>
            </a:endParaRPr>
          </a:p>
          <a:p>
            <a:endParaRPr lang="en-GB" sz="1600" b="1" dirty="0">
              <a:solidFill>
                <a:srgbClr val="00B050"/>
              </a:solidFill>
              <a:latin typeface="+mj-lt"/>
            </a:endParaRPr>
          </a:p>
          <a:p>
            <a:pPr algn="just"/>
            <a:endParaRPr lang="en-GB" sz="2000" b="1" dirty="0" smtClean="0">
              <a:solidFill>
                <a:srgbClr val="00B050"/>
              </a:solidFill>
              <a:latin typeface="+mj-lt"/>
            </a:endParaRPr>
          </a:p>
          <a:p>
            <a:endParaRPr lang="en-GB" dirty="0"/>
          </a:p>
        </p:txBody>
      </p:sp>
      <p:graphicFrame>
        <p:nvGraphicFramePr>
          <p:cNvPr id="4" name="Table 3"/>
          <p:cNvGraphicFramePr>
            <a:graphicFrameLocks noGrp="1"/>
          </p:cNvGraphicFramePr>
          <p:nvPr/>
        </p:nvGraphicFramePr>
        <p:xfrm>
          <a:off x="107504" y="1556793"/>
          <a:ext cx="8928992" cy="3547191"/>
        </p:xfrm>
        <a:graphic>
          <a:graphicData uri="http://schemas.openxmlformats.org/drawingml/2006/table">
            <a:tbl>
              <a:tblPr firstRow="1" bandRow="1">
                <a:tableStyleId>{5C22544A-7EE6-4342-B048-85BDC9FD1C3A}</a:tableStyleId>
              </a:tblPr>
              <a:tblGrid>
                <a:gridCol w="1319938"/>
                <a:gridCol w="7609054"/>
              </a:tblGrid>
              <a:tr h="392492">
                <a:tc>
                  <a:txBody>
                    <a:bodyPr/>
                    <a:lstStyle/>
                    <a:p>
                      <a:r>
                        <a:rPr lang="en-GB" sz="1600" dirty="0" smtClean="0"/>
                        <a:t>Stage</a:t>
                      </a:r>
                      <a:endParaRPr lang="en-GB" sz="1600" dirty="0"/>
                    </a:p>
                  </a:txBody>
                  <a:tcPr/>
                </a:tc>
                <a:tc>
                  <a:txBody>
                    <a:bodyPr/>
                    <a:lstStyle/>
                    <a:p>
                      <a:r>
                        <a:rPr lang="en-GB" sz="1600" dirty="0" smtClean="0"/>
                        <a:t>Description</a:t>
                      </a:r>
                      <a:endParaRPr lang="en-GB" sz="1600" dirty="0"/>
                    </a:p>
                  </a:txBody>
                  <a:tcPr/>
                </a:tc>
              </a:tr>
              <a:tr h="0">
                <a:tc>
                  <a:txBody>
                    <a:bodyPr/>
                    <a:lstStyle/>
                    <a:p>
                      <a:r>
                        <a:rPr lang="en-GB" sz="1600" dirty="0" err="1" smtClean="0">
                          <a:latin typeface="+mn-lt"/>
                        </a:rPr>
                        <a:t>Thematising</a:t>
                      </a:r>
                      <a:endParaRPr lang="en-GB" sz="1600" dirty="0"/>
                    </a:p>
                  </a:txBody>
                  <a:tcPr/>
                </a:tc>
                <a:tc>
                  <a:txBody>
                    <a:bodyPr/>
                    <a:lstStyle/>
                    <a:p>
                      <a:r>
                        <a:rPr lang="en-GB" sz="1600" dirty="0" smtClean="0"/>
                        <a:t>Determining</a:t>
                      </a:r>
                      <a:r>
                        <a:rPr lang="en-GB" sz="1600" baseline="0" dirty="0" smtClean="0"/>
                        <a:t> the g</a:t>
                      </a:r>
                      <a:r>
                        <a:rPr lang="en-GB" sz="1600" dirty="0" smtClean="0"/>
                        <a:t>eneral goals and specific objectives</a:t>
                      </a:r>
                      <a:r>
                        <a:rPr lang="en-GB" sz="1600" baseline="0" dirty="0" smtClean="0"/>
                        <a:t> of the interview.</a:t>
                      </a:r>
                      <a:endParaRPr lang="en-GB" sz="1600" dirty="0"/>
                    </a:p>
                  </a:txBody>
                  <a:tcPr/>
                </a:tc>
              </a:tr>
              <a:tr h="136323">
                <a:tc>
                  <a:txBody>
                    <a:bodyPr/>
                    <a:lstStyle/>
                    <a:p>
                      <a:r>
                        <a:rPr lang="en-GB" sz="1600" dirty="0" smtClean="0">
                          <a:latin typeface="+mn-lt"/>
                        </a:rPr>
                        <a:t>Designing</a:t>
                      </a:r>
                      <a:endParaRPr lang="en-GB" sz="1600" dirty="0"/>
                    </a:p>
                  </a:txBody>
                  <a:tcPr/>
                </a:tc>
                <a:tc>
                  <a:txBody>
                    <a:bodyPr/>
                    <a:lstStyle/>
                    <a:p>
                      <a:r>
                        <a:rPr lang="en-GB" sz="1600" dirty="0" smtClean="0"/>
                        <a:t>Designing the themes, topics and questions</a:t>
                      </a:r>
                      <a:r>
                        <a:rPr lang="en-GB" sz="1600" baseline="0" dirty="0" smtClean="0"/>
                        <a:t> for the interview and organising an interview </a:t>
                      </a:r>
                      <a:r>
                        <a:rPr lang="en-GB" sz="1600" dirty="0" smtClean="0"/>
                        <a:t>schedule.</a:t>
                      </a:r>
                      <a:endParaRPr lang="en-GB" sz="1600" dirty="0"/>
                    </a:p>
                  </a:txBody>
                  <a:tcPr/>
                </a:tc>
              </a:tr>
              <a:tr h="133267">
                <a:tc>
                  <a:txBody>
                    <a:bodyPr/>
                    <a:lstStyle/>
                    <a:p>
                      <a:r>
                        <a:rPr lang="en-GB" sz="1600" dirty="0" smtClean="0">
                          <a:latin typeface="+mn-lt"/>
                        </a:rPr>
                        <a:t>Interviewing</a:t>
                      </a:r>
                      <a:endParaRPr lang="en-GB" sz="1600" dirty="0"/>
                    </a:p>
                  </a:txBody>
                  <a:tcPr/>
                </a:tc>
                <a:tc>
                  <a:txBody>
                    <a:bodyPr/>
                    <a:lstStyle/>
                    <a:p>
                      <a:r>
                        <a:rPr lang="en-GB" sz="1600" dirty="0" smtClean="0"/>
                        <a:t>Conducting the interviews</a:t>
                      </a:r>
                      <a:endParaRPr lang="en-GB" sz="1600" dirty="0"/>
                    </a:p>
                  </a:txBody>
                  <a:tcPr/>
                </a:tc>
              </a:tr>
              <a:tr h="0">
                <a:tc>
                  <a:txBody>
                    <a:bodyPr/>
                    <a:lstStyle/>
                    <a:p>
                      <a:r>
                        <a:rPr lang="en-GB" sz="1600" dirty="0" smtClean="0">
                          <a:latin typeface="+mn-lt"/>
                        </a:rPr>
                        <a:t>Transcribing</a:t>
                      </a:r>
                      <a:endParaRPr lang="en-GB" sz="1600" dirty="0"/>
                    </a:p>
                  </a:txBody>
                  <a:tcPr/>
                </a:tc>
                <a:tc>
                  <a:txBody>
                    <a:bodyPr/>
                    <a:lstStyle/>
                    <a:p>
                      <a:r>
                        <a:rPr lang="en-GB" sz="1600" dirty="0" smtClean="0"/>
                        <a:t>The means</a:t>
                      </a:r>
                      <a:r>
                        <a:rPr lang="en-GB" sz="1600" baseline="0" dirty="0" smtClean="0"/>
                        <a:t> of collecting data through listening, audio and/or video recording, writing, including recording non-verbal communication.</a:t>
                      </a:r>
                      <a:endParaRPr lang="en-GB" sz="1600" dirty="0"/>
                    </a:p>
                  </a:txBody>
                  <a:tcPr/>
                </a:tc>
              </a:tr>
              <a:tr h="392492">
                <a:tc>
                  <a:txBody>
                    <a:bodyPr/>
                    <a:lstStyle/>
                    <a:p>
                      <a:r>
                        <a:rPr lang="en-GB" sz="1600" dirty="0" smtClean="0">
                          <a:latin typeface="+mn-lt"/>
                        </a:rPr>
                        <a:t>Analysing</a:t>
                      </a:r>
                      <a:endParaRPr lang="en-GB" sz="1600" dirty="0"/>
                    </a:p>
                  </a:txBody>
                  <a:tcPr/>
                </a:tc>
                <a:tc>
                  <a:txBody>
                    <a:bodyPr/>
                    <a:lstStyle/>
                    <a:p>
                      <a:r>
                        <a:rPr lang="en-GB" sz="1600" dirty="0" smtClean="0"/>
                        <a:t>Analysing the data collected</a:t>
                      </a:r>
                      <a:r>
                        <a:rPr lang="en-GB" sz="1600" baseline="0" dirty="0" smtClean="0"/>
                        <a:t>, often by some form of coding or scoring.</a:t>
                      </a:r>
                      <a:endParaRPr lang="en-GB" sz="1600" dirty="0"/>
                    </a:p>
                  </a:txBody>
                  <a:tcPr/>
                </a:tc>
              </a:tr>
              <a:tr h="347353">
                <a:tc>
                  <a:txBody>
                    <a:bodyPr/>
                    <a:lstStyle/>
                    <a:p>
                      <a:r>
                        <a:rPr lang="en-GB" sz="1600" dirty="0" smtClean="0">
                          <a:latin typeface="+mn-lt"/>
                        </a:rPr>
                        <a:t>Verifying</a:t>
                      </a:r>
                      <a:endParaRPr lang="en-GB" sz="1600" dirty="0"/>
                    </a:p>
                  </a:txBody>
                  <a:tcPr/>
                </a:tc>
                <a:tc>
                  <a:txBody>
                    <a:bodyPr/>
                    <a:lstStyle/>
                    <a:p>
                      <a:r>
                        <a:rPr lang="en-GB" sz="1600" dirty="0" smtClean="0"/>
                        <a:t>This refers to the issues of validity, reliability and </a:t>
                      </a:r>
                      <a:r>
                        <a:rPr lang="en-GB" sz="1600" dirty="0" err="1" smtClean="0"/>
                        <a:t>generalisability</a:t>
                      </a:r>
                      <a:r>
                        <a:rPr lang="en-GB" sz="1600" dirty="0" smtClean="0"/>
                        <a:t>.</a:t>
                      </a:r>
                      <a:endParaRPr lang="en-GB" sz="1600" dirty="0"/>
                    </a:p>
                  </a:txBody>
                  <a:tcPr/>
                </a:tc>
              </a:tr>
              <a:tr h="586054">
                <a:tc>
                  <a:txBody>
                    <a:bodyPr/>
                    <a:lstStyle/>
                    <a:p>
                      <a:r>
                        <a:rPr lang="en-GB" sz="1600" dirty="0" smtClean="0">
                          <a:latin typeface="+mn-lt"/>
                        </a:rPr>
                        <a:t>Reporting</a:t>
                      </a:r>
                      <a:endParaRPr lang="en-GB" sz="1600" dirty="0"/>
                    </a:p>
                  </a:txBody>
                  <a:tcPr/>
                </a:tc>
                <a:tc>
                  <a:txBody>
                    <a:bodyPr/>
                    <a:lstStyle/>
                    <a:p>
                      <a:r>
                        <a:rPr lang="en-GB" sz="1600" dirty="0" smtClean="0"/>
                        <a:t>Decision making about the nature and extent,</a:t>
                      </a:r>
                      <a:r>
                        <a:rPr lang="en-GB" sz="1600" baseline="0" dirty="0" smtClean="0"/>
                        <a:t> type and form of public report that the interviewer intends to publish.</a:t>
                      </a:r>
                      <a:endParaRPr lang="en-GB" sz="1600" dirty="0"/>
                    </a:p>
                  </a:txBody>
                  <a:tcPr/>
                </a:tc>
              </a:tr>
            </a:tbl>
          </a:graphicData>
        </a:graphic>
      </p:graphicFrame>
      <p:sp>
        <p:nvSpPr>
          <p:cNvPr id="5" name="Text Placeholder 1"/>
          <p:cNvSpPr txBox="1">
            <a:spLocks/>
          </p:cNvSpPr>
          <p:nvPr/>
        </p:nvSpPr>
        <p:spPr>
          <a:xfrm>
            <a:off x="179512" y="5229200"/>
            <a:ext cx="8763061" cy="1368152"/>
          </a:xfrm>
          <a:prstGeom prst="rect">
            <a:avLst/>
          </a:prstGeom>
        </p:spPr>
        <p:txBody>
          <a:bodyPr vert="horz" lIns="91440" tIns="45720" rIns="91440" bIns="45720" rtlCol="0">
            <a:normAutofit fontScale="92500"/>
          </a:bodyPr>
          <a:lstStyle/>
          <a:p>
            <a:pPr lvl="0">
              <a:spcBef>
                <a:spcPct val="20000"/>
              </a:spcBef>
            </a:pPr>
            <a:r>
              <a:rPr kumimoji="0" lang="en-GB" sz="1600" b="0" i="0" u="none" strike="noStrike" kern="1200" cap="none" spc="0" normalizeH="0" baseline="0" noProof="0" dirty="0" smtClean="0">
                <a:ln>
                  <a:noFill/>
                </a:ln>
                <a:solidFill>
                  <a:schemeClr val="tx1"/>
                </a:solidFill>
                <a:effectLst/>
                <a:uLnTx/>
                <a:uFillTx/>
                <a:latin typeface="+mn-lt"/>
                <a:ea typeface="+mn-ea"/>
                <a:cs typeface="Arial" pitchFamily="34" charset="0"/>
              </a:rPr>
              <a:t>We suggest you spend</a:t>
            </a:r>
            <a:r>
              <a:rPr kumimoji="0" lang="en-GB" sz="1600" b="0" i="0" u="none" strike="noStrike" kern="1200" cap="none" spc="0" normalizeH="0" noProof="0" dirty="0" smtClean="0">
                <a:ln>
                  <a:noFill/>
                </a:ln>
                <a:solidFill>
                  <a:schemeClr val="tx1"/>
                </a:solidFill>
                <a:effectLst/>
                <a:uLnTx/>
                <a:uFillTx/>
                <a:latin typeface="+mn-lt"/>
                <a:ea typeface="+mn-ea"/>
                <a:cs typeface="Arial" pitchFamily="34" charset="0"/>
              </a:rPr>
              <a:t> a considerable time ‘</a:t>
            </a:r>
            <a:r>
              <a:rPr kumimoji="0" lang="en-GB" sz="1600" b="0" i="0" u="none" strike="noStrike" kern="1200" cap="none" spc="0" normalizeH="0" noProof="0" dirty="0" err="1" smtClean="0">
                <a:ln>
                  <a:noFill/>
                </a:ln>
                <a:solidFill>
                  <a:schemeClr val="tx1"/>
                </a:solidFill>
                <a:effectLst/>
                <a:uLnTx/>
                <a:uFillTx/>
                <a:latin typeface="+mn-lt"/>
                <a:ea typeface="+mn-ea"/>
                <a:cs typeface="Arial" pitchFamily="34" charset="0"/>
              </a:rPr>
              <a:t>Thematising</a:t>
            </a:r>
            <a:r>
              <a:rPr kumimoji="0" lang="en-GB" sz="1600" b="0" i="0" u="none" strike="noStrike" kern="1200" cap="none" spc="0" normalizeH="0" noProof="0" dirty="0" smtClean="0">
                <a:ln>
                  <a:noFill/>
                </a:ln>
                <a:solidFill>
                  <a:schemeClr val="tx1"/>
                </a:solidFill>
                <a:effectLst/>
                <a:uLnTx/>
                <a:uFillTx/>
                <a:latin typeface="+mn-lt"/>
                <a:ea typeface="+mn-ea"/>
                <a:cs typeface="Arial" pitchFamily="34" charset="0"/>
              </a:rPr>
              <a:t>’: discuss this with your supervisor, peers, colleagues and friends.  Question if you are allowing your respondents enough opportunity to fully express themselves.  Un</a:t>
            </a:r>
            <a:r>
              <a:rPr lang="en-GB" sz="1600" dirty="0" smtClean="0">
                <a:cs typeface="Arial" pitchFamily="34" charset="0"/>
              </a:rPr>
              <a:t>focussed goals and objectives are likely to result in similarly unfocussed data that will undermine your study.  Transcription is another critical stage </a:t>
            </a:r>
            <a:r>
              <a:rPr kumimoji="0" lang="en-GB" sz="1600" b="0" i="0" u="none" strike="noStrike" kern="1200" cap="none" spc="0" normalizeH="0" noProof="0" dirty="0" smtClean="0">
                <a:ln>
                  <a:noFill/>
                </a:ln>
                <a:solidFill>
                  <a:schemeClr val="tx1"/>
                </a:solidFill>
                <a:effectLst/>
                <a:uLnTx/>
                <a:uFillTx/>
                <a:latin typeface="+mn-lt"/>
                <a:ea typeface="+mn-ea"/>
                <a:cs typeface="Arial" pitchFamily="34" charset="0"/>
              </a:rPr>
              <a:t>because there is a potential to lose, ignore, distort or reduce the data to produce knowledge that has been reduced to fit a convenient model.</a:t>
            </a:r>
            <a:endParaRPr kumimoji="0" lang="en-GB" sz="16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88900" marR="0" lvl="0" indent="-88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6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88900" marR="0" lvl="0" indent="-88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6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88900" marR="0" lvl="0" indent="-88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600" b="1" i="0" u="none" strike="noStrike" kern="1200" cap="none" spc="0" normalizeH="0" baseline="0" noProof="0" dirty="0" smtClean="0">
              <a:ln>
                <a:noFill/>
              </a:ln>
              <a:solidFill>
                <a:srgbClr val="00B050"/>
              </a:solidFill>
              <a:effectLst/>
              <a:uLnTx/>
              <a:uFillTx/>
              <a:latin typeface="+mn-lt"/>
              <a:ea typeface="+mn-ea"/>
              <a:cs typeface="Arial" pitchFamily="34" charset="0"/>
            </a:endParaRPr>
          </a:p>
          <a:p>
            <a:pPr marL="88900" marR="0" lvl="0" indent="-88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600" b="1" i="0" u="none" strike="noStrike" kern="1200" cap="none" spc="0" normalizeH="0" baseline="0" noProof="0" dirty="0" smtClean="0">
              <a:ln>
                <a:noFill/>
              </a:ln>
              <a:solidFill>
                <a:srgbClr val="00B050"/>
              </a:solidFill>
              <a:effectLst/>
              <a:uLnTx/>
              <a:uFillTx/>
              <a:latin typeface="+mj-lt"/>
              <a:ea typeface="+mn-ea"/>
              <a:cs typeface="Arial" pitchFamily="34" charset="0"/>
            </a:endParaRPr>
          </a:p>
          <a:p>
            <a:pPr marL="88900" marR="0" lvl="0" indent="-88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1" i="0" u="none" strike="noStrike" kern="1200" cap="none" spc="0" normalizeH="0" baseline="0" noProof="0" dirty="0" smtClean="0">
              <a:ln>
                <a:noFill/>
              </a:ln>
              <a:solidFill>
                <a:srgbClr val="00B050"/>
              </a:solidFill>
              <a:effectLst/>
              <a:uLnTx/>
              <a:uFillTx/>
              <a:latin typeface="+mj-lt"/>
              <a:ea typeface="+mn-ea"/>
              <a:cs typeface="Arial" pitchFamily="34" charset="0"/>
            </a:endParaRPr>
          </a:p>
          <a:p>
            <a:pPr marL="88900" marR="0" lvl="0" indent="-88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3910</Words>
  <Application>Microsoft Office PowerPoint</Application>
  <PresentationFormat>On-screen Show (4:3)</PresentationFormat>
  <Paragraphs>328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Edge Hill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David Callaghan</cp:lastModifiedBy>
  <cp:revision>107</cp:revision>
  <dcterms:created xsi:type="dcterms:W3CDTF">2011-11-30T11:31:30Z</dcterms:created>
  <dcterms:modified xsi:type="dcterms:W3CDTF">2013-03-04T22:25:40Z</dcterms:modified>
</cp:coreProperties>
</file>