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Default Extension="wdp" ContentType="image/vnd.ms-photo"/>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95" autoAdjust="0"/>
    <p:restoredTop sz="85646" autoAdjust="0"/>
  </p:normalViewPr>
  <p:slideViewPr>
    <p:cSldViewPr snapToGrid="0">
      <p:cViewPr varScale="1">
        <p:scale>
          <a:sx n="128" d="100"/>
          <a:sy n="128" d="100"/>
        </p:scale>
        <p:origin x="-704" y="-1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967ED-E9C2-D543-8124-B107F052C28C}" type="datetimeFigureOut">
              <a:rPr lang="en-US" smtClean="0"/>
              <a:t>2/8/14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72620-4074-B34E-8ED6-2DF8739792A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err="1" smtClean="0"/>
              <a:t>Annus</a:t>
            </a:r>
            <a:r>
              <a:rPr lang="en-US" b="1" dirty="0" smtClean="0"/>
              <a:t> Mirabilis</a:t>
            </a:r>
          </a:p>
          <a:p>
            <a:r>
              <a:rPr lang="en-US" dirty="0" smtClean="0"/>
              <a:t/>
            </a:r>
            <a:br>
              <a:rPr lang="en-US" dirty="0" smtClean="0"/>
            </a:br>
            <a:r>
              <a:rPr lang="en-US" dirty="0" smtClean="0"/>
              <a:t>Sexual intercourse began</a:t>
            </a:r>
            <a:br>
              <a:rPr lang="en-US" dirty="0" smtClean="0"/>
            </a:br>
            <a:r>
              <a:rPr lang="en-US" dirty="0" smtClean="0"/>
              <a:t>In nineteen sixty-three</a:t>
            </a:r>
            <a:br>
              <a:rPr lang="en-US" dirty="0" smtClean="0"/>
            </a:br>
            <a:r>
              <a:rPr lang="en-US" dirty="0" smtClean="0"/>
              <a:t>(which was rather late for me) -</a:t>
            </a:r>
            <a:br>
              <a:rPr lang="en-US" dirty="0" smtClean="0"/>
            </a:br>
            <a:r>
              <a:rPr lang="en-US" dirty="0" smtClean="0"/>
              <a:t>Between the end of the "Chatterley" ban</a:t>
            </a:r>
            <a:br>
              <a:rPr lang="en-US" dirty="0" smtClean="0"/>
            </a:br>
            <a:r>
              <a:rPr lang="en-US" dirty="0" smtClean="0"/>
              <a:t>And the Beatles' first LP.</a:t>
            </a:r>
            <a:br>
              <a:rPr lang="en-US" dirty="0" smtClean="0"/>
            </a:br>
            <a:r>
              <a:rPr lang="en-US" dirty="0" smtClean="0"/>
              <a:t/>
            </a:r>
            <a:br>
              <a:rPr lang="en-US" dirty="0" smtClean="0"/>
            </a:br>
            <a:r>
              <a:rPr lang="en-US" dirty="0" smtClean="0"/>
              <a:t>Up to then there'd only been</a:t>
            </a:r>
            <a:br>
              <a:rPr lang="en-US" dirty="0" smtClean="0"/>
            </a:br>
            <a:r>
              <a:rPr lang="en-US" dirty="0" smtClean="0"/>
              <a:t>A sort of bargaining,</a:t>
            </a:r>
            <a:br>
              <a:rPr lang="en-US" dirty="0" smtClean="0"/>
            </a:br>
            <a:r>
              <a:rPr lang="en-US" dirty="0" smtClean="0"/>
              <a:t>A wrangle for the ring,</a:t>
            </a:r>
            <a:br>
              <a:rPr lang="en-US" dirty="0" smtClean="0"/>
            </a:br>
            <a:r>
              <a:rPr lang="en-US" dirty="0" smtClean="0"/>
              <a:t>A shame that started at sixteen</a:t>
            </a:r>
            <a:br>
              <a:rPr lang="en-US" dirty="0" smtClean="0"/>
            </a:br>
            <a:r>
              <a:rPr lang="en-US" dirty="0" smtClean="0"/>
              <a:t>And spread to everything.</a:t>
            </a:r>
            <a:br>
              <a:rPr lang="en-US" dirty="0" smtClean="0"/>
            </a:br>
            <a:r>
              <a:rPr lang="en-US" dirty="0" smtClean="0"/>
              <a:t/>
            </a:r>
            <a:br>
              <a:rPr lang="en-US" dirty="0" smtClean="0"/>
            </a:br>
            <a:r>
              <a:rPr lang="en-US" dirty="0" smtClean="0"/>
              <a:t>Then all at once the quarrel sank:</a:t>
            </a:r>
            <a:br>
              <a:rPr lang="en-US" dirty="0" smtClean="0"/>
            </a:br>
            <a:r>
              <a:rPr lang="en-US" dirty="0" smtClean="0"/>
              <a:t>Everyone felt the same,</a:t>
            </a:r>
            <a:br>
              <a:rPr lang="en-US" dirty="0" smtClean="0"/>
            </a:br>
            <a:r>
              <a:rPr lang="en-US" dirty="0" smtClean="0"/>
              <a:t>And every life became</a:t>
            </a:r>
            <a:br>
              <a:rPr lang="en-US" dirty="0" smtClean="0"/>
            </a:br>
            <a:r>
              <a:rPr lang="en-US" dirty="0" smtClean="0"/>
              <a:t>A brilliant breaking of the bank,</a:t>
            </a:r>
            <a:br>
              <a:rPr lang="en-US" dirty="0" smtClean="0"/>
            </a:br>
            <a:r>
              <a:rPr lang="en-US" dirty="0" smtClean="0"/>
              <a:t>A quite </a:t>
            </a:r>
            <a:r>
              <a:rPr lang="en-US" dirty="0" err="1" smtClean="0"/>
              <a:t>unlosable</a:t>
            </a:r>
            <a:r>
              <a:rPr lang="en-US" dirty="0" smtClean="0"/>
              <a:t> game.</a:t>
            </a:r>
            <a:br>
              <a:rPr lang="en-US" dirty="0" smtClean="0"/>
            </a:br>
            <a:r>
              <a:rPr lang="en-US" dirty="0" smtClean="0"/>
              <a:t/>
            </a:r>
            <a:br>
              <a:rPr lang="en-US" dirty="0" smtClean="0"/>
            </a:br>
            <a:r>
              <a:rPr lang="en-US" dirty="0" smtClean="0"/>
              <a:t>So life was never better than</a:t>
            </a:r>
            <a:br>
              <a:rPr lang="en-US" dirty="0" smtClean="0"/>
            </a:br>
            <a:r>
              <a:rPr lang="en-US" dirty="0" smtClean="0"/>
              <a:t>In nineteen sixty-three</a:t>
            </a:r>
            <a:br>
              <a:rPr lang="en-US" dirty="0" smtClean="0"/>
            </a:br>
            <a:r>
              <a:rPr lang="en-US" dirty="0" smtClean="0"/>
              <a:t>(Though just too late for me) -</a:t>
            </a:r>
            <a:br>
              <a:rPr lang="en-US" dirty="0" smtClean="0"/>
            </a:br>
            <a:r>
              <a:rPr lang="en-US" dirty="0" smtClean="0"/>
              <a:t>Between the end of the "Chatterley" ban</a:t>
            </a:r>
            <a:br>
              <a:rPr lang="en-US" dirty="0" smtClean="0"/>
            </a:br>
            <a:r>
              <a:rPr lang="en-US" dirty="0" smtClean="0"/>
              <a:t>And the Beatles' first LP.</a:t>
            </a:r>
            <a:br>
              <a:rPr lang="en-US" dirty="0" smtClean="0"/>
            </a:br>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Burgess completed a script for the Bond film </a:t>
            </a:r>
            <a:r>
              <a:rPr lang="en-US" i="1" dirty="0" smtClean="0"/>
              <a:t>The Spy Who Loved Me </a:t>
            </a:r>
            <a:r>
              <a:rPr lang="en-US" dirty="0" smtClean="0"/>
              <a:t>in 1977. Cubby Broccoli turned it down, though Burgess claimed that the finished film retained his idea for a floating seaborne lair for the villain. Burgess’s plot begins with Bond ‘fighting a Chinese musical gong society and drowning one of its thugs in a tub of shark’s fin soup, seasoning it with soy sauce’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Eschatology-the branch of theology or Biblical exegesis concerned with the end of the world. </a:t>
            </a:r>
          </a:p>
          <a:p>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Polyolbion</a:t>
            </a:r>
            <a:r>
              <a:rPr lang="en-US" baseline="0" dirty="0" smtClean="0"/>
              <a:t>: </a:t>
            </a:r>
            <a:r>
              <a:rPr lang="en-US" b="1" i="1" dirty="0" smtClean="0"/>
              <a:t>Poly-</a:t>
            </a:r>
            <a:r>
              <a:rPr lang="en-US" b="1" i="1" dirty="0" err="1" smtClean="0"/>
              <a:t>Olbion</a:t>
            </a:r>
            <a:r>
              <a:rPr lang="en-US" b="1" i="1" dirty="0" smtClean="0"/>
              <a:t>,</a:t>
            </a:r>
            <a:r>
              <a:rPr lang="en-US" dirty="0" smtClean="0"/>
              <a:t> by Michael Drayton, is an early modern epic of national description, is comprised of topographical descriptions of the counties of England and Wales, with digressions on national and local traditions, legends and histories. 15,000 lines, published in two</a:t>
            </a:r>
            <a:r>
              <a:rPr lang="en-US" baseline="0" dirty="0" smtClean="0"/>
              <a:t> parts, 1612 and 1622.</a:t>
            </a:r>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Frequent Burgess theme.  Hillier’s vision of the world based on this – but see his</a:t>
            </a:r>
            <a:r>
              <a:rPr lang="en-US" baseline="0" dirty="0" smtClean="0"/>
              <a:t> final summation of the position at the end.</a:t>
            </a:r>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Augustine</a:t>
            </a:r>
            <a:r>
              <a:rPr lang="en-US" baseline="0" dirty="0" smtClean="0"/>
              <a:t> </a:t>
            </a:r>
            <a:r>
              <a:rPr lang="en-US" baseline="0" dirty="0" err="1" smtClean="0"/>
              <a:t>v</a:t>
            </a:r>
            <a:r>
              <a:rPr lang="en-US" baseline="0" dirty="0" smtClean="0"/>
              <a:t> Pelagius: key difference is P’s denial of original sin.</a:t>
            </a:r>
            <a:endParaRPr lang="en-US" dirty="0"/>
          </a:p>
        </p:txBody>
      </p:sp>
      <p:sp>
        <p:nvSpPr>
          <p:cNvPr id="4" name="Slide Number Placeholder 3"/>
          <p:cNvSpPr>
            <a:spLocks noGrp="1"/>
          </p:cNvSpPr>
          <p:nvPr>
            <p:ph type="sldNum" sz="quarter" idx="10"/>
          </p:nvPr>
        </p:nvSpPr>
        <p:spPr/>
        <p:txBody>
          <a:bodyPr/>
          <a:lstStyle/>
          <a:p>
            <a:fld id="{8F772620-4074-B34E-8ED6-2DF8739792AA}"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B0D6EA-E0DF-4F25-9ED0-1CEEF003A8C7}" type="datetimeFigureOut">
              <a:rPr lang="en-GB" smtClean="0"/>
              <a:pPr/>
              <a:t>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71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0D6EA-E0DF-4F25-9ED0-1CEEF003A8C7}" type="datetimeFigureOut">
              <a:rPr lang="en-GB" smtClean="0"/>
              <a:pPr/>
              <a:t>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178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0D6EA-E0DF-4F25-9ED0-1CEEF003A8C7}" type="datetimeFigureOut">
              <a:rPr lang="en-GB" smtClean="0"/>
              <a:pPr/>
              <a:t>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26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0D6EA-E0DF-4F25-9ED0-1CEEF003A8C7}" type="datetimeFigureOut">
              <a:rPr lang="en-GB" smtClean="0"/>
              <a:pPr/>
              <a:t>2/8/14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205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FB0D6EA-E0DF-4F25-9ED0-1CEEF003A8C7}" type="datetimeFigureOut">
              <a:rPr lang="en-GB" smtClean="0"/>
              <a:pPr/>
              <a:t>2/8/14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49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B0D6EA-E0DF-4F25-9ED0-1CEEF003A8C7}" type="datetimeFigureOut">
              <a:rPr lang="en-GB" smtClean="0"/>
              <a:pPr/>
              <a:t>2/8/14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761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B0D6EA-E0DF-4F25-9ED0-1CEEF003A8C7}" type="datetimeFigureOut">
              <a:rPr lang="en-GB" smtClean="0"/>
              <a:pPr/>
              <a:t>2/8/14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351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B0D6EA-E0DF-4F25-9ED0-1CEEF003A8C7}" type="datetimeFigureOut">
              <a:rPr lang="en-GB" smtClean="0"/>
              <a:pPr/>
              <a:t>2/8/14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55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0D6EA-E0DF-4F25-9ED0-1CEEF003A8C7}" type="datetimeFigureOut">
              <a:rPr lang="en-GB" smtClean="0"/>
              <a:pPr/>
              <a:t>2/8/14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901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0D6EA-E0DF-4F25-9ED0-1CEEF003A8C7}" type="datetimeFigureOut">
              <a:rPr lang="en-GB" smtClean="0"/>
              <a:pPr/>
              <a:t>2/8/14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525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0D6EA-E0DF-4F25-9ED0-1CEEF003A8C7}" type="datetimeFigureOut">
              <a:rPr lang="en-GB" smtClean="0"/>
              <a:pPr/>
              <a:t>2/8/14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8308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FB0D6EA-E0DF-4F25-9ED0-1CEEF003A8C7}" type="datetimeFigureOut">
              <a:rPr lang="en-GB" smtClean="0"/>
              <a:pPr/>
              <a:t>2/8/14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D6B9AEE-0A27-4523-B7FE-DCF2C6342C9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023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dirty="0" smtClean="0"/>
              <a:t>Anthony Burgess,</a:t>
            </a:r>
            <a:r>
              <a:rPr lang="en-GB" sz="6600" dirty="0" smtClean="0"/>
              <a:t> </a:t>
            </a:r>
            <a:r>
              <a:rPr lang="en-GB" sz="6600" i="1" dirty="0" smtClean="0"/>
              <a:t>Tremor </a:t>
            </a:r>
            <a:r>
              <a:rPr lang="en-GB" sz="6600" i="1" dirty="0" smtClean="0"/>
              <a:t>of Intent</a:t>
            </a:r>
            <a:endParaRPr lang="en-GB" sz="6600" i="1" dirty="0"/>
          </a:p>
        </p:txBody>
      </p:sp>
      <p:sp>
        <p:nvSpPr>
          <p:cNvPr id="3" name="Subtitle 2"/>
          <p:cNvSpPr>
            <a:spLocks noGrp="1"/>
          </p:cNvSpPr>
          <p:nvPr>
            <p:ph type="subTitle" idx="1"/>
          </p:nvPr>
        </p:nvSpPr>
        <p:spPr>
          <a:xfrm>
            <a:off x="1071606" y="4920893"/>
            <a:ext cx="7889514" cy="1259987"/>
          </a:xfrm>
        </p:spPr>
        <p:txBody>
          <a:bodyPr/>
          <a:lstStyle/>
          <a:p>
            <a:r>
              <a:rPr lang="en-GB" dirty="0" smtClean="0"/>
              <a:t>LIT 3024</a:t>
            </a:r>
          </a:p>
          <a:p>
            <a:r>
              <a:rPr lang="en-GB" dirty="0" smtClean="0"/>
              <a:t>Sense of an Ending</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898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style</a:t>
            </a:r>
            <a:endParaRPr lang="en-US" dirty="0"/>
          </a:p>
        </p:txBody>
      </p:sp>
      <p:sp>
        <p:nvSpPr>
          <p:cNvPr id="3" name="Content Placeholder 2"/>
          <p:cNvSpPr>
            <a:spLocks noGrp="1"/>
          </p:cNvSpPr>
          <p:nvPr>
            <p:ph sz="half" idx="1"/>
          </p:nvPr>
        </p:nvSpPr>
        <p:spPr/>
        <p:txBody>
          <a:bodyPr/>
          <a:lstStyle/>
          <a:p>
            <a:r>
              <a:rPr lang="en-US" dirty="0" smtClean="0"/>
              <a:t>Part 2: Third-person omniscient narrator</a:t>
            </a:r>
          </a:p>
          <a:p>
            <a:r>
              <a:rPr lang="en-US" dirty="0" smtClean="0"/>
              <a:t>Early indications of Fleming-style spy genre (p.49)</a:t>
            </a:r>
          </a:p>
          <a:p>
            <a:r>
              <a:rPr lang="en-US" dirty="0" smtClean="0"/>
              <a:t>Closed environment of the ship recalls Greene, </a:t>
            </a:r>
            <a:r>
              <a:rPr lang="en-US" i="1" dirty="0" err="1" smtClean="0"/>
              <a:t>Stamboul</a:t>
            </a:r>
            <a:r>
              <a:rPr lang="en-US" i="1" dirty="0" smtClean="0"/>
              <a:t> Train</a:t>
            </a:r>
            <a:endParaRPr lang="en-US" dirty="0" smtClean="0"/>
          </a:p>
          <a:p>
            <a:r>
              <a:rPr lang="en-US" dirty="0" smtClean="0"/>
              <a:t>Set piece scenes of excess ( sex, gluttony)</a:t>
            </a:r>
          </a:p>
          <a:p>
            <a:r>
              <a:rPr lang="en-US" dirty="0" smtClean="0"/>
              <a:t>Ending: “Everything he’s told us is religious.” (p.112)</a:t>
            </a:r>
            <a:endParaRPr lang="en-US" dirty="0"/>
          </a:p>
        </p:txBody>
      </p:sp>
      <p:pic>
        <p:nvPicPr>
          <p:cNvPr id="5" name="Content Placeholder 4" descr="141673.jpg"/>
          <p:cNvPicPr>
            <a:picLocks noGrp="1" noChangeAspect="1"/>
          </p:cNvPicPr>
          <p:nvPr>
            <p:ph sz="half" idx="2"/>
          </p:nvPr>
        </p:nvPicPr>
        <p:blipFill>
          <a:blip r:embed="rId3"/>
          <a:srcRect l="-44352" r="-44352"/>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style</a:t>
            </a:r>
            <a:endParaRPr lang="en-US" dirty="0"/>
          </a:p>
        </p:txBody>
      </p:sp>
      <p:sp>
        <p:nvSpPr>
          <p:cNvPr id="3" name="Content Placeholder 2"/>
          <p:cNvSpPr>
            <a:spLocks noGrp="1"/>
          </p:cNvSpPr>
          <p:nvPr>
            <p:ph sz="half" idx="1"/>
          </p:nvPr>
        </p:nvSpPr>
        <p:spPr/>
        <p:txBody>
          <a:bodyPr/>
          <a:lstStyle/>
          <a:p>
            <a:r>
              <a:rPr lang="en-US" dirty="0" smtClean="0"/>
              <a:t>Part 3: </a:t>
            </a:r>
            <a:r>
              <a:rPr lang="en-US" dirty="0" err="1" smtClean="0"/>
              <a:t>Joycean</a:t>
            </a:r>
            <a:r>
              <a:rPr lang="en-US" dirty="0" smtClean="0"/>
              <a:t> stream of consciousness / internal monologue</a:t>
            </a:r>
          </a:p>
          <a:p>
            <a:r>
              <a:rPr lang="en-US" dirty="0" smtClean="0"/>
              <a:t>Third-person omniscient narrative,  with the Roper memoir interpolated</a:t>
            </a:r>
          </a:p>
          <a:p>
            <a:r>
              <a:rPr lang="en-US" dirty="0" smtClean="0"/>
              <a:t>Part 4: The most conventional section – straightforward third-person narration.</a:t>
            </a:r>
          </a:p>
          <a:p>
            <a:endParaRPr lang="en-US" dirty="0" smtClean="0"/>
          </a:p>
          <a:p>
            <a:endParaRPr lang="en-US" dirty="0" smtClean="0"/>
          </a:p>
          <a:p>
            <a:endParaRPr lang="en-US" dirty="0"/>
          </a:p>
        </p:txBody>
      </p:sp>
      <p:pic>
        <p:nvPicPr>
          <p:cNvPr id="5" name="Content Placeholder 4" descr="616VjIqwplL.jpg"/>
          <p:cNvPicPr>
            <a:picLocks noGrp="1" noChangeAspect="1"/>
          </p:cNvPicPr>
          <p:nvPr>
            <p:ph sz="half" idx="2"/>
          </p:nvPr>
        </p:nvPicPr>
        <p:blipFill>
          <a:blip r:embed="rId3"/>
          <a:srcRect l="-39635" r="-39635"/>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and issues</a:t>
            </a:r>
            <a:endParaRPr lang="en-US" dirty="0"/>
          </a:p>
        </p:txBody>
      </p:sp>
      <p:sp>
        <p:nvSpPr>
          <p:cNvPr id="3" name="Content Placeholder 2"/>
          <p:cNvSpPr>
            <a:spLocks noGrp="1"/>
          </p:cNvSpPr>
          <p:nvPr>
            <p:ph sz="half" idx="1"/>
          </p:nvPr>
        </p:nvSpPr>
        <p:spPr/>
        <p:txBody>
          <a:bodyPr/>
          <a:lstStyle/>
          <a:p>
            <a:r>
              <a:rPr lang="en-US" dirty="0" smtClean="0"/>
              <a:t>Manichean universe</a:t>
            </a:r>
          </a:p>
          <a:p>
            <a:r>
              <a:rPr lang="en-US" dirty="0" smtClean="0"/>
              <a:t>“Ah, what a bloody Manichean mess life is.” (</a:t>
            </a:r>
            <a:r>
              <a:rPr lang="en-US" dirty="0" err="1" smtClean="0"/>
              <a:t>p</a:t>
            </a:r>
            <a:r>
              <a:rPr lang="en-US" dirty="0" smtClean="0"/>
              <a:t>. 21)</a:t>
            </a:r>
          </a:p>
          <a:p>
            <a:r>
              <a:rPr lang="en-US" dirty="0" err="1" smtClean="0"/>
              <a:t>Manicheanism</a:t>
            </a:r>
            <a:r>
              <a:rPr lang="en-US" dirty="0" smtClean="0"/>
              <a:t> – doctrine of primordial battle between light and darkness, good vs. evil</a:t>
            </a:r>
          </a:p>
          <a:p>
            <a:r>
              <a:rPr lang="en-US" dirty="0" smtClean="0"/>
              <a:t>“You can’t get away from the great opposition.” (p.219)</a:t>
            </a:r>
            <a:endParaRPr lang="en-US" dirty="0"/>
          </a:p>
        </p:txBody>
      </p:sp>
      <p:pic>
        <p:nvPicPr>
          <p:cNvPr id="5" name="Content Placeholder 4" descr="71-P3NzLWuL.jpg"/>
          <p:cNvPicPr>
            <a:picLocks noGrp="1" noChangeAspect="1"/>
          </p:cNvPicPr>
          <p:nvPr>
            <p:ph sz="half" idx="2"/>
          </p:nvPr>
        </p:nvPicPr>
        <p:blipFill>
          <a:blip r:embed="rId3"/>
          <a:srcRect l="-42351" r="-42351"/>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and issues</a:t>
            </a:r>
            <a:endParaRPr lang="en-US" dirty="0"/>
          </a:p>
        </p:txBody>
      </p:sp>
      <p:sp>
        <p:nvSpPr>
          <p:cNvPr id="3" name="Content Placeholder 2"/>
          <p:cNvSpPr>
            <a:spLocks noGrp="1"/>
          </p:cNvSpPr>
          <p:nvPr>
            <p:ph sz="half" idx="1"/>
          </p:nvPr>
        </p:nvSpPr>
        <p:spPr/>
        <p:txBody>
          <a:bodyPr/>
          <a:lstStyle/>
          <a:p>
            <a:r>
              <a:rPr lang="en-US" dirty="0" smtClean="0"/>
              <a:t>Hillier’s regeneration foreshadowed from the start – belief in Original Sin, the schooldays at a school whose patron saint is Augustine.</a:t>
            </a:r>
          </a:p>
          <a:p>
            <a:r>
              <a:rPr lang="en-US" dirty="0" smtClean="0"/>
              <a:t>Roper’s rationalism undone by observation of reality of evil in the world.</a:t>
            </a:r>
          </a:p>
          <a:p>
            <a:r>
              <a:rPr lang="en-US" dirty="0" smtClean="0"/>
              <a:t>Overtly religious language, particularly at the end – God and Not-god. (p.219)</a:t>
            </a:r>
            <a:endParaRPr lang="en-US" dirty="0"/>
          </a:p>
        </p:txBody>
      </p:sp>
      <p:pic>
        <p:nvPicPr>
          <p:cNvPr id="5" name="Content Placeholder 4" descr="Untitled.jpg"/>
          <p:cNvPicPr>
            <a:picLocks noGrp="1" noChangeAspect="1"/>
          </p:cNvPicPr>
          <p:nvPr>
            <p:ph sz="half" idx="2"/>
          </p:nvPr>
        </p:nvPicPr>
        <p:blipFill>
          <a:blip r:embed="rId3"/>
          <a:srcRect l="-50686" r="-50686"/>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lstStyle/>
          <a:p>
            <a:r>
              <a:rPr lang="en-US" dirty="0" smtClean="0"/>
              <a:t>Strange mix of genres</a:t>
            </a:r>
          </a:p>
          <a:p>
            <a:r>
              <a:rPr lang="en-US" dirty="0" smtClean="0"/>
              <a:t>Spy novel, thriller, philosophical treatise</a:t>
            </a:r>
          </a:p>
          <a:p>
            <a:r>
              <a:rPr lang="en-US" dirty="0" smtClean="0"/>
              <a:t>Mix of styles – some conventional realist segments, others more experimental.</a:t>
            </a:r>
          </a:p>
          <a:p>
            <a:r>
              <a:rPr lang="en-US" dirty="0" smtClean="0"/>
              <a:t>Allusion, symbolism, puzzles – text is awash with traps for </a:t>
            </a:r>
            <a:r>
              <a:rPr lang="en-US" smtClean="0"/>
              <a:t>the unwary reader</a:t>
            </a:r>
            <a:r>
              <a:rPr lang="en-US" dirty="0" smtClean="0"/>
              <a:t>.</a:t>
            </a:r>
            <a:endParaRPr lang="en-US" dirty="0"/>
          </a:p>
        </p:txBody>
      </p:sp>
      <p:pic>
        <p:nvPicPr>
          <p:cNvPr id="5" name="Content Placeholder 4" descr="51vKSdMEIeL.jpg"/>
          <p:cNvPicPr>
            <a:picLocks noGrp="1" noChangeAspect="1"/>
          </p:cNvPicPr>
          <p:nvPr>
            <p:ph sz="half" idx="2"/>
          </p:nvPr>
        </p:nvPicPr>
        <p:blipFill>
          <a:blip r:embed="rId2"/>
          <a:srcRect l="-41933" r="-41933"/>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5" name="Content Placeholder 4"/>
          <p:cNvSpPr>
            <a:spLocks noGrp="1"/>
          </p:cNvSpPr>
          <p:nvPr>
            <p:ph sz="half" idx="1"/>
          </p:nvPr>
        </p:nvSpPr>
        <p:spPr/>
        <p:txBody>
          <a:bodyPr/>
          <a:lstStyle/>
          <a:p>
            <a:r>
              <a:rPr lang="en-GB" dirty="0" smtClean="0"/>
              <a:t>Burgess as novelist</a:t>
            </a:r>
          </a:p>
          <a:p>
            <a:r>
              <a:rPr lang="en-GB" dirty="0" smtClean="0"/>
              <a:t>The sixties scene</a:t>
            </a:r>
          </a:p>
          <a:p>
            <a:r>
              <a:rPr lang="en-GB" dirty="0" smtClean="0"/>
              <a:t>The spy genre</a:t>
            </a:r>
          </a:p>
          <a:p>
            <a:r>
              <a:rPr lang="en-GB" dirty="0" smtClean="0"/>
              <a:t>Key characteristics of Burgess’s novel</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9824" y="2193925"/>
            <a:ext cx="3023489" cy="397827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45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Burgess as novelist</a:t>
            </a:r>
            <a:endParaRPr lang="en-GB" dirty="0"/>
          </a:p>
        </p:txBody>
      </p:sp>
      <p:sp>
        <p:nvSpPr>
          <p:cNvPr id="3" name="Content Placeholder 2"/>
          <p:cNvSpPr>
            <a:spLocks noGrp="1"/>
          </p:cNvSpPr>
          <p:nvPr>
            <p:ph sz="half" idx="1"/>
          </p:nvPr>
        </p:nvSpPr>
        <p:spPr/>
        <p:txBody>
          <a:bodyPr/>
          <a:lstStyle/>
          <a:p>
            <a:r>
              <a:rPr lang="en-GB" dirty="0" smtClean="0"/>
              <a:t>Long and prolific career</a:t>
            </a:r>
          </a:p>
          <a:p>
            <a:r>
              <a:rPr lang="en-GB" dirty="0" smtClean="0"/>
              <a:t>Malayan trilogy late 50s</a:t>
            </a:r>
          </a:p>
          <a:p>
            <a:r>
              <a:rPr lang="en-GB" dirty="0" smtClean="0"/>
              <a:t>Terminal year – five novels</a:t>
            </a:r>
          </a:p>
          <a:p>
            <a:r>
              <a:rPr lang="en-GB" i="1" dirty="0" smtClean="0"/>
              <a:t>A Clockwork Orange</a:t>
            </a:r>
            <a:r>
              <a:rPr lang="en-GB" dirty="0" smtClean="0"/>
              <a:t> (1962)</a:t>
            </a:r>
          </a:p>
          <a:p>
            <a:r>
              <a:rPr lang="en-GB" dirty="0" err="1" smtClean="0"/>
              <a:t>Enderby</a:t>
            </a:r>
            <a:r>
              <a:rPr lang="en-GB" dirty="0" smtClean="0"/>
              <a:t> novels</a:t>
            </a:r>
          </a:p>
          <a:p>
            <a:r>
              <a:rPr lang="en-GB" i="1" dirty="0" smtClean="0"/>
              <a:t>Earthly Powers </a:t>
            </a:r>
            <a:r>
              <a:rPr lang="en-GB" dirty="0" smtClean="0"/>
              <a:t>(1980)</a:t>
            </a:r>
          </a:p>
          <a:p>
            <a:r>
              <a:rPr lang="en-GB" i="1" dirty="0" smtClean="0"/>
              <a:t>A Dead Man in Deptford </a:t>
            </a:r>
            <a:r>
              <a:rPr lang="en-GB" dirty="0" smtClean="0"/>
              <a:t>(1992)</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07856" y="2193925"/>
            <a:ext cx="2667425" cy="397827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6599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sixties</a:t>
            </a:r>
            <a:endParaRPr lang="en-GB" dirty="0"/>
          </a:p>
        </p:txBody>
      </p:sp>
      <p:sp>
        <p:nvSpPr>
          <p:cNvPr id="3" name="Content Placeholder 2"/>
          <p:cNvSpPr>
            <a:spLocks noGrp="1"/>
          </p:cNvSpPr>
          <p:nvPr>
            <p:ph sz="half" idx="1"/>
          </p:nvPr>
        </p:nvSpPr>
        <p:spPr/>
        <p:txBody>
          <a:bodyPr/>
          <a:lstStyle/>
          <a:p>
            <a:r>
              <a:rPr lang="en-GB" dirty="0" smtClean="0"/>
              <a:t>‘Sexual intercourse began in 1963’ (Philip Larkin)</a:t>
            </a:r>
          </a:p>
          <a:p>
            <a:r>
              <a:rPr lang="en-GB" dirty="0" smtClean="0"/>
              <a:t>Relative prosperity</a:t>
            </a:r>
          </a:p>
          <a:p>
            <a:r>
              <a:rPr lang="en-GB" dirty="0" smtClean="0"/>
              <a:t>Youth cultures and sub-cultures</a:t>
            </a:r>
          </a:p>
          <a:p>
            <a:r>
              <a:rPr lang="en-GB" dirty="0" smtClean="0"/>
              <a:t>Cold war tensions (Cuban missile crisis, Kim </a:t>
            </a:r>
            <a:r>
              <a:rPr lang="en-GB" dirty="0" err="1" smtClean="0"/>
              <a:t>Philby</a:t>
            </a:r>
            <a:r>
              <a:rPr lang="en-GB" dirty="0" smtClean="0"/>
              <a:t>)</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6036" y="2193925"/>
            <a:ext cx="3031066" cy="397827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005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context of the sixties</a:t>
            </a:r>
            <a:endParaRPr lang="en-GB" dirty="0"/>
          </a:p>
        </p:txBody>
      </p:sp>
      <p:sp>
        <p:nvSpPr>
          <p:cNvPr id="3" name="Content Placeholder 2"/>
          <p:cNvSpPr>
            <a:spLocks noGrp="1"/>
          </p:cNvSpPr>
          <p:nvPr>
            <p:ph sz="half" idx="1"/>
          </p:nvPr>
        </p:nvSpPr>
        <p:spPr/>
        <p:txBody>
          <a:bodyPr/>
          <a:lstStyle/>
          <a:p>
            <a:r>
              <a:rPr lang="en-GB" dirty="0" smtClean="0"/>
              <a:t>Growth of pop music</a:t>
            </a:r>
          </a:p>
          <a:p>
            <a:r>
              <a:rPr lang="en-GB" dirty="0" smtClean="0"/>
              <a:t>Pirate radio stations, leading to BBC reorganisation</a:t>
            </a:r>
          </a:p>
          <a:p>
            <a:r>
              <a:rPr lang="en-GB" dirty="0" smtClean="0"/>
              <a:t>Pop art (Warhol, Lichtenstein)</a:t>
            </a:r>
          </a:p>
          <a:p>
            <a:r>
              <a:rPr lang="en-GB" dirty="0" smtClean="0"/>
              <a:t>End of theatrical censorship</a:t>
            </a:r>
          </a:p>
          <a:p>
            <a:r>
              <a:rPr lang="en-GB" dirty="0" smtClean="0"/>
              <a:t>Much greater frankness in literature</a:t>
            </a:r>
          </a:p>
          <a:p>
            <a:r>
              <a:rPr lang="en-GB" dirty="0" smtClean="0"/>
              <a:t>Decriminalisation of homosexuality, 1967</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64288" y="2817262"/>
            <a:ext cx="4754562" cy="273160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808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Espionage and fiction</a:t>
            </a:r>
            <a:endParaRPr lang="en-GB" dirty="0"/>
          </a:p>
        </p:txBody>
      </p:sp>
      <p:sp>
        <p:nvSpPr>
          <p:cNvPr id="3" name="Content Placeholder 2"/>
          <p:cNvSpPr>
            <a:spLocks noGrp="1"/>
          </p:cNvSpPr>
          <p:nvPr>
            <p:ph sz="half" idx="1"/>
          </p:nvPr>
        </p:nvSpPr>
        <p:spPr/>
        <p:txBody>
          <a:bodyPr/>
          <a:lstStyle/>
          <a:p>
            <a:r>
              <a:rPr lang="en-GB" dirty="0" smtClean="0"/>
              <a:t>Already established genre (Conrad, </a:t>
            </a:r>
            <a:r>
              <a:rPr lang="en-GB" i="1" dirty="0" smtClean="0"/>
              <a:t>The Secret Agent</a:t>
            </a:r>
            <a:r>
              <a:rPr lang="en-GB" dirty="0" smtClean="0"/>
              <a:t>, 1907)</a:t>
            </a:r>
          </a:p>
          <a:p>
            <a:r>
              <a:rPr lang="en-GB" dirty="0"/>
              <a:t>Eric Ambler, </a:t>
            </a:r>
            <a:r>
              <a:rPr lang="en-GB" dirty="0" smtClean="0"/>
              <a:t>1930s</a:t>
            </a:r>
          </a:p>
          <a:p>
            <a:r>
              <a:rPr lang="en-GB" dirty="0" smtClean="0"/>
              <a:t>Ian Fleming, James Bond 1953 on</a:t>
            </a:r>
          </a:p>
          <a:p>
            <a:r>
              <a:rPr lang="en-GB" dirty="0" smtClean="0"/>
              <a:t>New resonance in Cold-War era</a:t>
            </a:r>
          </a:p>
          <a:p>
            <a:r>
              <a:rPr lang="en-GB" dirty="0" smtClean="0"/>
              <a:t>John le </a:t>
            </a:r>
            <a:r>
              <a:rPr lang="en-GB" dirty="0" err="1" smtClean="0"/>
              <a:t>Carre</a:t>
            </a:r>
            <a:r>
              <a:rPr lang="en-GB" dirty="0" smtClean="0"/>
              <a:t>, </a:t>
            </a:r>
            <a:r>
              <a:rPr lang="en-GB" i="1" dirty="0" smtClean="0"/>
              <a:t>The Spy Who Came in From the Cold </a:t>
            </a:r>
            <a:r>
              <a:rPr lang="en-GB" dirty="0" smtClean="0"/>
              <a:t>(1963</a:t>
            </a:r>
            <a:r>
              <a:rPr lang="en-GB" smtClean="0"/>
              <a:t>) </a:t>
            </a:r>
          </a:p>
          <a:p>
            <a:endParaRPr lang="en-GB"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64288" y="2875558"/>
            <a:ext cx="4754562" cy="261500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22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Burgess and espionage</a:t>
            </a:r>
            <a:endParaRPr lang="en-US" dirty="0"/>
          </a:p>
        </p:txBody>
      </p:sp>
      <p:sp>
        <p:nvSpPr>
          <p:cNvPr id="3" name="Content Placeholder 2"/>
          <p:cNvSpPr>
            <a:spLocks noGrp="1"/>
          </p:cNvSpPr>
          <p:nvPr>
            <p:ph sz="half" idx="1"/>
          </p:nvPr>
        </p:nvSpPr>
        <p:spPr/>
        <p:txBody>
          <a:bodyPr/>
          <a:lstStyle/>
          <a:p>
            <a:r>
              <a:rPr lang="en-US" i="1" dirty="0" smtClean="0"/>
              <a:t>Honey for the Bears </a:t>
            </a:r>
            <a:r>
              <a:rPr lang="en-US" dirty="0" smtClean="0"/>
              <a:t>(1963) – comic novel involving character trapped in Leningrad by Russian spies</a:t>
            </a:r>
          </a:p>
          <a:p>
            <a:r>
              <a:rPr lang="en-US" dirty="0" smtClean="0"/>
              <a:t>Produced script for James Bond film</a:t>
            </a:r>
          </a:p>
          <a:p>
            <a:r>
              <a:rPr lang="en-US" dirty="0" smtClean="0"/>
              <a:t>Espionage features in several later novels, </a:t>
            </a:r>
            <a:r>
              <a:rPr lang="en-US" dirty="0" err="1" smtClean="0"/>
              <a:t>e,g</a:t>
            </a:r>
            <a:r>
              <a:rPr lang="en-US" dirty="0" smtClean="0"/>
              <a:t>, </a:t>
            </a:r>
            <a:r>
              <a:rPr lang="en-US" i="1" dirty="0" smtClean="0"/>
              <a:t>Earthly Powers</a:t>
            </a:r>
            <a:r>
              <a:rPr lang="en-US" dirty="0" smtClean="0"/>
              <a:t>, </a:t>
            </a:r>
            <a:r>
              <a:rPr lang="en-US" i="1" dirty="0" smtClean="0"/>
              <a:t>Any Old Iron</a:t>
            </a:r>
            <a:r>
              <a:rPr lang="en-US" dirty="0" smtClean="0"/>
              <a:t>, </a:t>
            </a:r>
            <a:r>
              <a:rPr lang="en-US" i="1" dirty="0" smtClean="0"/>
              <a:t>A Dead Man in Deptford</a:t>
            </a:r>
            <a:r>
              <a:rPr lang="en-US" dirty="0" smtClean="0"/>
              <a:t>.</a:t>
            </a:r>
          </a:p>
          <a:p>
            <a:r>
              <a:rPr lang="en-US" dirty="0" smtClean="0"/>
              <a:t>No evidence AB himself a spy</a:t>
            </a:r>
          </a:p>
          <a:p>
            <a:endParaRPr lang="en-US" dirty="0"/>
          </a:p>
        </p:txBody>
      </p:sp>
      <p:pic>
        <p:nvPicPr>
          <p:cNvPr id="5" name="Content Placeholder 4" descr="SpyWhoLovedMeMovieNovel.jpeg"/>
          <p:cNvPicPr>
            <a:picLocks noGrp="1" noChangeAspect="1"/>
          </p:cNvPicPr>
          <p:nvPr>
            <p:ph sz="half" idx="2"/>
          </p:nvPr>
        </p:nvPicPr>
        <p:blipFill>
          <a:blip r:embed="rId3"/>
          <a:srcRect l="-43370" r="-43370"/>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Tremor of intent</a:t>
            </a:r>
            <a:endParaRPr lang="en-US" i="1" dirty="0"/>
          </a:p>
        </p:txBody>
      </p:sp>
      <p:sp>
        <p:nvSpPr>
          <p:cNvPr id="3" name="Content Placeholder 2"/>
          <p:cNvSpPr>
            <a:spLocks noGrp="1"/>
          </p:cNvSpPr>
          <p:nvPr>
            <p:ph sz="half" idx="1"/>
          </p:nvPr>
        </p:nvSpPr>
        <p:spPr/>
        <p:txBody>
          <a:bodyPr/>
          <a:lstStyle/>
          <a:p>
            <a:r>
              <a:rPr lang="en-US" dirty="0" smtClean="0"/>
              <a:t>Published 1966</a:t>
            </a:r>
          </a:p>
          <a:p>
            <a:r>
              <a:rPr lang="en-US" dirty="0" err="1" smtClean="0"/>
              <a:t>Biswell</a:t>
            </a:r>
            <a:r>
              <a:rPr lang="en-US" dirty="0" smtClean="0"/>
              <a:t>: blend of Ian Fleming-style spy fiction, Graham Greene-style examination of the human condition, and some literary experimentation, owing something to James Joyce</a:t>
            </a:r>
          </a:p>
          <a:p>
            <a:r>
              <a:rPr lang="en-US" dirty="0" smtClean="0"/>
              <a:t>“An eschatological spy novel.”</a:t>
            </a:r>
          </a:p>
          <a:p>
            <a:r>
              <a:rPr lang="en-US" dirty="0" smtClean="0"/>
              <a:t>Connotations of the title</a:t>
            </a:r>
          </a:p>
          <a:p>
            <a:pPr>
              <a:buNone/>
            </a:pPr>
            <a:endParaRPr lang="en-US" dirty="0"/>
          </a:p>
        </p:txBody>
      </p:sp>
      <p:pic>
        <p:nvPicPr>
          <p:cNvPr id="5" name="Content Placeholder 4" descr="57d313946b8067ff9a580749bb11ab5d.jpg"/>
          <p:cNvPicPr>
            <a:picLocks noGrp="1" noChangeAspect="1"/>
          </p:cNvPicPr>
          <p:nvPr>
            <p:ph sz="half" idx="2"/>
          </p:nvPr>
        </p:nvPicPr>
        <p:blipFill>
          <a:blip r:embed="rId3"/>
          <a:srcRect l="-36919" r="-36919"/>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style</a:t>
            </a:r>
            <a:endParaRPr lang="en-US" dirty="0"/>
          </a:p>
        </p:txBody>
      </p:sp>
      <p:sp>
        <p:nvSpPr>
          <p:cNvPr id="3" name="Content Placeholder 2"/>
          <p:cNvSpPr>
            <a:spLocks noGrp="1"/>
          </p:cNvSpPr>
          <p:nvPr>
            <p:ph sz="half" idx="1"/>
          </p:nvPr>
        </p:nvSpPr>
        <p:spPr/>
        <p:txBody>
          <a:bodyPr/>
          <a:lstStyle/>
          <a:p>
            <a:r>
              <a:rPr lang="en-US" dirty="0" smtClean="0"/>
              <a:t>Part 1: First person narrative by Hillier begins in medias res on the </a:t>
            </a:r>
            <a:r>
              <a:rPr lang="en-US" dirty="0" err="1" smtClean="0"/>
              <a:t>Polyolbion</a:t>
            </a:r>
            <a:r>
              <a:rPr lang="en-US" dirty="0" smtClean="0"/>
              <a:t> </a:t>
            </a:r>
            <a:r>
              <a:rPr lang="en-US" dirty="0" err="1" smtClean="0"/>
              <a:t>crusie</a:t>
            </a:r>
            <a:r>
              <a:rPr lang="en-US" dirty="0" smtClean="0"/>
              <a:t> ship</a:t>
            </a:r>
          </a:p>
          <a:p>
            <a:r>
              <a:rPr lang="en-US" dirty="0" smtClean="0"/>
              <a:t>Account of his and Roper’s Catholic upbringing, and war experience, post-war meeting – Brigitte</a:t>
            </a:r>
          </a:p>
          <a:p>
            <a:r>
              <a:rPr lang="en-US" dirty="0" smtClean="0"/>
              <a:t>Hillier’s position as spy on final job before retirement</a:t>
            </a:r>
          </a:p>
          <a:p>
            <a:r>
              <a:rPr lang="en-US" dirty="0" smtClean="0"/>
              <a:t>His self-loathing (p.47)</a:t>
            </a:r>
          </a:p>
          <a:p>
            <a:endParaRPr lang="en-US" dirty="0" smtClean="0"/>
          </a:p>
          <a:p>
            <a:endParaRPr lang="en-US" dirty="0" smtClean="0"/>
          </a:p>
          <a:p>
            <a:endParaRPr lang="en-US" dirty="0"/>
          </a:p>
        </p:txBody>
      </p:sp>
      <p:pic>
        <p:nvPicPr>
          <p:cNvPr id="5" name="Content Placeholder 4" descr="Burgessti.jpg"/>
          <p:cNvPicPr>
            <a:picLocks noGrp="1" noChangeAspect="1"/>
          </p:cNvPicPr>
          <p:nvPr>
            <p:ph sz="half" idx="2"/>
          </p:nvPr>
        </p:nvPicPr>
        <p:blipFill>
          <a:blip r:embed="rId3"/>
          <a:srcRect l="-40880" r="-40880"/>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TC103090434[[fn=Wood Type]]</Template>
  <TotalTime>396</TotalTime>
  <Words>937</Words>
  <Application>Microsoft Macintosh PowerPoint</Application>
  <PresentationFormat>Custom</PresentationFormat>
  <Paragraphs>90</Paragraphs>
  <Slides>14</Slides>
  <Notes>8</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Wood Type</vt:lpstr>
      <vt:lpstr>Anthony Burgess, Tremor of Intent</vt:lpstr>
      <vt:lpstr>Overview</vt:lpstr>
      <vt:lpstr>Burgess as novelist</vt:lpstr>
      <vt:lpstr>The sixties</vt:lpstr>
      <vt:lpstr>cultural context of the sixties</vt:lpstr>
      <vt:lpstr>Espionage and fiction</vt:lpstr>
      <vt:lpstr>Burgess and espionage</vt:lpstr>
      <vt:lpstr>Tremor of intent</vt:lpstr>
      <vt:lpstr>Structure and style</vt:lpstr>
      <vt:lpstr>Structure and style</vt:lpstr>
      <vt:lpstr>Structure and style</vt:lpstr>
      <vt:lpstr>Themes and issues</vt:lpstr>
      <vt:lpstr>Themes and issues</vt:lpstr>
      <vt:lpstr>conclusions</vt:lpstr>
    </vt:vector>
  </TitlesOfParts>
  <Company>Edge Hill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Anthony Burgess,  Tremor of Intent</dc:title>
  <dc:creator>Rob Spence</dc:creator>
  <cp:lastModifiedBy>Rob Spence</cp:lastModifiedBy>
  <cp:revision>6</cp:revision>
  <dcterms:created xsi:type="dcterms:W3CDTF">2014-02-08T09:00:21Z</dcterms:created>
  <dcterms:modified xsi:type="dcterms:W3CDTF">2014-02-08T15:11:11Z</dcterms:modified>
</cp:coreProperties>
</file>