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17" r:id="rId1"/>
  </p:sldMasterIdLst>
  <p:notesMasterIdLst>
    <p:notesMasterId r:id="rId15"/>
  </p:notes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22" d="100"/>
          <a:sy n="122" d="100"/>
        </p:scale>
        <p:origin x="-20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E14E91-AD6D-A646-AE86-90BAF06DFD19}" type="datetimeFigureOut">
              <a:rPr lang="en-US" smtClean="0"/>
              <a:t>2/2/14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A65EAD-6DE2-054D-A0FF-843774C56B6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Sidney</a:t>
            </a:r>
            <a:r>
              <a:rPr lang="en-US" baseline="0" dirty="0" smtClean="0"/>
              <a:t> Spark – manic depressive, violent.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A65EAD-6DE2-054D-A0FF-843774C56B65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Comforters was published</a:t>
            </a:r>
            <a:r>
              <a:rPr lang="en-US" baseline="0" dirty="0" smtClean="0"/>
              <a:t> on advice of Evelyn Waugh and Graham Greene – Catholic connection. Obviously based on own experience – novelist who hears voices as a result of </a:t>
            </a:r>
            <a:r>
              <a:rPr lang="en-US" baseline="0" dirty="0" err="1" smtClean="0"/>
              <a:t>dexedrine</a:t>
            </a:r>
            <a:r>
              <a:rPr lang="en-US" baseline="0" dirty="0" smtClean="0"/>
              <a:t>. Typing Ghost – element of the supernatural that we also find in BPR and other Spark novels. Playful, self-reflexive style – even postmodern.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A65EAD-6DE2-054D-A0FF-843774C56B65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Fanfarlo</a:t>
            </a:r>
            <a:r>
              <a:rPr lang="en-US" dirty="0" smtClean="0"/>
              <a:t> – from Baudelaire’s story</a:t>
            </a:r>
            <a:r>
              <a:rPr lang="en-US" baseline="0" dirty="0" smtClean="0"/>
              <a:t> about the dreamer poet and his love for the dancer </a:t>
            </a:r>
            <a:r>
              <a:rPr lang="en-US" baseline="0" dirty="0" err="1" smtClean="0"/>
              <a:t>Fanfarlo</a:t>
            </a:r>
            <a:r>
              <a:rPr lang="en-US" baseline="0" dirty="0" smtClean="0"/>
              <a:t>. Cramer. </a:t>
            </a:r>
            <a:r>
              <a:rPr lang="en-US" dirty="0" smtClean="0"/>
              <a:t>Spark transposes him to the</a:t>
            </a:r>
            <a:r>
              <a:rPr lang="en-US" baseline="0" dirty="0" smtClean="0"/>
              <a:t> present day in London, where he encounters, and has dialogue with, a series of people and inanimate objects – such as traffic lights and a steel chair, and finally Death. Written in ballad form, with peculiarly modernist touches (The new moon like a pair of surgical forceps /With the old moon in its jaws) cp </a:t>
            </a:r>
            <a:r>
              <a:rPr lang="en-US" baseline="0" dirty="0" err="1" smtClean="0"/>
              <a:t>Prufrock</a:t>
            </a:r>
            <a:r>
              <a:rPr lang="en-US" baseline="0" dirty="0" smtClean="0"/>
              <a:t> and Sir Patrick </a:t>
            </a:r>
            <a:r>
              <a:rPr lang="en-US" baseline="0" dirty="0" err="1" smtClean="0"/>
              <a:t>Spens</a:t>
            </a:r>
            <a:r>
              <a:rPr lang="en-US" baseline="0" dirty="0" smtClean="0"/>
              <a:t>. See opening exchange in BPR</a:t>
            </a:r>
          </a:p>
          <a:p>
            <a:r>
              <a:rPr lang="en-US" baseline="0" dirty="0" smtClean="0"/>
              <a:t>Border Ballads – ‘concerned with the lyrical winding in and out of a situation; for all their repetitiveness and length, they are models of narrative economy.’ (</a:t>
            </a:r>
            <a:r>
              <a:rPr lang="en-US" i="0" baseline="0" dirty="0" smtClean="0"/>
              <a:t>in </a:t>
            </a:r>
            <a:r>
              <a:rPr lang="en-US" i="1" baseline="0" dirty="0" smtClean="0"/>
              <a:t>John Masefield</a:t>
            </a:r>
            <a:r>
              <a:rPr lang="en-US" i="0" baseline="0" dirty="0" smtClean="0"/>
              <a:t> (London: Peter </a:t>
            </a:r>
            <a:r>
              <a:rPr lang="en-US" i="0" baseline="0" dirty="0" err="1" smtClean="0"/>
              <a:t>Nevill</a:t>
            </a:r>
            <a:r>
              <a:rPr lang="en-US" i="0" baseline="0" dirty="0" smtClean="0"/>
              <a:t>, 1953) p.104</a:t>
            </a:r>
          </a:p>
          <a:p>
            <a:r>
              <a:rPr lang="en-US" i="0" baseline="0" dirty="0" smtClean="0"/>
              <a:t>Image – Douglas Bliss, illustration from </a:t>
            </a:r>
            <a:r>
              <a:rPr lang="en-US" i="1" baseline="0" dirty="0" smtClean="0"/>
              <a:t>The Border Ballads </a:t>
            </a:r>
            <a:r>
              <a:rPr lang="en-US" i="0" baseline="0" dirty="0" smtClean="0"/>
              <a:t>(Oxford, 1925)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A65EAD-6DE2-054D-A0FF-843774C56B65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Maley</a:t>
            </a:r>
            <a:r>
              <a:rPr lang="en-US" dirty="0" smtClean="0"/>
              <a:t> – in </a:t>
            </a:r>
            <a:r>
              <a:rPr lang="en-US" i="0" dirty="0" err="1" smtClean="0"/>
              <a:t>McQillan</a:t>
            </a:r>
            <a:r>
              <a:rPr lang="en-US" i="0" dirty="0" smtClean="0"/>
              <a:t>,</a:t>
            </a:r>
            <a:r>
              <a:rPr lang="en-US" i="0" baseline="0" dirty="0" smtClean="0"/>
              <a:t> M (</a:t>
            </a:r>
            <a:r>
              <a:rPr lang="en-US" i="0" baseline="0" dirty="0" err="1" smtClean="0"/>
              <a:t>ed</a:t>
            </a:r>
            <a:r>
              <a:rPr lang="en-US" i="0" baseline="0" dirty="0" smtClean="0"/>
              <a:t>) </a:t>
            </a:r>
            <a:r>
              <a:rPr lang="en-US" i="1" baseline="0" dirty="0" smtClean="0"/>
              <a:t>Theorizing Muriel Spark</a:t>
            </a:r>
            <a:r>
              <a:rPr lang="en-US" i="0" baseline="0" dirty="0" smtClean="0"/>
              <a:t> (London: Palgrave, 2002) p.181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A65EAD-6DE2-054D-A0FF-843774C56B65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n-GB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5869-0636-0D4D-9200-29F100E50BDD}" type="datetimeFigureOut">
              <a:rPr lang="en-US" smtClean="0"/>
              <a:t>2/2/14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5869-0636-0D4D-9200-29F100E50BDD}" type="datetimeFigureOut">
              <a:rPr lang="en-US" smtClean="0"/>
              <a:t>2/2/14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759CE-5F15-DB4A-9CFB-03EE6E6A9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5869-0636-0D4D-9200-29F100E50BDD}" type="datetimeFigureOut">
              <a:rPr lang="en-US" smtClean="0"/>
              <a:t>2/2/14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759CE-5F15-DB4A-9CFB-03EE6E6A9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5869-0636-0D4D-9200-29F100E50BDD}" type="datetimeFigureOut">
              <a:rPr lang="en-US" smtClean="0"/>
              <a:t>2/2/14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759CE-5F15-DB4A-9CFB-03EE6E6A9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5869-0636-0D4D-9200-29F100E50BDD}" type="datetimeFigureOut">
              <a:rPr lang="en-US" smtClean="0"/>
              <a:t>2/2/14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5869-0636-0D4D-9200-29F100E50BDD}" type="datetimeFigureOut">
              <a:rPr lang="en-US" smtClean="0"/>
              <a:t>2/2/14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759CE-5F15-DB4A-9CFB-03EE6E6A9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5869-0636-0D4D-9200-29F100E50BDD}" type="datetimeFigureOut">
              <a:rPr lang="en-US" smtClean="0"/>
              <a:t>2/2/14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759CE-5F15-DB4A-9CFB-03EE6E6A9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5869-0636-0D4D-9200-29F100E50BDD}" type="datetimeFigureOut">
              <a:rPr lang="en-US" smtClean="0"/>
              <a:t>2/2/14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759CE-5F15-DB4A-9CFB-03EE6E6A9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5869-0636-0D4D-9200-29F100E50BDD}" type="datetimeFigureOut">
              <a:rPr lang="en-US" smtClean="0"/>
              <a:t>2/2/14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759CE-5F15-DB4A-9CFB-03EE6E6A9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5869-0636-0D4D-9200-29F100E50BDD}" type="datetimeFigureOut">
              <a:rPr lang="en-US" smtClean="0"/>
              <a:t>2/2/14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759CE-5F15-DB4A-9CFB-03EE6E6A9DD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en-GB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36CA5869-0636-0D4D-9200-29F100E50BDD}" type="datetimeFigureOut">
              <a:rPr lang="en-US" smtClean="0"/>
              <a:t>2/2/14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EE759CE-5F15-DB4A-9CFB-03EE6E6A9DD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GB" smtClean="0"/>
              <a:t>Click to edit Master text styles</a:t>
            </a:r>
          </a:p>
          <a:p>
            <a:pPr lvl="1" eaLnBrk="1" latinLnBrk="0" hangingPunct="1"/>
            <a:r>
              <a:rPr kumimoji="0" lang="en-GB" smtClean="0"/>
              <a:t>Second level</a:t>
            </a:r>
          </a:p>
          <a:p>
            <a:pPr lvl="2" eaLnBrk="1" latinLnBrk="0" hangingPunct="1"/>
            <a:r>
              <a:rPr kumimoji="0" lang="en-GB" smtClean="0"/>
              <a:t>Third level</a:t>
            </a:r>
          </a:p>
          <a:p>
            <a:pPr lvl="3" eaLnBrk="1" latinLnBrk="0" hangingPunct="1"/>
            <a:r>
              <a:rPr kumimoji="0" lang="en-GB" smtClean="0"/>
              <a:t>Fourth level</a:t>
            </a:r>
          </a:p>
          <a:p>
            <a:pPr lvl="4" eaLnBrk="1" latinLnBrk="0" hangingPunct="1"/>
            <a:r>
              <a:rPr kumimoji="0"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36CA5869-0636-0D4D-9200-29F100E50BDD}" type="datetimeFigureOut">
              <a:rPr lang="en-US" smtClean="0"/>
              <a:t>2/2/14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4EE759CE-5F15-DB4A-9CFB-03EE6E6A9DD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Muriel Spark: </a:t>
            </a:r>
            <a:br>
              <a:rPr lang="en-US" dirty="0" smtClean="0"/>
            </a:br>
            <a:r>
              <a:rPr lang="en-US" i="1" dirty="0" smtClean="0"/>
              <a:t>The Ballad of </a:t>
            </a:r>
            <a:r>
              <a:rPr lang="en-US" i="1" dirty="0" err="1"/>
              <a:t>P</a:t>
            </a:r>
            <a:r>
              <a:rPr lang="en-US" i="1" dirty="0" err="1" smtClean="0"/>
              <a:t>eckham</a:t>
            </a:r>
            <a:r>
              <a:rPr lang="en-US" i="1" dirty="0" smtClean="0"/>
              <a:t> Rye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LIT 3024</a:t>
            </a:r>
          </a:p>
          <a:p>
            <a:r>
              <a:rPr lang="en-US" dirty="0" smtClean="0"/>
              <a:t>The Sense of an Ending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Dougal</a:t>
            </a:r>
            <a:r>
              <a:rPr lang="en-US" dirty="0" smtClean="0"/>
              <a:t> Douglas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Radically disrupts the realism of the plot</a:t>
            </a:r>
          </a:p>
          <a:p>
            <a:r>
              <a:rPr lang="en-US" dirty="0" smtClean="0"/>
              <a:t>Source of sexual confusion – both hetero  and homo (</a:t>
            </a:r>
            <a:r>
              <a:rPr lang="en-US" dirty="0" err="1" smtClean="0"/>
              <a:t>Mr</a:t>
            </a:r>
            <a:r>
              <a:rPr lang="en-US" dirty="0" smtClean="0"/>
              <a:t> </a:t>
            </a:r>
            <a:r>
              <a:rPr lang="en-US" dirty="0" err="1" smtClean="0"/>
              <a:t>Druce</a:t>
            </a:r>
            <a:r>
              <a:rPr lang="en-US" dirty="0" smtClean="0"/>
              <a:t>) </a:t>
            </a:r>
          </a:p>
          <a:p>
            <a:r>
              <a:rPr lang="en-US" dirty="0" smtClean="0"/>
              <a:t>Plays with ideas of fiction / reality (e.g. introducing events from his ‘research’ into the ghost-written autobiography of Maria  </a:t>
            </a:r>
            <a:r>
              <a:rPr lang="en-US" dirty="0" err="1" smtClean="0"/>
              <a:t>Cheeseman</a:t>
            </a:r>
            <a:endParaRPr lang="en-US" dirty="0" smtClean="0"/>
          </a:p>
          <a:p>
            <a:r>
              <a:rPr lang="en-US" dirty="0" err="1" smtClean="0"/>
              <a:t>Dougal</a:t>
            </a:r>
            <a:r>
              <a:rPr lang="en-US" dirty="0" smtClean="0"/>
              <a:t> turns experience into “a lot of cockeyed books” (p.142)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and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Chapter 1 chronologically late in narrative</a:t>
            </a:r>
          </a:p>
          <a:p>
            <a:r>
              <a:rPr lang="en-US" dirty="0" smtClean="0"/>
              <a:t>Central chapters work as analeptic account of events leading to the marriage scene</a:t>
            </a:r>
          </a:p>
          <a:p>
            <a:r>
              <a:rPr lang="en-US" dirty="0" smtClean="0"/>
              <a:t>Final chapter ‘corrects’ versions of the narrative mentioned in chapter 1</a:t>
            </a:r>
          </a:p>
          <a:p>
            <a:r>
              <a:rPr lang="en-US" dirty="0" smtClean="0"/>
              <a:t>Cinematic style – scenes are presented without linkage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the supernatural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Elements of supernatural presented as unremarkable: e.g. </a:t>
            </a:r>
            <a:r>
              <a:rPr lang="en-US" dirty="0" err="1" smtClean="0"/>
              <a:t>Dougal</a:t>
            </a:r>
            <a:r>
              <a:rPr lang="en-US" dirty="0" smtClean="0"/>
              <a:t> with Merle Coverdale in the cemetery (p.30)</a:t>
            </a:r>
          </a:p>
          <a:p>
            <a:r>
              <a:rPr lang="en-US" dirty="0" smtClean="0"/>
              <a:t>DD’s tale of his dream as the devil (p.77) </a:t>
            </a:r>
          </a:p>
          <a:p>
            <a:r>
              <a:rPr lang="en-US" dirty="0" smtClean="0"/>
              <a:t>Battle with Trevor Lomas uses the bones of nuns as weapons (p.139)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Deals with major issues (death, morality, relationships) in comic form</a:t>
            </a:r>
          </a:p>
          <a:p>
            <a:r>
              <a:rPr lang="en-US" dirty="0" smtClean="0"/>
              <a:t>Mixes realist and modernist technique</a:t>
            </a:r>
          </a:p>
          <a:p>
            <a:r>
              <a:rPr lang="en-US" dirty="0" smtClean="0"/>
              <a:t>Blurring of fact and fiction</a:t>
            </a:r>
          </a:p>
          <a:p>
            <a:r>
              <a:rPr lang="en-US" dirty="0" smtClean="0"/>
              <a:t>Boyd disbars supernatural interpretation: “…it is situated so fixedly in the grime and petit-bourgeois </a:t>
            </a:r>
            <a:r>
              <a:rPr lang="en-US" dirty="0" err="1" smtClean="0"/>
              <a:t>mundanity</a:t>
            </a:r>
            <a:r>
              <a:rPr lang="en-US" dirty="0" smtClean="0"/>
              <a:t> of post-war London” (</a:t>
            </a:r>
            <a:r>
              <a:rPr lang="en-US" dirty="0" err="1" smtClean="0"/>
              <a:t>p.ix</a:t>
            </a:r>
            <a:r>
              <a:rPr lang="en-US" dirty="0" smtClean="0"/>
              <a:t>)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Spark as novelist</a:t>
            </a:r>
          </a:p>
          <a:p>
            <a:r>
              <a:rPr lang="en-US" dirty="0" smtClean="0"/>
              <a:t>The context of the times</a:t>
            </a:r>
          </a:p>
          <a:p>
            <a:r>
              <a:rPr lang="en-US" dirty="0" smtClean="0"/>
              <a:t>Style and structure</a:t>
            </a:r>
          </a:p>
          <a:p>
            <a:r>
              <a:rPr lang="en-US" dirty="0" smtClean="0"/>
              <a:t>Comic technique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Muriel Spark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1918 – 2006</a:t>
            </a:r>
          </a:p>
          <a:p>
            <a:r>
              <a:rPr lang="en-US" dirty="0" smtClean="0"/>
              <a:t>Edinburgh upbringing</a:t>
            </a:r>
          </a:p>
          <a:p>
            <a:r>
              <a:rPr lang="en-US" dirty="0" smtClean="0"/>
              <a:t>1937: Aged 19, marries S.O. Spark and leaves for Rhodesia.</a:t>
            </a:r>
          </a:p>
          <a:p>
            <a:r>
              <a:rPr lang="en-US" dirty="0" smtClean="0"/>
              <a:t>Unhappy marriage ends in 1940 and Spark returns to Britain in 1944</a:t>
            </a:r>
          </a:p>
          <a:p>
            <a:r>
              <a:rPr lang="en-US" dirty="0" smtClean="0"/>
              <a:t>War work - propaganda</a:t>
            </a:r>
            <a:endParaRPr lang="en-US" dirty="0"/>
          </a:p>
        </p:txBody>
      </p:sp>
      <p:pic>
        <p:nvPicPr>
          <p:cNvPr id="7" name="Content Placeholder 6" descr="Muriel Spark.jpg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 t="-20248" b="-20248"/>
          <a:stretch>
            <a:fillRect/>
          </a:stretch>
        </p:blipFill>
        <p:spPr/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career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Editor of Poetry Review 1947-49</a:t>
            </a:r>
          </a:p>
          <a:p>
            <a:r>
              <a:rPr lang="en-US" dirty="0" smtClean="0"/>
              <a:t>Writing and publishing poetry</a:t>
            </a:r>
          </a:p>
          <a:p>
            <a:r>
              <a:rPr lang="en-US" dirty="0" smtClean="0"/>
              <a:t>Some short </a:t>
            </a:r>
            <a:r>
              <a:rPr lang="en-US" dirty="0" err="1" smtClean="0"/>
              <a:t>lit.crit</a:t>
            </a:r>
            <a:r>
              <a:rPr lang="en-US" dirty="0" smtClean="0"/>
              <a:t>. works</a:t>
            </a:r>
          </a:p>
          <a:p>
            <a:r>
              <a:rPr lang="en-US" dirty="0" smtClean="0"/>
              <a:t>1954: Breakdown / conversion to Catholicism</a:t>
            </a:r>
          </a:p>
          <a:p>
            <a:r>
              <a:rPr lang="en-US" dirty="0" smtClean="0"/>
              <a:t>Starts writing novels – 1957 </a:t>
            </a:r>
            <a:r>
              <a:rPr lang="en-US" i="1" dirty="0" smtClean="0"/>
              <a:t>The Comforters</a:t>
            </a:r>
            <a:endParaRPr lang="en-US" dirty="0"/>
          </a:p>
        </p:txBody>
      </p:sp>
      <p:pic>
        <p:nvPicPr>
          <p:cNvPr id="5" name="Content Placeholder 4" descr="TheComforters.jpg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 l="-15896" r="-15896"/>
          <a:stretch>
            <a:fillRect/>
          </a:stretch>
        </p:blipFill>
        <p:spPr/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Later career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22 novels in a fifty-year career</a:t>
            </a:r>
          </a:p>
          <a:p>
            <a:r>
              <a:rPr lang="en-US" dirty="0" smtClean="0"/>
              <a:t>Best known for </a:t>
            </a:r>
            <a:r>
              <a:rPr lang="en-US" i="1" dirty="0" smtClean="0"/>
              <a:t>The Prime of Miss Jean </a:t>
            </a:r>
            <a:r>
              <a:rPr lang="en-US" i="1" dirty="0" err="1" smtClean="0"/>
              <a:t>Brodie</a:t>
            </a:r>
            <a:r>
              <a:rPr lang="en-US" dirty="0" smtClean="0"/>
              <a:t> (1963) – made into a successful film</a:t>
            </a:r>
          </a:p>
          <a:p>
            <a:r>
              <a:rPr lang="en-US" dirty="0" smtClean="0"/>
              <a:t>1967 on – exile in Italy</a:t>
            </a:r>
            <a:endParaRPr lang="en-US" dirty="0"/>
          </a:p>
        </p:txBody>
      </p:sp>
      <p:pic>
        <p:nvPicPr>
          <p:cNvPr id="5" name="Content Placeholder 4" descr="the-prime-of-miss-jean-brodie-movie-poster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34793" b="-34793"/>
          <a:stretch>
            <a:fillRect/>
          </a:stretch>
        </p:blipFill>
        <p:spPr/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The Ballad of </a:t>
            </a:r>
            <a:r>
              <a:rPr lang="en-US" i="1" dirty="0" err="1"/>
              <a:t>P</a:t>
            </a:r>
            <a:r>
              <a:rPr lang="en-US" i="1" dirty="0" err="1" smtClean="0"/>
              <a:t>eckham</a:t>
            </a:r>
            <a:r>
              <a:rPr lang="en-US" i="1" dirty="0" smtClean="0"/>
              <a:t> Rye</a:t>
            </a:r>
            <a:endParaRPr lang="en-US" i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Published 1960</a:t>
            </a:r>
          </a:p>
          <a:p>
            <a:r>
              <a:rPr lang="en-US" dirty="0" smtClean="0"/>
              <a:t>Set in contemporary London of the fifties</a:t>
            </a:r>
          </a:p>
          <a:p>
            <a:r>
              <a:rPr lang="en-US" dirty="0" smtClean="0"/>
              <a:t>Supernatural overtones</a:t>
            </a:r>
          </a:p>
          <a:p>
            <a:r>
              <a:rPr lang="en-US" dirty="0" smtClean="0"/>
              <a:t>‘Ballad’ is significant</a:t>
            </a:r>
            <a:endParaRPr lang="en-US" dirty="0"/>
          </a:p>
        </p:txBody>
      </p:sp>
      <p:pic>
        <p:nvPicPr>
          <p:cNvPr id="7" name="Content Placeholder 6" descr="Peckhamrye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-14934" r="-14934"/>
          <a:stretch>
            <a:fillRect/>
          </a:stretch>
        </p:blipFill>
        <p:spPr/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Peckham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Working-class district of south London</a:t>
            </a:r>
          </a:p>
          <a:p>
            <a:r>
              <a:rPr lang="en-US" dirty="0" smtClean="0"/>
              <a:t>Social deprivation beginning to increase after the war</a:t>
            </a:r>
          </a:p>
          <a:p>
            <a:r>
              <a:rPr lang="en-US" dirty="0" smtClean="0"/>
              <a:t>Nineteenth century housing, general air of decay.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Content Placeholder 4" descr="Untitled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40515" b="-40515"/>
          <a:stretch>
            <a:fillRect/>
          </a:stretch>
        </p:blipFill>
        <p:spPr/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Ballad and the Devil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Spark’s Scottish background</a:t>
            </a:r>
          </a:p>
          <a:p>
            <a:r>
              <a:rPr lang="en-US" dirty="0" smtClean="0"/>
              <a:t>Initial vocation as poet</a:t>
            </a:r>
          </a:p>
          <a:p>
            <a:r>
              <a:rPr lang="en-US" dirty="0" smtClean="0"/>
              <a:t>‘The Ballad of </a:t>
            </a:r>
            <a:r>
              <a:rPr lang="en-US" dirty="0" err="1" smtClean="0"/>
              <a:t>Fanfarlo</a:t>
            </a:r>
            <a:r>
              <a:rPr lang="en-US" dirty="0" smtClean="0"/>
              <a:t>’</a:t>
            </a:r>
          </a:p>
          <a:p>
            <a:r>
              <a:rPr lang="en-US" dirty="0" smtClean="0"/>
              <a:t>Border ballads</a:t>
            </a:r>
          </a:p>
          <a:p>
            <a:r>
              <a:rPr lang="en-US" dirty="0" smtClean="0"/>
              <a:t>Hogg’s </a:t>
            </a:r>
            <a:r>
              <a:rPr lang="en-US" i="1" dirty="0" smtClean="0"/>
              <a:t>Justified Sinner –</a:t>
            </a:r>
            <a:r>
              <a:rPr lang="en-US" dirty="0" smtClean="0"/>
              <a:t> representation of evil in the form of the </a:t>
            </a:r>
            <a:r>
              <a:rPr lang="en-US" dirty="0" err="1" smtClean="0"/>
              <a:t>doppelgänger</a:t>
            </a:r>
            <a:endParaRPr lang="en-US" i="1" dirty="0" smtClean="0"/>
          </a:p>
          <a:p>
            <a:endParaRPr lang="en-US" dirty="0"/>
          </a:p>
        </p:txBody>
      </p:sp>
      <p:pic>
        <p:nvPicPr>
          <p:cNvPr id="5" name="Content Placeholder 4" descr="Bliss.jpg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 t="-46293" b="-46293"/>
          <a:stretch>
            <a:fillRect/>
          </a:stretch>
        </p:blipFill>
        <p:spPr/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Dougal</a:t>
            </a:r>
            <a:r>
              <a:rPr lang="en-US" dirty="0" smtClean="0"/>
              <a:t> Douglas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Name is a kind of doubling</a:t>
            </a:r>
          </a:p>
          <a:p>
            <a:r>
              <a:rPr lang="en-US" dirty="0" smtClean="0"/>
              <a:t>A “de-</a:t>
            </a:r>
            <a:r>
              <a:rPr lang="en-US" dirty="0" err="1" smtClean="0"/>
              <a:t>Picted</a:t>
            </a:r>
            <a:r>
              <a:rPr lang="en-US" dirty="0" smtClean="0"/>
              <a:t> Scot” (</a:t>
            </a:r>
            <a:r>
              <a:rPr lang="en-US" dirty="0" err="1" smtClean="0"/>
              <a:t>Maley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Shapeshifter</a:t>
            </a:r>
            <a:r>
              <a:rPr lang="en-US" dirty="0" smtClean="0"/>
              <a:t> (cp </a:t>
            </a:r>
            <a:r>
              <a:rPr lang="en-US" dirty="0" err="1" smtClean="0"/>
              <a:t>Gilmartin</a:t>
            </a:r>
            <a:r>
              <a:rPr lang="en-US" dirty="0" smtClean="0"/>
              <a:t> in Hogg)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Dougal</a:t>
            </a:r>
            <a:r>
              <a:rPr lang="en-US" dirty="0" smtClean="0"/>
              <a:t> changed his shape and became a professor” (p.16)</a:t>
            </a:r>
          </a:p>
          <a:p>
            <a:r>
              <a:rPr lang="en-US" dirty="0" smtClean="0"/>
              <a:t>Dance of death (p.60)</a:t>
            </a:r>
          </a:p>
          <a:p>
            <a:r>
              <a:rPr lang="en-US" dirty="0" smtClean="0"/>
              <a:t>Witch-like – can’t cross running water (p.87)</a:t>
            </a:r>
          </a:p>
          <a:p>
            <a:r>
              <a:rPr lang="en-US" dirty="0" smtClean="0"/>
              <a:t>Becomes death (</a:t>
            </a:r>
            <a:r>
              <a:rPr lang="en-US" dirty="0" err="1" smtClean="0"/>
              <a:t>p</a:t>
            </a:r>
            <a:r>
              <a:rPr lang="en-US" dirty="0" smtClean="0"/>
              <a:t>. 173)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Module.thmx</Template>
  <TotalTime>209</TotalTime>
  <Words>748</Words>
  <Application>Microsoft Macintosh PowerPoint</Application>
  <PresentationFormat>On-screen Show (4:3)</PresentationFormat>
  <Paragraphs>76</Paragraphs>
  <Slides>13</Slides>
  <Notes>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Module</vt:lpstr>
      <vt:lpstr>Muriel Spark:  The Ballad of Peckham Rye</vt:lpstr>
      <vt:lpstr>Overview</vt:lpstr>
      <vt:lpstr>Muriel Spark</vt:lpstr>
      <vt:lpstr>Early career</vt:lpstr>
      <vt:lpstr>Later career</vt:lpstr>
      <vt:lpstr>The Ballad of Peckham Rye</vt:lpstr>
      <vt:lpstr>Peckham</vt:lpstr>
      <vt:lpstr>The Ballad and the Devil</vt:lpstr>
      <vt:lpstr>Dougal Douglas</vt:lpstr>
      <vt:lpstr>Dougal Douglas</vt:lpstr>
      <vt:lpstr>Structure and style</vt:lpstr>
      <vt:lpstr>Role of the supernatural</vt:lpstr>
      <vt:lpstr>Conclusions</vt:lpstr>
    </vt:vector>
  </TitlesOfParts>
  <Company>The Spence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Muriel Spark:  The Ballad of Peckham Rye</dc:title>
  <dc:creator>Rob Spence</dc:creator>
  <cp:lastModifiedBy>Rob Spence</cp:lastModifiedBy>
  <cp:revision>2</cp:revision>
  <dcterms:created xsi:type="dcterms:W3CDTF">2014-02-02T11:02:26Z</dcterms:created>
  <dcterms:modified xsi:type="dcterms:W3CDTF">2014-02-02T14:32:14Z</dcterms:modified>
</cp:coreProperties>
</file>