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258" r:id="rId2"/>
    <p:sldId id="257" r:id="rId3"/>
    <p:sldId id="260" r:id="rId4"/>
    <p:sldId id="259" r:id="rId5"/>
    <p:sldId id="282" r:id="rId6"/>
    <p:sldId id="283" r:id="rId7"/>
    <p:sldId id="261" r:id="rId8"/>
    <p:sldId id="262" r:id="rId9"/>
    <p:sldId id="284" r:id="rId10"/>
    <p:sldId id="285" r:id="rId11"/>
    <p:sldId id="286" r:id="rId12"/>
    <p:sldId id="306" r:id="rId13"/>
    <p:sldId id="290" r:id="rId14"/>
    <p:sldId id="291" r:id="rId15"/>
    <p:sldId id="321" r:id="rId16"/>
    <p:sldId id="292" r:id="rId17"/>
    <p:sldId id="322" r:id="rId18"/>
    <p:sldId id="295" r:id="rId19"/>
    <p:sldId id="296" r:id="rId20"/>
    <p:sldId id="297" r:id="rId21"/>
    <p:sldId id="299" r:id="rId22"/>
    <p:sldId id="301" r:id="rId23"/>
    <p:sldId id="302" r:id="rId24"/>
    <p:sldId id="303" r:id="rId25"/>
    <p:sldId id="325" r:id="rId26"/>
    <p:sldId id="326" r:id="rId27"/>
    <p:sldId id="327" r:id="rId28"/>
    <p:sldId id="328" r:id="rId29"/>
    <p:sldId id="329" r:id="rId30"/>
    <p:sldId id="334" r:id="rId31"/>
    <p:sldId id="333" r:id="rId32"/>
    <p:sldId id="332" r:id="rId33"/>
    <p:sldId id="331" r:id="rId34"/>
    <p:sldId id="330" r:id="rId35"/>
    <p:sldId id="335" r:id="rId36"/>
    <p:sldId id="336" r:id="rId37"/>
    <p:sldId id="337" r:id="rId38"/>
    <p:sldId id="341" r:id="rId39"/>
    <p:sldId id="305" r:id="rId40"/>
    <p:sldId id="307" r:id="rId41"/>
    <p:sldId id="308" r:id="rId42"/>
    <p:sldId id="293" r:id="rId43"/>
    <p:sldId id="342" r:id="rId44"/>
    <p:sldId id="343" r:id="rId45"/>
    <p:sldId id="298" r:id="rId46"/>
    <p:sldId id="309" r:id="rId47"/>
    <p:sldId id="310" r:id="rId48"/>
    <p:sldId id="311" r:id="rId49"/>
    <p:sldId id="312" r:id="rId50"/>
    <p:sldId id="313" r:id="rId51"/>
    <p:sldId id="314" r:id="rId52"/>
    <p:sldId id="316" r:id="rId53"/>
    <p:sldId id="317" r:id="rId54"/>
    <p:sldId id="318" r:id="rId55"/>
    <p:sldId id="320" r:id="rId56"/>
    <p:sldId id="324" r:id="rId57"/>
    <p:sldId id="323" r:id="rId5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898" autoAdjust="0"/>
  </p:normalViewPr>
  <p:slideViewPr>
    <p:cSldViewPr>
      <p:cViewPr varScale="1">
        <p:scale>
          <a:sx n="82" d="100"/>
          <a:sy n="82" d="100"/>
        </p:scale>
        <p:origin x="108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3E41C-25D7-4A2E-9682-F1CDFD6EACE8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0ECEA-DE36-4C82-92C8-61B0E02A2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84B956-D0C1-4CE8-8A1E-5D25244701FA}" type="slidenum">
              <a:rPr lang="en-GB" altLang="en-US" sz="1200">
                <a:latin typeface="Calibri" panose="020F0502020204030204" pitchFamily="34" charset="0"/>
              </a:rPr>
              <a:pPr/>
              <a:t>1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0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CEA-DE36-4C82-92C8-61B0E02A218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3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CEA-DE36-4C82-92C8-61B0E02A218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7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49263" y="8270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4400">
                <a:solidFill>
                  <a:schemeClr val="tx2"/>
                </a:solidFill>
                <a:latin typeface="Georgia" panose="02040502050405020303" pitchFamily="18" charset="0"/>
              </a:rPr>
              <a:t>The University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1981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Who we are 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What we offer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Accommodation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Student Finance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Getting the most out of today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D863-381B-4C13-B4FA-B51D04D073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2438" y="815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4400">
                <a:solidFill>
                  <a:schemeClr val="tx2"/>
                </a:solidFill>
                <a:latin typeface="Georgia" panose="02040502050405020303" pitchFamily="18" charset="0"/>
              </a:rPr>
              <a:t>The University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60375" y="1970088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Who we are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What we offer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Accommodation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Student Finance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Getting the most out of today</a:t>
            </a:r>
          </a:p>
        </p:txBody>
      </p:sp>
      <p:pic>
        <p:nvPicPr>
          <p:cNvPr id="4" name="Picture 7" descr="EH639 fDSC_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b="18648"/>
          <a:stretch>
            <a:fillRect/>
          </a:stretch>
        </p:blipFill>
        <p:spPr bwMode="auto">
          <a:xfrm>
            <a:off x="0" y="3875088"/>
            <a:ext cx="9151938" cy="2514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6D66A-3322-4CB1-9851-8EDBDCD812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6A24B-6164-4EF3-9F03-45E7F01853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0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66AEC-413D-4384-B051-5F7EC5CD59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DC645-E133-4EC2-8010-E154132155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AD454-E938-4F00-9E07-26688090C1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8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HU New Logo 1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3" t="78030" r="33109" b="10963"/>
          <a:stretch>
            <a:fillRect/>
          </a:stretch>
        </p:blipFill>
        <p:spPr bwMode="auto">
          <a:xfrm>
            <a:off x="2830513" y="1143000"/>
            <a:ext cx="34829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850106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Georgia"/>
                <a:cs typeface="Georgi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4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66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CC2CE-3ED1-43EC-8424-82315FD0975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1027" descr="Presentation top 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29"/>
          <p:cNvSpPr>
            <a:spLocks noChangeArrowheads="1"/>
          </p:cNvSpPr>
          <p:nvPr/>
        </p:nvSpPr>
        <p:spPr bwMode="auto">
          <a:xfrm>
            <a:off x="7169150" y="638968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2000">
                <a:solidFill>
                  <a:schemeClr val="bg1"/>
                </a:solidFill>
                <a:latin typeface="Georgia" panose="02040502050405020303" pitchFamily="18" charset="0"/>
              </a:rPr>
              <a:t>edgehill.ac.uk</a:t>
            </a:r>
          </a:p>
        </p:txBody>
      </p:sp>
      <p:sp>
        <p:nvSpPr>
          <p:cNvPr id="1033" name="Rectangle 1028"/>
          <p:cNvSpPr>
            <a:spLocks noChangeArrowheads="1"/>
          </p:cNvSpPr>
          <p:nvPr/>
        </p:nvSpPr>
        <p:spPr bwMode="auto">
          <a:xfrm>
            <a:off x="0" y="6321425"/>
            <a:ext cx="9144000" cy="539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0" r:id="rId3"/>
    <p:sldLayoutId id="2147483681" r:id="rId4"/>
    <p:sldLayoutId id="2147483682" r:id="rId5"/>
    <p:sldLayoutId id="2147483683" r:id="rId6"/>
    <p:sldLayoutId id="214748368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are.edgehill.ac.uk/2332/" TargetMode="External"/><Relationship Id="rId2" Type="http://schemas.openxmlformats.org/officeDocument/2006/relationships/hyperlink" Target="http://www.eshare.edgehill.ac.uk/2238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share.edgehill.ac.uk/4102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0" y="3644900"/>
            <a:ext cx="91440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Learning 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96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Availability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3" y="2564904"/>
            <a:ext cx="8134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Feedback &amp; Grades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87" y="2132856"/>
            <a:ext cx="808373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060848"/>
            <a:ext cx="3314700" cy="402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  <a:br>
              <a:rPr lang="en-GB" sz="3500" kern="0" dirty="0" smtClean="0"/>
            </a:br>
            <a:r>
              <a:rPr lang="en-GB" sz="3500" kern="0" dirty="0" smtClean="0"/>
              <a:t>Hide Column Student View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51920" y="2132856"/>
            <a:ext cx="3168352" cy="2809453"/>
            <a:chOff x="3851920" y="2132856"/>
            <a:chExt cx="3168352" cy="2809453"/>
          </a:xfrm>
        </p:grpSpPr>
        <p:grpSp>
          <p:nvGrpSpPr>
            <p:cNvPr id="13" name="Group 12"/>
            <p:cNvGrpSpPr/>
            <p:nvPr/>
          </p:nvGrpSpPr>
          <p:grpSpPr>
            <a:xfrm>
              <a:off x="3851920" y="2132856"/>
              <a:ext cx="576064" cy="2809453"/>
              <a:chOff x="3851920" y="2132856"/>
              <a:chExt cx="576064" cy="2809453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3851920" y="213285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4427984" y="2133997"/>
                <a:ext cx="0" cy="280831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3851920" y="4932040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4427984" y="3573016"/>
              <a:ext cx="144016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5868144" y="3419127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Hide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62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40" y="1844824"/>
            <a:ext cx="2722186" cy="360952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9752" y="2996952"/>
            <a:ext cx="5688632" cy="1656184"/>
            <a:chOff x="2339752" y="2996952"/>
            <a:chExt cx="5688632" cy="165618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2339752" y="3501008"/>
              <a:ext cx="2376264" cy="11521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4932040" y="299695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Full Grade Centre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587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17032"/>
            <a:ext cx="8610922" cy="5810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2060848"/>
            <a:ext cx="627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Hide </a:t>
            </a:r>
            <a:r>
              <a:rPr lang="en-GB" dirty="0"/>
              <a:t>Column from </a:t>
            </a:r>
            <a:r>
              <a:rPr lang="en-GB" dirty="0" smtClean="0"/>
              <a:t>Students</a:t>
            </a:r>
          </a:p>
          <a:p>
            <a:pPr marL="457200" indent="-457200">
              <a:buAutoNum type="arabicPeriod"/>
            </a:pPr>
            <a:r>
              <a:rPr lang="en-GB" dirty="0" smtClean="0"/>
              <a:t>Hide Column in Grade Centre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52120" y="2891845"/>
            <a:ext cx="3240360" cy="947995"/>
            <a:chOff x="5652120" y="2891845"/>
            <a:chExt cx="3240360" cy="947995"/>
          </a:xfrm>
        </p:grpSpPr>
        <p:grpSp>
          <p:nvGrpSpPr>
            <p:cNvPr id="10" name="Group 9"/>
            <p:cNvGrpSpPr/>
            <p:nvPr/>
          </p:nvGrpSpPr>
          <p:grpSpPr>
            <a:xfrm>
              <a:off x="5652120" y="3551808"/>
              <a:ext cx="3240360" cy="288032"/>
              <a:chOff x="5724128" y="3501008"/>
              <a:chExt cx="3240360" cy="288032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5724128" y="350100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8960470" y="350100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5724128" y="3501008"/>
                <a:ext cx="324036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7308304" y="2891845"/>
              <a:ext cx="0" cy="6811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53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391" b="-4125"/>
          <a:stretch/>
        </p:blipFill>
        <p:spPr>
          <a:xfrm>
            <a:off x="755576" y="4080556"/>
            <a:ext cx="6696744" cy="12628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99592" y="2158144"/>
            <a:ext cx="4408040" cy="1922412"/>
            <a:chOff x="899592" y="2158144"/>
            <a:chExt cx="4408040" cy="1922412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2158144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Hide </a:t>
              </a:r>
              <a:r>
                <a:rPr lang="en-GB" sz="1800" dirty="0"/>
                <a:t>Column from </a:t>
              </a:r>
              <a:r>
                <a:rPr lang="en-GB" sz="1800" dirty="0" smtClean="0"/>
                <a:t>Students</a:t>
              </a:r>
            </a:p>
            <a:p>
              <a:r>
                <a:rPr lang="en-GB" sz="1800" dirty="0" smtClean="0"/>
                <a:t>Hide Column in Grade Centre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99592" y="2895329"/>
              <a:ext cx="4408040" cy="1185227"/>
              <a:chOff x="1187624" y="3431905"/>
              <a:chExt cx="4408040" cy="1185227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3275856" y="343190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187624" y="4113076"/>
                <a:ext cx="4408040" cy="504056"/>
                <a:chOff x="5724128" y="3501008"/>
                <a:chExt cx="3240360" cy="288032"/>
              </a:xfrm>
            </p:grpSpPr>
            <p:cxnSp>
              <p:nvCxnSpPr>
                <p:cNvPr id="6" name="Straight Connector 5"/>
                <p:cNvCxnSpPr/>
                <p:nvPr/>
              </p:nvCxnSpPr>
              <p:spPr bwMode="auto">
                <a:xfrm>
                  <a:off x="5724128" y="350100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" name="Straight Connector 6"/>
                <p:cNvCxnSpPr/>
                <p:nvPr/>
              </p:nvCxnSpPr>
              <p:spPr bwMode="auto">
                <a:xfrm>
                  <a:off x="8960470" y="350100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5724128" y="3501008"/>
                  <a:ext cx="324036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7" name="Group 16"/>
          <p:cNvGrpSpPr/>
          <p:nvPr/>
        </p:nvGrpSpPr>
        <p:grpSpPr>
          <a:xfrm>
            <a:off x="5130280" y="2429889"/>
            <a:ext cx="3240360" cy="1650667"/>
            <a:chOff x="5130280" y="2429889"/>
            <a:chExt cx="3240360" cy="1650667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6300192" y="2895329"/>
              <a:ext cx="0" cy="11852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5130280" y="2429889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Hide </a:t>
              </a:r>
              <a:r>
                <a:rPr lang="en-GB" sz="1800" dirty="0"/>
                <a:t>Column from </a:t>
              </a:r>
              <a:r>
                <a:rPr lang="en-GB" sz="1800" dirty="0" smtClean="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85075" t="52419" r="4978" b="16022"/>
          <a:stretch/>
        </p:blipFill>
        <p:spPr bwMode="auto">
          <a:xfrm>
            <a:off x="1115616" y="3212976"/>
            <a:ext cx="2425476" cy="30781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78" y="3212976"/>
            <a:ext cx="3425479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Hide Column from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03" y="214484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is done for all the columns in the grade centre including submission dropbox’s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452320" y="4005064"/>
            <a:ext cx="792088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9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16808"/>
            <a:ext cx="7011292" cy="8765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1558876" y="2277846"/>
            <a:ext cx="4464496" cy="1233215"/>
            <a:chOff x="1558876" y="2277846"/>
            <a:chExt cx="4464496" cy="1233215"/>
          </a:xfrm>
        </p:grpSpPr>
        <p:sp>
          <p:nvSpPr>
            <p:cNvPr id="5" name="TextBox 4"/>
            <p:cNvSpPr txBox="1"/>
            <p:nvPr/>
          </p:nvSpPr>
          <p:spPr>
            <a:xfrm>
              <a:off x="1558876" y="2277846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Indicates Column is hidden from Students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58876" y="2811610"/>
              <a:ext cx="4351808" cy="699451"/>
              <a:chOff x="1588344" y="3817895"/>
              <a:chExt cx="4351808" cy="699451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1588344" y="381789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5931644" y="383617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707904" y="381789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1588344" y="3817895"/>
                <a:ext cx="435180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4911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Hide Column Grade Centre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02" y="2144841"/>
            <a:ext cx="821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is done for the columns you don’t want to see in the Grade Centre (</a:t>
            </a:r>
            <a:r>
              <a:rPr lang="en-GB" b="1" dirty="0" smtClean="0"/>
              <a:t>Weighted Column &amp; Total Column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85550" t="61139" r="4605" b="18638"/>
          <a:stretch/>
        </p:blipFill>
        <p:spPr bwMode="auto">
          <a:xfrm>
            <a:off x="957528" y="3125655"/>
            <a:ext cx="2514467" cy="226130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14" y="5536778"/>
            <a:ext cx="6953250" cy="5429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7524328" y="5157192"/>
            <a:ext cx="79208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2555776" y="4149080"/>
            <a:ext cx="1584176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74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Grading Schemas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15608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Some Revision, Pass, Merit, Distinction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69666" t="41286" r="21271" b="32487"/>
          <a:stretch/>
        </p:blipFill>
        <p:spPr bwMode="auto">
          <a:xfrm>
            <a:off x="1115616" y="2898735"/>
            <a:ext cx="2376264" cy="29905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555776" y="3356992"/>
            <a:ext cx="1584176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10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/>
          </p:cNvSpPr>
          <p:nvPr/>
        </p:nvSpPr>
        <p:spPr bwMode="auto">
          <a:xfrm>
            <a:off x="-29357" y="476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4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GB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Online Submission Workshop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3175" y="6321425"/>
            <a:ext cx="9144000" cy="539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1029"/>
          <p:cNvSpPr>
            <a:spLocks noChangeArrowheads="1"/>
          </p:cNvSpPr>
          <p:nvPr/>
        </p:nvSpPr>
        <p:spPr bwMode="auto">
          <a:xfrm>
            <a:off x="7169150" y="638968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2000">
                <a:solidFill>
                  <a:schemeClr val="bg1"/>
                </a:solidFill>
                <a:latin typeface="Georgia" panose="02040502050405020303" pitchFamily="18" charset="0"/>
              </a:rPr>
              <a:t>edgehill.ac.uk</a:t>
            </a:r>
          </a:p>
        </p:txBody>
      </p:sp>
      <p:pic>
        <p:nvPicPr>
          <p:cNvPr id="5127" name="Picture 1027" descr="Presentation top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45095"/>
            <a:ext cx="9151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34112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to create an assignment dropbox?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Assignment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Grade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Hide Columns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Grading Schemas (Some Revision, Pass, Merit, Distinction</a:t>
            </a:r>
            <a:r>
              <a:rPr lang="en-GB" sz="16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Marking 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Downloading </a:t>
            </a:r>
            <a:r>
              <a:rPr lang="en-GB" sz="1600" dirty="0" smtClean="0"/>
              <a:t>Assignment (Zi</a:t>
            </a:r>
            <a:r>
              <a:rPr lang="en-GB" sz="1600" dirty="0" smtClean="0"/>
              <a:t>p File)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Feedback </a:t>
            </a:r>
            <a:r>
              <a:rPr lang="en-GB" sz="1600" dirty="0" smtClean="0"/>
              <a:t>( Rename File)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Uploading </a:t>
            </a:r>
            <a:r>
              <a:rPr lang="en-GB" sz="1600" dirty="0" smtClean="0"/>
              <a:t>Assignments (Upload Zip)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Releasing Feedback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Releasing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Un-Hide Column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Smart Views</a:t>
            </a:r>
          </a:p>
          <a:p>
            <a:pPr lvl="1"/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Downloading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Grading Schemas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408712" cy="40859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630974" y="2411015"/>
            <a:ext cx="4526920" cy="991563"/>
            <a:chOff x="5508104" y="3491135"/>
            <a:chExt cx="3922815" cy="991563"/>
          </a:xfrm>
        </p:grpSpPr>
        <p:grpSp>
          <p:nvGrpSpPr>
            <p:cNvPr id="5" name="Group 4"/>
            <p:cNvGrpSpPr/>
            <p:nvPr/>
          </p:nvGrpSpPr>
          <p:grpSpPr>
            <a:xfrm>
              <a:off x="5508104" y="3645024"/>
              <a:ext cx="2619300" cy="576064"/>
              <a:chOff x="5508104" y="3645024"/>
              <a:chExt cx="2619300" cy="576064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5508104" y="3645024"/>
                <a:ext cx="2619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529249" y="4221088"/>
                <a:ext cx="159815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8327342" y="3491135"/>
              <a:ext cx="1091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Name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15303" y="3959478"/>
              <a:ext cx="111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Description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80312" y="5075892"/>
            <a:ext cx="2037593" cy="738664"/>
            <a:chOff x="7380312" y="5075892"/>
            <a:chExt cx="2037593" cy="738664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380312" y="5445224"/>
              <a:ext cx="7325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8130487" y="5075892"/>
              <a:ext cx="12874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Create Schema Mapping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Add Grading Schemas to Grade Centre Column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077" t="50999" r="1677" b="20814"/>
          <a:stretch/>
        </p:blipFill>
        <p:spPr bwMode="auto">
          <a:xfrm>
            <a:off x="179512" y="2190594"/>
            <a:ext cx="3528392" cy="33266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7773"/>
          <a:stretch/>
        </p:blipFill>
        <p:spPr>
          <a:xfrm>
            <a:off x="3995936" y="2190594"/>
            <a:ext cx="4966613" cy="878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965499" y="4077072"/>
            <a:ext cx="950317" cy="424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911033" y="1907704"/>
            <a:ext cx="950317" cy="424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89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23569" y="764704"/>
            <a:ext cx="89129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In Line Grading 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74894"/>
            <a:ext cx="8517391" cy="9361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8695706" y="1907704"/>
            <a:ext cx="0" cy="8012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/>
          <p:nvPr/>
        </p:nvPicPr>
        <p:blipFill rotWithShape="1">
          <a:blip r:embed="rId3"/>
          <a:srcRect l="85706" t="54462" r="5203" b="30375"/>
          <a:stretch/>
        </p:blipFill>
        <p:spPr bwMode="auto">
          <a:xfrm>
            <a:off x="241296" y="3978188"/>
            <a:ext cx="2818536" cy="18990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123728" y="4581128"/>
            <a:ext cx="1440160" cy="6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5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76470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In Line Grading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20" y="1907704"/>
            <a:ext cx="6982544" cy="41787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51520" y="2348880"/>
            <a:ext cx="3744416" cy="1253753"/>
            <a:chOff x="251520" y="2348880"/>
            <a:chExt cx="3744416" cy="1253753"/>
          </a:xfrm>
        </p:grpSpPr>
        <p:sp>
          <p:nvSpPr>
            <p:cNvPr id="5" name="Rectangle 4"/>
            <p:cNvSpPr/>
            <p:nvPr/>
          </p:nvSpPr>
          <p:spPr bwMode="auto">
            <a:xfrm>
              <a:off x="899592" y="2348880"/>
              <a:ext cx="3096344" cy="57606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314096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Formatting Toolbar</a:t>
              </a:r>
              <a:endParaRPr lang="en-GB" sz="1200" dirty="0"/>
            </a:p>
          </p:txBody>
        </p:sp>
        <p:cxnSp>
          <p:nvCxnSpPr>
            <p:cNvPr id="11" name="Straight Arrow Connector 10"/>
            <p:cNvCxnSpPr>
              <a:stCxn id="5" idx="1"/>
            </p:cNvCxnSpPr>
            <p:nvPr/>
          </p:nvCxnSpPr>
          <p:spPr bwMode="auto">
            <a:xfrm flipH="1">
              <a:off x="613792" y="2636912"/>
              <a:ext cx="285800" cy="5040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5652120" y="1895905"/>
            <a:ext cx="3507600" cy="1475895"/>
            <a:chOff x="5652120" y="1895905"/>
            <a:chExt cx="3507600" cy="147589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652120" y="2348880"/>
              <a:ext cx="2448272" cy="10229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8105719" y="2288192"/>
              <a:ext cx="219372" cy="4034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8007592" y="189590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Grade Entry</a:t>
              </a:r>
              <a:endParaRPr lang="en-GB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52120" y="3186863"/>
            <a:ext cx="3608691" cy="721919"/>
            <a:chOff x="5652120" y="3186863"/>
            <a:chExt cx="3608691" cy="72191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652120" y="3463937"/>
              <a:ext cx="2448272" cy="44484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8096326" y="3501008"/>
              <a:ext cx="228765" cy="3119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8108683" y="318686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Rubric</a:t>
              </a:r>
              <a:endParaRPr lang="en-GB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57447" y="3984744"/>
            <a:ext cx="3591007" cy="1532488"/>
            <a:chOff x="5657447" y="3984744"/>
            <a:chExt cx="3591007" cy="153248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657447" y="3984744"/>
              <a:ext cx="2448272" cy="15324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8105719" y="4685672"/>
              <a:ext cx="228765" cy="3119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8096326" y="419147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Feedback Sheet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18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01112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Downloading Zip File</a:t>
            </a:r>
            <a:endParaRPr lang="en-GB" sz="35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22303"/>
            <a:ext cx="2553686" cy="1440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2483768" y="2708920"/>
            <a:ext cx="1440160" cy="6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2" y="4183324"/>
            <a:ext cx="8106544" cy="138098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3491880" y="4156856"/>
            <a:ext cx="1440160" cy="6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37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94116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Student Assignment and Submit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3" y="1907704"/>
            <a:ext cx="8422407" cy="2559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4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2" y="2348880"/>
            <a:ext cx="7637991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494116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Right Click Download Assignment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3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7323" t="27366" r="15221" b="35525"/>
          <a:stretch/>
        </p:blipFill>
        <p:spPr bwMode="auto">
          <a:xfrm>
            <a:off x="1259633" y="2060849"/>
            <a:ext cx="597666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855" y="55892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Save Link As and save the zip file to your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692696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Extract Zip File</a:t>
            </a:r>
            <a:endParaRPr lang="en-GB" sz="3500" kern="0" dirty="0" smtClean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26" t="10677" r="73472" b="71768"/>
          <a:stretch/>
        </p:blipFill>
        <p:spPr bwMode="auto">
          <a:xfrm>
            <a:off x="1475656" y="2348880"/>
            <a:ext cx="6120680" cy="22322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30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07704"/>
            <a:ext cx="53482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7772400" cy="1143000"/>
          </a:xfrm>
        </p:spPr>
        <p:txBody>
          <a:bodyPr/>
          <a:lstStyle/>
          <a:p>
            <a:r>
              <a:rPr lang="en-GB" sz="3500" dirty="0"/>
              <a:t>How to create an assignment </a:t>
            </a:r>
            <a:r>
              <a:rPr lang="en-GB" sz="3500" dirty="0" smtClean="0"/>
              <a:t>dropbox</a:t>
            </a:r>
            <a:endParaRPr lang="en-GB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669675" y="192265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Assessment – Assignment Handler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2703" t="33864" r="26535" b="42936"/>
          <a:stretch/>
        </p:blipFill>
        <p:spPr bwMode="auto">
          <a:xfrm>
            <a:off x="755576" y="2735204"/>
            <a:ext cx="3600400" cy="307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131840" y="4581128"/>
            <a:ext cx="1008112" cy="5051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03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0" y="1885183"/>
            <a:ext cx="7144006" cy="1521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3792" y="400506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Extracted Zip File </a:t>
            </a:r>
          </a:p>
          <a:p>
            <a:endParaRPr lang="en-GB" dirty="0"/>
          </a:p>
          <a:p>
            <a:r>
              <a:rPr lang="en-GB" dirty="0" smtClean="0"/>
              <a:t>Folders containing student submissions</a:t>
            </a:r>
          </a:p>
          <a:p>
            <a:r>
              <a:rPr lang="en-GB" dirty="0" smtClean="0"/>
              <a:t>Spreadsheet File to Enter Student Grades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55570" y="674385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Rename feedback file</a:t>
            </a:r>
            <a:endParaRPr lang="en-GB" sz="35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0" y="2553466"/>
            <a:ext cx="7344827" cy="864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86030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Student Submission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011850"/>
            <a:ext cx="583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Rename Annotated Student Submission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25144"/>
            <a:ext cx="7272808" cy="8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annotated assignment must be renamed as following at the beginning</a:t>
            </a:r>
          </a:p>
          <a:p>
            <a:endParaRPr lang="en-GB" dirty="0"/>
          </a:p>
          <a:p>
            <a:r>
              <a:rPr lang="en-GB" sz="7200" dirty="0" smtClean="0"/>
              <a:t>feedback_studentid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i.e. feedback_20088160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347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692696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Grade Entry</a:t>
            </a:r>
            <a:endParaRPr lang="en-GB" sz="35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2" y="2564904"/>
            <a:ext cx="7795751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36510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 Grade is entered in the spreadsheet as setup in the grading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7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413792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0662" t="9279" r="4265" b="30574"/>
          <a:stretch/>
        </p:blipFill>
        <p:spPr bwMode="auto">
          <a:xfrm>
            <a:off x="1835696" y="1340768"/>
            <a:ext cx="5691405" cy="3403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79715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Select All – Right Click on Spreadsheet File and send to Compressed (Zipped) Folder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9711" y="5681196"/>
            <a:ext cx="87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 </a:t>
            </a:r>
            <a:r>
              <a:rPr lang="en-GB" b="1" dirty="0" smtClean="0"/>
              <a:t>Zip file must be called the same name as the Assignment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3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620688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2896" y="176368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Check List before Uploading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835714"/>
            <a:ext cx="7846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Feedback file renamed correctly feedback_studentid </a:t>
            </a:r>
            <a:r>
              <a:rPr lang="en-GB" dirty="0" err="1" smtClean="0"/>
              <a:t>i.e</a:t>
            </a:r>
            <a:r>
              <a:rPr lang="en-GB" dirty="0"/>
              <a:t> </a:t>
            </a:r>
            <a:r>
              <a:rPr lang="en-GB" dirty="0" smtClean="0"/>
              <a:t>feedback_20088160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Grades entered correctly in spreadsheet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Completed Zip file has the same name as the assignment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40668" y="692696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Upload Zip File</a:t>
            </a:r>
            <a:endParaRPr lang="en-GB" sz="35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8" y="2121795"/>
            <a:ext cx="8712968" cy="1366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5434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Select View Uploaded Files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94609"/>
            <a:ext cx="47244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876" y="540331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Upload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40668" y="692696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Upload Zip File</a:t>
            </a:r>
            <a:endParaRPr lang="en-GB" sz="35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35696"/>
            <a:ext cx="6394110" cy="4405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60232" y="2204864"/>
            <a:ext cx="1656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1. Select Completed Zip File</a:t>
            </a:r>
            <a:endParaRPr lang="en-GB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93305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2. Insert Comments</a:t>
            </a:r>
            <a:endParaRPr lang="en-GB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7163172" y="5844317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3. Submit</a:t>
            </a:r>
            <a:endParaRPr lang="en-GB" sz="1500" dirty="0"/>
          </a:p>
        </p:txBody>
      </p:sp>
      <p:cxnSp>
        <p:nvCxnSpPr>
          <p:cNvPr id="12" name="Straight Arrow Connector 11"/>
          <p:cNvCxnSpPr>
            <a:stCxn id="4" idx="1"/>
          </p:cNvCxnSpPr>
          <p:nvPr/>
        </p:nvCxnSpPr>
        <p:spPr bwMode="auto">
          <a:xfrm flipH="1">
            <a:off x="3376567" y="2597279"/>
            <a:ext cx="3283665" cy="255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378164" y="4210200"/>
            <a:ext cx="3283665" cy="255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481777" y="6000401"/>
            <a:ext cx="681395" cy="62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87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40668" y="692696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</a:t>
            </a:r>
            <a:r>
              <a:rPr lang="en-GB" sz="3500" kern="0" dirty="0" smtClean="0"/>
              <a:t>Marking</a:t>
            </a:r>
          </a:p>
          <a:p>
            <a:r>
              <a:rPr lang="en-GB" sz="3500" kern="0" dirty="0" smtClean="0"/>
              <a:t>Upload Zip File</a:t>
            </a:r>
            <a:endParaRPr lang="en-GB" sz="35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065"/>
          <a:stretch/>
        </p:blipFill>
        <p:spPr>
          <a:xfrm>
            <a:off x="179512" y="1998202"/>
            <a:ext cx="8511555" cy="1112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123" y="3299283"/>
            <a:ext cx="8496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1.Select upload file check to make sure all file are correct in the zip file.</a:t>
            </a:r>
            <a:endParaRPr lang="en-GB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10999"/>
            <a:ext cx="7171978" cy="1320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131779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2.If there are no errors then the submissions has correctly been uploaded and can now be imported into Gradebook</a:t>
            </a:r>
            <a:endParaRPr lang="en-GB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43309"/>
            <a:ext cx="8496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3. Select Import into Gradebook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661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80512" cy="1143000"/>
          </a:xfrm>
        </p:spPr>
        <p:txBody>
          <a:bodyPr/>
          <a:lstStyle/>
          <a:p>
            <a:r>
              <a:rPr lang="en-GB" dirty="0" smtClean="0"/>
              <a:t>Viewing Grades (Student View) Inline Grading vs Offline Marking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40182"/>
            <a:ext cx="6781761" cy="3832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28043" y="2339981"/>
            <a:ext cx="4616165" cy="37444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528260" y="3933056"/>
            <a:ext cx="29978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35903" y="3348280"/>
            <a:ext cx="1080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Annotated Comments within </a:t>
            </a:r>
            <a:r>
              <a:rPr lang="en-GB" sz="1400" dirty="0" err="1" smtClean="0"/>
              <a:t>Crocdoc</a:t>
            </a:r>
            <a:r>
              <a:rPr lang="en-GB" sz="1400" dirty="0" smtClean="0"/>
              <a:t> view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8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490" y="615025"/>
            <a:ext cx="7772400" cy="1143000"/>
          </a:xfrm>
        </p:spPr>
        <p:txBody>
          <a:bodyPr/>
          <a:lstStyle/>
          <a:p>
            <a:r>
              <a:rPr lang="en-GB" sz="3500" dirty="0"/>
              <a:t>How to create an assignment </a:t>
            </a:r>
            <a:r>
              <a:rPr lang="en-GB" sz="3500" dirty="0" smtClean="0"/>
              <a:t>dropbox</a:t>
            </a:r>
            <a:endParaRPr lang="en-GB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32" y="1594973"/>
            <a:ext cx="6961716" cy="4519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6979" y="143667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Enter Assignment Name</a:t>
            </a:r>
            <a:endParaRPr lang="en-GB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635896" y="1623575"/>
            <a:ext cx="2448272" cy="2498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964081" y="315135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Enter Assignment Description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4081" y="465451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Enter Assignment Instruction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507352" y="3412961"/>
            <a:ext cx="2448272" cy="2498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507352" y="4942971"/>
            <a:ext cx="2448272" cy="2498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85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80512" cy="1143000"/>
          </a:xfrm>
        </p:spPr>
        <p:txBody>
          <a:bodyPr/>
          <a:lstStyle/>
          <a:p>
            <a:r>
              <a:rPr lang="en-GB" dirty="0" smtClean="0"/>
              <a:t>Viewing Grades (Student View) Inline Grading vs Offline Marking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6519342" cy="3710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220072" y="4221088"/>
            <a:ext cx="2016224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236296" y="4054599"/>
            <a:ext cx="43204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682714" y="3569876"/>
            <a:ext cx="133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Attached Feedback Files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21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80512" cy="1143000"/>
          </a:xfrm>
        </p:spPr>
        <p:txBody>
          <a:bodyPr/>
          <a:lstStyle/>
          <a:p>
            <a:r>
              <a:rPr lang="en-GB" dirty="0" smtClean="0"/>
              <a:t>Viewing Grades (Student View) Inline Grading vs Offline Marking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1804" y="270892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Inline Grading has annotated comments in </a:t>
            </a:r>
            <a:r>
              <a:rPr lang="en-GB" dirty="0" err="1" smtClean="0"/>
              <a:t>crocdoc</a:t>
            </a:r>
            <a:r>
              <a:rPr lang="en-GB" dirty="0" smtClean="0"/>
              <a:t>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Must be online to mark assignments and connected to the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Offline marking uses attachments to give feedback to students.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 be downloaded and marked offline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352928" cy="1143000"/>
          </a:xfrm>
        </p:spPr>
        <p:txBody>
          <a:bodyPr/>
          <a:lstStyle/>
          <a:p>
            <a:r>
              <a:rPr lang="en-GB" dirty="0" smtClean="0"/>
              <a:t>Step 1 - Releasing </a:t>
            </a:r>
            <a:r>
              <a:rPr lang="en-GB" dirty="0" smtClean="0"/>
              <a:t>Feedback – </a:t>
            </a:r>
            <a:br>
              <a:rPr lang="en-GB" dirty="0" smtClean="0"/>
            </a:br>
            <a:r>
              <a:rPr lang="en-GB" dirty="0" smtClean="0"/>
              <a:t>Un-Hide Column Grade Centre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7584" y="2348880"/>
            <a:ext cx="2562225" cy="3444240"/>
            <a:chOff x="827584" y="2348880"/>
            <a:chExt cx="2562225" cy="344424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83851" t="53835" r="6190" b="12696"/>
            <a:stretch/>
          </p:blipFill>
          <p:spPr bwMode="auto">
            <a:xfrm>
              <a:off x="827584" y="2348880"/>
              <a:ext cx="2562225" cy="344424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1547664" y="4437112"/>
              <a:ext cx="1512168" cy="4320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11960" y="2277725"/>
            <a:ext cx="3528392" cy="2358624"/>
            <a:chOff x="3923928" y="2348880"/>
            <a:chExt cx="3528392" cy="23586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2348880"/>
              <a:ext cx="3096344" cy="23586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 flipH="1">
              <a:off x="6516216" y="3140968"/>
              <a:ext cx="936104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926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48" y="476672"/>
            <a:ext cx="7772400" cy="1143000"/>
          </a:xfrm>
        </p:spPr>
        <p:txBody>
          <a:bodyPr/>
          <a:lstStyle/>
          <a:p>
            <a:r>
              <a:rPr lang="en-GB" dirty="0" smtClean="0"/>
              <a:t>Step 2 - Release Feedback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6952" t="28296" r="21154" b="32901"/>
          <a:stretch/>
        </p:blipFill>
        <p:spPr bwMode="auto">
          <a:xfrm>
            <a:off x="2051720" y="1556792"/>
            <a:ext cx="5092700" cy="3609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872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the </a:t>
            </a:r>
            <a:r>
              <a:rPr lang="en-GB" dirty="0" err="1" smtClean="0"/>
              <a:t>dropbox</a:t>
            </a:r>
            <a:r>
              <a:rPr lang="en-GB" dirty="0" smtClean="0"/>
              <a:t> you are releasing grades for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48" y="476672"/>
            <a:ext cx="7772400" cy="1143000"/>
          </a:xfrm>
        </p:spPr>
        <p:txBody>
          <a:bodyPr/>
          <a:lstStyle/>
          <a:p>
            <a:r>
              <a:rPr lang="en-GB" dirty="0" smtClean="0"/>
              <a:t>Step 2 - Release Feedback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2101" y="479715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the ‘Yes’ Release Now and Submit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" t="-7545" r="53541" b="32761"/>
          <a:stretch/>
        </p:blipFill>
        <p:spPr>
          <a:xfrm>
            <a:off x="1333872" y="2018281"/>
            <a:ext cx="6624736" cy="2562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552" y="536773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* This will automatically send an email to students notifying their grade and feedback is available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71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1958" y="1988840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What is Smart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Allows you to view specific students you are marking in Grade Centre rather than the full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Example 300 students. In </a:t>
            </a:r>
            <a:r>
              <a:rPr lang="en-GB" dirty="0"/>
              <a:t>c</a:t>
            </a:r>
            <a:r>
              <a:rPr lang="en-GB" dirty="0" smtClean="0"/>
              <a:t>harge of 20 </a:t>
            </a:r>
            <a:r>
              <a:rPr lang="en-GB" dirty="0"/>
              <a:t>s</a:t>
            </a:r>
            <a:r>
              <a:rPr lang="en-GB" dirty="0" smtClean="0"/>
              <a:t>tudents only.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Create a smart view to display your 20 students in Grade Centre only. Much easier to manage.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4" y="2187553"/>
            <a:ext cx="2808312" cy="3168352"/>
            <a:chOff x="827584" y="2187553"/>
            <a:chExt cx="2808312" cy="3168352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69199" t="39319" r="21001" b="35610"/>
            <a:stretch/>
          </p:blipFill>
          <p:spPr bwMode="auto">
            <a:xfrm>
              <a:off x="827584" y="2187553"/>
              <a:ext cx="2808312" cy="316835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>
              <a:off x="2483768" y="3645024"/>
              <a:ext cx="1044116" cy="4553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860032" y="2187553"/>
            <a:ext cx="2484276" cy="1533525"/>
            <a:chOff x="4860032" y="2187553"/>
            <a:chExt cx="2484276" cy="15335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2187553"/>
              <a:ext cx="1838325" cy="1533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6300192" y="2780928"/>
              <a:ext cx="1044116" cy="4553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03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6117184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860032" y="2708920"/>
            <a:ext cx="4032448" cy="991563"/>
            <a:chOff x="5508104" y="3491135"/>
            <a:chExt cx="3922815" cy="991563"/>
          </a:xfrm>
        </p:grpSpPr>
        <p:grpSp>
          <p:nvGrpSpPr>
            <p:cNvPr id="6" name="Group 5"/>
            <p:cNvGrpSpPr/>
            <p:nvPr/>
          </p:nvGrpSpPr>
          <p:grpSpPr>
            <a:xfrm>
              <a:off x="5508104" y="3645024"/>
              <a:ext cx="2619300" cy="576064"/>
              <a:chOff x="5508104" y="3645024"/>
              <a:chExt cx="2619300" cy="576064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5508104" y="3645024"/>
                <a:ext cx="2619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529249" y="4221088"/>
                <a:ext cx="159815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8327342" y="3491135"/>
              <a:ext cx="1091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Name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15303" y="3959478"/>
              <a:ext cx="111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Description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8" y="2060848"/>
            <a:ext cx="8151338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2483768" y="2708920"/>
            <a:ext cx="1440160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11960" y="2708920"/>
            <a:ext cx="4392488" cy="1296144"/>
            <a:chOff x="4211960" y="2708920"/>
            <a:chExt cx="4392488" cy="129614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4211960" y="3068960"/>
              <a:ext cx="1728192" cy="9361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228184" y="2708920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Select the users you wish to add to your smart view. </a:t>
              </a:r>
              <a:endParaRPr lang="en-GB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7944" y="4293096"/>
            <a:ext cx="4104456" cy="1188132"/>
            <a:chOff x="4067944" y="4293096"/>
            <a:chExt cx="4104456" cy="1188132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4067944" y="4653136"/>
              <a:ext cx="1584176" cy="828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796136" y="4293096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Select the column you wish to add to your smart view. 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5" y="2420888"/>
            <a:ext cx="7988425" cy="3319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48264" y="1907704"/>
            <a:ext cx="1224136" cy="1953344"/>
            <a:chOff x="6948264" y="1907704"/>
            <a:chExt cx="1224136" cy="1953344"/>
          </a:xfrm>
        </p:grpSpPr>
        <p:sp>
          <p:nvSpPr>
            <p:cNvPr id="6" name="Rectangle 5"/>
            <p:cNvSpPr/>
            <p:nvPr/>
          </p:nvSpPr>
          <p:spPr bwMode="auto">
            <a:xfrm>
              <a:off x="6948264" y="3140968"/>
              <a:ext cx="720080" cy="7200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2" name="Straight Arrow Connector 11"/>
            <p:cNvCxnSpPr>
              <a:endCxn id="6" idx="0"/>
            </p:cNvCxnSpPr>
            <p:nvPr/>
          </p:nvCxnSpPr>
          <p:spPr bwMode="auto">
            <a:xfrm flipH="1">
              <a:off x="7308304" y="1907704"/>
              <a:ext cx="864096" cy="12332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16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3312368"/>
          </a:xfrm>
        </p:spPr>
        <p:txBody>
          <a:bodyPr/>
          <a:lstStyle/>
          <a:p>
            <a:r>
              <a:rPr lang="en-US" sz="1800" dirty="0" smtClean="0"/>
              <a:t>Description </a:t>
            </a:r>
            <a:r>
              <a:rPr lang="en-US" sz="1800" dirty="0"/>
              <a:t>for the </a:t>
            </a:r>
            <a:r>
              <a:rPr lang="en-US" sz="1800" dirty="0" smtClean="0"/>
              <a:t>assignment.</a:t>
            </a:r>
            <a:endParaRPr lang="en-US" sz="1800" dirty="0"/>
          </a:p>
          <a:p>
            <a:r>
              <a:rPr lang="en-US" sz="1800" dirty="0"/>
              <a:t>Please also consider including the following guidance: </a:t>
            </a:r>
          </a:p>
          <a:p>
            <a:r>
              <a:rPr lang="en-US" sz="1800" dirty="0"/>
              <a:t>Relevant information from the module / </a:t>
            </a:r>
            <a:r>
              <a:rPr lang="en-US" sz="1800" dirty="0" err="1"/>
              <a:t>programme</a:t>
            </a:r>
            <a:r>
              <a:rPr lang="en-US" sz="1800" dirty="0"/>
              <a:t> handbook such as:</a:t>
            </a:r>
          </a:p>
          <a:p>
            <a:r>
              <a:rPr lang="en-US" sz="1800" dirty="0"/>
              <a:t>The % the paper is worth e.g. 40% for the module / </a:t>
            </a:r>
            <a:r>
              <a:rPr lang="en-US" sz="1800" dirty="0" err="1"/>
              <a:t>programme</a:t>
            </a:r>
            <a:r>
              <a:rPr lang="en-US" sz="1800" dirty="0"/>
              <a:t> / year</a:t>
            </a:r>
          </a:p>
          <a:p>
            <a:r>
              <a:rPr lang="en-US" sz="1800" dirty="0"/>
              <a:t>Word count e.g. 1500 words</a:t>
            </a:r>
          </a:p>
          <a:p>
            <a:r>
              <a:rPr lang="en-US" sz="1800" dirty="0"/>
              <a:t>Learning outcomes this assignment addresses</a:t>
            </a:r>
          </a:p>
          <a:p>
            <a:r>
              <a:rPr lang="en-US" sz="1800" dirty="0"/>
              <a:t>Assignment structure</a:t>
            </a:r>
          </a:p>
          <a:p>
            <a:r>
              <a:rPr lang="en-US" sz="1800" dirty="0"/>
              <a:t>... perhaps refer the student back to the handbook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0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8441" t="43617" r="17819" b="20935"/>
          <a:stretch/>
        </p:blipFill>
        <p:spPr bwMode="auto">
          <a:xfrm>
            <a:off x="2339752" y="1907704"/>
            <a:ext cx="5910580" cy="3529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131840" y="5013176"/>
            <a:ext cx="143792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077072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Select your Smart View Group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979712" y="4474567"/>
            <a:ext cx="1152128" cy="7186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44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7327" t="29693" r="17077" b="45710"/>
          <a:stretch/>
        </p:blipFill>
        <p:spPr bwMode="auto">
          <a:xfrm>
            <a:off x="933364" y="2420888"/>
            <a:ext cx="7272808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80112" y="3501008"/>
            <a:ext cx="2448272" cy="12961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444208" y="2420888"/>
            <a:ext cx="864096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308304" y="21425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Create Report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53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57920"/>
            <a:ext cx="7772400" cy="1143000"/>
          </a:xfrm>
        </p:spPr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960"/>
          <a:stretch/>
        </p:blipFill>
        <p:spPr>
          <a:xfrm>
            <a:off x="2805572" y="1772816"/>
            <a:ext cx="3528392" cy="4333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07704"/>
            <a:ext cx="3600400" cy="4212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24545"/>
            <a:ext cx="4979069" cy="39947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3635896" y="2420888"/>
            <a:ext cx="1049374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69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5" y="2924944"/>
            <a:ext cx="8227846" cy="18108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45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848872" cy="4536504"/>
          </a:xfrm>
        </p:spPr>
        <p:txBody>
          <a:bodyPr/>
          <a:lstStyle/>
          <a:p>
            <a:r>
              <a:rPr lang="en-GB" dirty="0" smtClean="0"/>
              <a:t>Assignment Handler - Bible</a:t>
            </a:r>
          </a:p>
          <a:p>
            <a:pPr lvl="1"/>
            <a:r>
              <a:rPr lang="en-GB" dirty="0">
                <a:hlinkClick r:id="rId2"/>
              </a:rPr>
              <a:t>http://www.eshare.edgehill.ac.uk/2238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Assignment Handler – Brief Overview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http://www.eshare.edgehill.ac.uk/2332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Presentation Assignment Workshop</a:t>
            </a:r>
          </a:p>
          <a:p>
            <a:pPr lvl="1">
              <a:buFontTx/>
              <a:buChar char="-"/>
            </a:pPr>
            <a:r>
              <a:rPr lang="en-GB" smtClean="0">
                <a:hlinkClick r:id="rId4"/>
              </a:rPr>
              <a:t>http</a:t>
            </a:r>
            <a:r>
              <a:rPr lang="en-GB">
                <a:hlinkClick r:id="rId4"/>
              </a:rPr>
              <a:t>://</a:t>
            </a:r>
            <a:r>
              <a:rPr lang="en-GB">
                <a:hlinkClick r:id="rId4"/>
              </a:rPr>
              <a:t>www.eshare.edgehill.ac.uk/4102</a:t>
            </a:r>
            <a:r>
              <a:rPr lang="en-GB" smtClean="0">
                <a:hlinkClick r:id="rId4"/>
              </a:rPr>
              <a:t>/</a:t>
            </a:r>
            <a:endParaRPr lang="en-GB" smtClean="0"/>
          </a:p>
          <a:p>
            <a:pPr lvl="1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1143000"/>
          </a:xfrm>
        </p:spPr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528392"/>
          </a:xfrm>
        </p:spPr>
        <p:txBody>
          <a:bodyPr/>
          <a:lstStyle/>
          <a:p>
            <a:r>
              <a:rPr lang="en-US" sz="1800" dirty="0" smtClean="0"/>
              <a:t>Assignment instructions.</a:t>
            </a:r>
            <a:endParaRPr lang="en-US" sz="1800" dirty="0"/>
          </a:p>
          <a:p>
            <a:r>
              <a:rPr lang="en-US" sz="1800" dirty="0"/>
              <a:t>Also consider including the following guidance:</a:t>
            </a:r>
          </a:p>
          <a:p>
            <a:r>
              <a:rPr lang="en-US" sz="1800" dirty="0"/>
              <a:t> - Please ensure that the cover sheet(s) supplied (attached) with this assignment is/are the first few pages of your assignment.</a:t>
            </a:r>
          </a:p>
          <a:p>
            <a:r>
              <a:rPr lang="en-US" sz="1800" dirty="0"/>
              <a:t> - Please enter your name and student number on the assignment cover sheet.</a:t>
            </a:r>
          </a:p>
          <a:p>
            <a:r>
              <a:rPr lang="en-US" sz="1800" dirty="0"/>
              <a:t> - Please ensure that your assignment fulfils the requirements laid out in the module / </a:t>
            </a:r>
            <a:r>
              <a:rPr lang="en-US" sz="1800" dirty="0" err="1"/>
              <a:t>programme</a:t>
            </a:r>
            <a:r>
              <a:rPr lang="en-US" sz="1800" dirty="0"/>
              <a:t> handbook.</a:t>
            </a:r>
          </a:p>
          <a:p>
            <a:r>
              <a:rPr lang="en-US" sz="1800" dirty="0"/>
              <a:t> - Please keep a copy of your assignment and the </a:t>
            </a:r>
            <a:r>
              <a:rPr lang="en-US" sz="1800" dirty="0" smtClean="0"/>
              <a:t>receipt </a:t>
            </a:r>
            <a:r>
              <a:rPr lang="en-US" sz="1800" dirty="0"/>
              <a:t>you </a:t>
            </a:r>
            <a:r>
              <a:rPr lang="en-US" sz="1800" dirty="0" smtClean="0"/>
              <a:t>receive </a:t>
            </a:r>
            <a:r>
              <a:rPr lang="en-US" sz="1800" dirty="0"/>
              <a:t>for your records.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79320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Assignment Template</a:t>
            </a:r>
            <a:endParaRPr lang="en-GB" sz="3500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491880" y="2276872"/>
            <a:ext cx="5400600" cy="1440160"/>
            <a:chOff x="3491880" y="2276872"/>
            <a:chExt cx="5400600" cy="144016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3491880" y="2780928"/>
              <a:ext cx="1077888" cy="93610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427984" y="2276872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Add an Assignment Template</a:t>
              </a:r>
              <a:endParaRPr lang="en-GB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59423"/>
            <a:ext cx="35623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Due 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98776"/>
            <a:ext cx="5838825" cy="14192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4553036" y="2852936"/>
            <a:ext cx="1512168" cy="13681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91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Submission Type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92" y="2780928"/>
            <a:ext cx="4968552" cy="21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cmNew</Template>
  <TotalTime>1095</TotalTime>
  <Words>865</Words>
  <Application>Microsoft Office PowerPoint</Application>
  <PresentationFormat>On-screen Show (4:3)</PresentationFormat>
  <Paragraphs>196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ＭＳ Ｐゴシック</vt:lpstr>
      <vt:lpstr>Arial</vt:lpstr>
      <vt:lpstr>Calibri</vt:lpstr>
      <vt:lpstr>Georgia</vt:lpstr>
      <vt:lpstr>Times</vt:lpstr>
      <vt:lpstr>Blank Presentation</vt:lpstr>
      <vt:lpstr>Learning Technology Development</vt:lpstr>
      <vt:lpstr>PowerPoint Presentation</vt:lpstr>
      <vt:lpstr>How to create an assignment dropbox</vt:lpstr>
      <vt:lpstr>How to create an assignment dropbox</vt:lpstr>
      <vt:lpstr>Assignment Description</vt:lpstr>
      <vt:lpstr>Assignment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Centre –  Hide Column Student 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Viewing Grades (Student View) Inline Grading vs Offline Marking</vt:lpstr>
      <vt:lpstr>Viewing Grades (Student View) Inline Grading vs Offline Marking</vt:lpstr>
      <vt:lpstr>Viewing Grades (Student View) Inline Grading vs Offline Marking</vt:lpstr>
      <vt:lpstr>Step 1 - Releasing Feedback –  Un-Hide Column Grade Centre</vt:lpstr>
      <vt:lpstr>Step 2 - Release Feedback</vt:lpstr>
      <vt:lpstr>Step 2 - Release Feedback</vt:lpstr>
      <vt:lpstr>Smart Views</vt:lpstr>
      <vt:lpstr>Smart Views</vt:lpstr>
      <vt:lpstr>Smart Views</vt:lpstr>
      <vt:lpstr>Smart Views</vt:lpstr>
      <vt:lpstr>Smart Views</vt:lpstr>
      <vt:lpstr>Smart Views</vt:lpstr>
      <vt:lpstr>Downloading Reports</vt:lpstr>
      <vt:lpstr>Downloading Reports</vt:lpstr>
      <vt:lpstr>Downloading Reports</vt:lpstr>
      <vt:lpstr>Downloading Reports</vt:lpstr>
      <vt:lpstr>Downloading Reports</vt:lpstr>
      <vt:lpstr>Links</vt:lpstr>
      <vt:lpstr>End</vt:lpstr>
    </vt:vector>
  </TitlesOfParts>
  <Company>Edge Hill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Technology Development</dc:title>
  <dc:creator>Irfan Mulla</dc:creator>
  <cp:lastModifiedBy>Irfan Mulla</cp:lastModifiedBy>
  <cp:revision>74</cp:revision>
  <dcterms:created xsi:type="dcterms:W3CDTF">2013-09-20T10:15:56Z</dcterms:created>
  <dcterms:modified xsi:type="dcterms:W3CDTF">2013-10-21T15:31:45Z</dcterms:modified>
</cp:coreProperties>
</file>