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440" r:id="rId5"/>
    <p:sldId id="427" r:id="rId6"/>
    <p:sldId id="494" r:id="rId7"/>
    <p:sldId id="437" r:id="rId8"/>
    <p:sldId id="518" r:id="rId9"/>
    <p:sldId id="519" r:id="rId10"/>
    <p:sldId id="428" r:id="rId11"/>
    <p:sldId id="520" r:id="rId12"/>
    <p:sldId id="483" r:id="rId13"/>
    <p:sldId id="506" r:id="rId14"/>
    <p:sldId id="524" r:id="rId15"/>
    <p:sldId id="529" r:id="rId16"/>
    <p:sldId id="493" r:id="rId17"/>
    <p:sldId id="471" r:id="rId18"/>
    <p:sldId id="525" r:id="rId19"/>
    <p:sldId id="435" r:id="rId20"/>
    <p:sldId id="532" r:id="rId21"/>
    <p:sldId id="533" r:id="rId22"/>
    <p:sldId id="462" r:id="rId23"/>
    <p:sldId id="505" r:id="rId24"/>
    <p:sldId id="503" r:id="rId25"/>
    <p:sldId id="476" r:id="rId26"/>
    <p:sldId id="521" r:id="rId27"/>
    <p:sldId id="477" r:id="rId28"/>
    <p:sldId id="514" r:id="rId29"/>
    <p:sldId id="504" r:id="rId30"/>
    <p:sldId id="516" r:id="rId31"/>
    <p:sldId id="536" r:id="rId32"/>
    <p:sldId id="508" r:id="rId33"/>
    <p:sldId id="522" r:id="rId34"/>
    <p:sldId id="426" r:id="rId35"/>
    <p:sldId id="420" r:id="rId36"/>
    <p:sldId id="443" r:id="rId37"/>
  </p:sldIdLst>
  <p:sldSz cx="24384000" cy="13716000"/>
  <p:notesSz cx="6858000" cy="9144000"/>
  <p:custDataLst>
    <p:tags r:id="rId39"/>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5490"/>
    <a:srgbClr val="2EB0CA"/>
    <a:srgbClr val="3883CE"/>
    <a:srgbClr val="FFFFFF"/>
    <a:srgbClr val="464A4B"/>
    <a:srgbClr val="C09E40"/>
    <a:srgbClr val="7084B5"/>
    <a:srgbClr val="C1CE03"/>
    <a:srgbClr val="490F59"/>
    <a:srgbClr val="352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37" d="100"/>
          <a:sy n="37" d="100"/>
        </p:scale>
        <p:origin x="144" y="67"/>
      </p:cViewPr>
      <p:guideLst>
        <p:guide orient="horz" pos="4320"/>
        <p:guide pos="7680"/>
      </p:guideLst>
    </p:cSldViewPr>
  </p:slideViewPr>
  <p:outlineViewPr>
    <p:cViewPr>
      <p:scale>
        <a:sx n="33" d="100"/>
        <a:sy n="33" d="100"/>
      </p:scale>
      <p:origin x="0" y="-15852"/>
    </p:cViewPr>
  </p:outlineViewPr>
  <p:notesTextViewPr>
    <p:cViewPr>
      <p:scale>
        <a:sx n="150" d="100"/>
        <a:sy n="150" d="100"/>
      </p:scale>
      <p:origin x="0" y="0"/>
    </p:cViewPr>
  </p:notesTextViewPr>
  <p:sorterViewPr>
    <p:cViewPr>
      <p:scale>
        <a:sx n="20" d="100"/>
        <a:sy n="2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pPr/>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1</a:t>
            </a:fld>
            <a:endParaRPr lang="en-US"/>
          </a:p>
        </p:txBody>
      </p:sp>
    </p:spTree>
    <p:extLst>
      <p:ext uri="{BB962C8B-B14F-4D97-AF65-F5344CB8AC3E}">
        <p14:creationId xmlns:p14="http://schemas.microsoft.com/office/powerpoint/2010/main" val="25209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C310F670-CB0A-4A1D-82F3-7BF51535D51D}"/>
              </a:ext>
            </a:extLst>
          </p:cNvPr>
          <p:cNvSpPr>
            <a:spLocks noGrp="1" noRot="1" noChangeAspect="1"/>
          </p:cNvSpPr>
          <p:nvPr>
            <p:ph type="sldImg"/>
          </p:nvPr>
        </p:nvSpPr>
        <p:spPr/>
      </p:sp>
    </p:spTree>
    <p:extLst>
      <p:ext uri="{BB962C8B-B14F-4D97-AF65-F5344CB8AC3E}">
        <p14:creationId xmlns:p14="http://schemas.microsoft.com/office/powerpoint/2010/main" val="165606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40000" lnSpcReduction="20000"/>
          </a:bodyPr>
          <a:lstStyle/>
          <a:p>
            <a:endParaRPr dirty="0"/>
          </a:p>
        </p:txBody>
      </p:sp>
    </p:spTree>
    <p:extLst>
      <p:ext uri="{BB962C8B-B14F-4D97-AF65-F5344CB8AC3E}">
        <p14:creationId xmlns:p14="http://schemas.microsoft.com/office/powerpoint/2010/main" val="227576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endParaRPr dirty="0"/>
          </a:p>
        </p:txBody>
      </p:sp>
    </p:spTree>
    <p:extLst>
      <p:ext uri="{BB962C8B-B14F-4D97-AF65-F5344CB8AC3E}">
        <p14:creationId xmlns:p14="http://schemas.microsoft.com/office/powerpoint/2010/main" val="79776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A39607BA-E96E-4796-AD27-B2E51D191D2A}"/>
              </a:ext>
            </a:extLst>
          </p:cNvPr>
          <p:cNvSpPr>
            <a:spLocks noGrp="1" noRot="1" noChangeAspect="1"/>
          </p:cNvSpPr>
          <p:nvPr>
            <p:ph type="sldImg"/>
          </p:nvPr>
        </p:nvSpPr>
        <p:spPr/>
      </p:sp>
    </p:spTree>
    <p:extLst>
      <p:ext uri="{BB962C8B-B14F-4D97-AF65-F5344CB8AC3E}">
        <p14:creationId xmlns:p14="http://schemas.microsoft.com/office/powerpoint/2010/main" val="157621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974CA98E-89E1-4FA4-88D3-2E307A8528DF}"/>
              </a:ext>
            </a:extLst>
          </p:cNvPr>
          <p:cNvSpPr>
            <a:spLocks noGrp="1" noRot="1" noChangeAspect="1"/>
          </p:cNvSpPr>
          <p:nvPr>
            <p:ph type="sldImg"/>
          </p:nvPr>
        </p:nvSpPr>
        <p:spPr/>
      </p:sp>
    </p:spTree>
    <p:extLst>
      <p:ext uri="{BB962C8B-B14F-4D97-AF65-F5344CB8AC3E}">
        <p14:creationId xmlns:p14="http://schemas.microsoft.com/office/powerpoint/2010/main" val="43717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C310F670-CB0A-4A1D-82F3-7BF51535D51D}"/>
              </a:ext>
            </a:extLst>
          </p:cNvPr>
          <p:cNvSpPr>
            <a:spLocks noGrp="1" noRot="1" noChangeAspect="1"/>
          </p:cNvSpPr>
          <p:nvPr>
            <p:ph type="sldImg"/>
          </p:nvPr>
        </p:nvSpPr>
        <p:spPr/>
      </p:sp>
    </p:spTree>
    <p:extLst>
      <p:ext uri="{BB962C8B-B14F-4D97-AF65-F5344CB8AC3E}">
        <p14:creationId xmlns:p14="http://schemas.microsoft.com/office/powerpoint/2010/main" val="267908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lang="en-GB" dirty="0"/>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396448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GB" dirty="0"/>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135815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GB" dirty="0"/>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134326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Tree>
    <p:extLst>
      <p:ext uri="{BB962C8B-B14F-4D97-AF65-F5344CB8AC3E}">
        <p14:creationId xmlns:p14="http://schemas.microsoft.com/office/powerpoint/2010/main" val="194609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49B3E468-807A-431B-8238-E4237980A88A}"/>
              </a:ext>
            </a:extLst>
          </p:cNvPr>
          <p:cNvSpPr>
            <a:spLocks noGrp="1" noRot="1" noChangeAspect="1"/>
          </p:cNvSpPr>
          <p:nvPr>
            <p:ph type="sldImg"/>
          </p:nvPr>
        </p:nvSpPr>
        <p:spPr/>
      </p:sp>
    </p:spTree>
    <p:extLst>
      <p:ext uri="{BB962C8B-B14F-4D97-AF65-F5344CB8AC3E}">
        <p14:creationId xmlns:p14="http://schemas.microsoft.com/office/powerpoint/2010/main" val="176638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272225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212926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CFF74AD1-AC24-4297-8FAA-978EE23E368A}"/>
              </a:ext>
            </a:extLst>
          </p:cNvPr>
          <p:cNvSpPr>
            <a:spLocks noGrp="1" noRot="1" noChangeAspect="1"/>
          </p:cNvSpPr>
          <p:nvPr>
            <p:ph type="sldImg"/>
          </p:nvPr>
        </p:nvSpPr>
        <p:spPr/>
      </p:sp>
    </p:spTree>
    <p:extLst>
      <p:ext uri="{BB962C8B-B14F-4D97-AF65-F5344CB8AC3E}">
        <p14:creationId xmlns:p14="http://schemas.microsoft.com/office/powerpoint/2010/main" val="1282947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3B65C4E5-B7AC-498F-B6D6-6A54463B09AE}"/>
              </a:ext>
            </a:extLst>
          </p:cNvPr>
          <p:cNvSpPr>
            <a:spLocks noGrp="1" noRot="1" noChangeAspect="1"/>
          </p:cNvSpPr>
          <p:nvPr>
            <p:ph type="sldImg"/>
          </p:nvPr>
        </p:nvSpPr>
        <p:spPr/>
      </p:sp>
    </p:spTree>
    <p:extLst>
      <p:ext uri="{BB962C8B-B14F-4D97-AF65-F5344CB8AC3E}">
        <p14:creationId xmlns:p14="http://schemas.microsoft.com/office/powerpoint/2010/main" val="178518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89128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319004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136355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1355908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a:solidFill>
                  <a:schemeClr val="tx1"/>
                </a:solidFill>
                <a:effectLst/>
                <a:latin typeface="+mn-lt"/>
                <a:ea typeface="+mn-ea"/>
                <a:cs typeface="+mn-cs"/>
              </a:rPr>
            </a:br>
            <a:endParaRPr/>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3964480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28164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Microsoft forms to initiate discussion and provide some context.</a:t>
            </a:r>
          </a:p>
          <a:p>
            <a:r>
              <a:rPr lang="en-GB" sz="1200" kern="1200" dirty="0">
                <a:solidFill>
                  <a:schemeClr val="tx1"/>
                </a:solidFill>
                <a:effectLst/>
                <a:latin typeface="+mn-lt"/>
                <a:ea typeface="+mn-ea"/>
                <a:cs typeface="+mn-cs"/>
              </a:rPr>
              <a:t>Provide link In chat- tutors to set up own form for results analysis</a:t>
            </a:r>
          </a:p>
          <a:p>
            <a:r>
              <a:rPr lang="en-GB" sz="1200" kern="1200" dirty="0">
                <a:solidFill>
                  <a:schemeClr val="tx1"/>
                </a:solidFill>
                <a:effectLst/>
                <a:latin typeface="+mn-lt"/>
                <a:ea typeface="+mn-ea"/>
                <a:cs typeface="+mn-cs"/>
              </a:rPr>
              <a:t>Alternatively, just use as Q&amp;A to simplify and manage</a:t>
            </a:r>
            <a:endParaRPr dirty="0"/>
          </a:p>
        </p:txBody>
      </p:sp>
      <p:sp>
        <p:nvSpPr>
          <p:cNvPr id="3" name="Slide Image Placeholder 2">
            <a:extLst>
              <a:ext uri="{FF2B5EF4-FFF2-40B4-BE49-F238E27FC236}">
                <a16:creationId xmlns:a16="http://schemas.microsoft.com/office/drawing/2014/main" id="{AE4A20D2-21E0-4175-8643-7532BB64075A}"/>
              </a:ext>
            </a:extLst>
          </p:cNvPr>
          <p:cNvSpPr>
            <a:spLocks noGrp="1" noRot="1" noChangeAspect="1"/>
          </p:cNvSpPr>
          <p:nvPr>
            <p:ph type="sldImg"/>
          </p:nvPr>
        </p:nvSpPr>
        <p:spPr/>
      </p:sp>
    </p:spTree>
    <p:extLst>
      <p:ext uri="{BB962C8B-B14F-4D97-AF65-F5344CB8AC3E}">
        <p14:creationId xmlns:p14="http://schemas.microsoft.com/office/powerpoint/2010/main" val="3377665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E2763124-8764-4437-BDE5-87BB08B7FD91}"/>
              </a:ext>
            </a:extLst>
          </p:cNvPr>
          <p:cNvSpPr>
            <a:spLocks noGrp="1" noRot="1" noChangeAspect="1"/>
          </p:cNvSpPr>
          <p:nvPr>
            <p:ph type="sldImg"/>
          </p:nvPr>
        </p:nvSpPr>
        <p:spPr/>
      </p:sp>
    </p:spTree>
    <p:extLst>
      <p:ext uri="{BB962C8B-B14F-4D97-AF65-F5344CB8AC3E}">
        <p14:creationId xmlns:p14="http://schemas.microsoft.com/office/powerpoint/2010/main" val="2095804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lang="en-GB" dirty="0"/>
          </a:p>
          <a:p>
            <a:endParaRPr dirty="0"/>
          </a:p>
        </p:txBody>
      </p:sp>
    </p:spTree>
    <p:extLst>
      <p:ext uri="{BB962C8B-B14F-4D97-AF65-F5344CB8AC3E}">
        <p14:creationId xmlns:p14="http://schemas.microsoft.com/office/powerpoint/2010/main" val="1404772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lang="en-GB" dirty="0"/>
          </a:p>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32</a:t>
            </a:fld>
            <a:endParaRPr lang="en-US"/>
          </a:p>
        </p:txBody>
      </p:sp>
    </p:spTree>
    <p:extLst>
      <p:ext uri="{BB962C8B-B14F-4D97-AF65-F5344CB8AC3E}">
        <p14:creationId xmlns:p14="http://schemas.microsoft.com/office/powerpoint/2010/main" val="3920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747B73-6B03-4EF3-AD40-683CE00DABF6}" type="slidenum">
              <a:rPr lang="en-US" smtClean="0"/>
              <a:pPr/>
              <a:t>33</a:t>
            </a:fld>
            <a:endParaRPr lang="en-US"/>
          </a:p>
        </p:txBody>
      </p:sp>
    </p:spTree>
    <p:extLst>
      <p:ext uri="{BB962C8B-B14F-4D97-AF65-F5344CB8AC3E}">
        <p14:creationId xmlns:p14="http://schemas.microsoft.com/office/powerpoint/2010/main" val="184929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r>
              <a:rPr lang="en-GB" dirty="0"/>
              <a:t>You will be working at a more complex and sophisticated level, with a need for broader and more independently sourced research. You will need not only to evaluate what other people have found, but also to put your own research into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also have to make sure your time management is effective to get everything done. With only one year to complete most Masters courses, it can be a steep learning curve, but if you look ahead at the shape of the whole year and work consistently, you will keep on top of the work. </a:t>
            </a:r>
          </a:p>
          <a:p>
            <a:endParaRPr dirty="0"/>
          </a:p>
        </p:txBody>
      </p:sp>
      <p:sp>
        <p:nvSpPr>
          <p:cNvPr id="3" name="Slide Image Placeholder 2">
            <a:extLst>
              <a:ext uri="{FF2B5EF4-FFF2-40B4-BE49-F238E27FC236}">
                <a16:creationId xmlns:a16="http://schemas.microsoft.com/office/drawing/2014/main" id="{AE4A20D2-21E0-4175-8643-7532BB64075A}"/>
              </a:ext>
            </a:extLst>
          </p:cNvPr>
          <p:cNvSpPr>
            <a:spLocks noGrp="1" noRot="1" noChangeAspect="1"/>
          </p:cNvSpPr>
          <p:nvPr>
            <p:ph type="sldImg"/>
          </p:nvPr>
        </p:nvSpPr>
        <p:spPr/>
      </p:sp>
    </p:spTree>
    <p:extLst>
      <p:ext uri="{BB962C8B-B14F-4D97-AF65-F5344CB8AC3E}">
        <p14:creationId xmlns:p14="http://schemas.microsoft.com/office/powerpoint/2010/main" val="181148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AE4A20D2-21E0-4175-8643-7532BB64075A}"/>
              </a:ext>
            </a:extLst>
          </p:cNvPr>
          <p:cNvSpPr>
            <a:spLocks noGrp="1" noRot="1" noChangeAspect="1"/>
          </p:cNvSpPr>
          <p:nvPr>
            <p:ph type="sldImg"/>
          </p:nvPr>
        </p:nvSpPr>
        <p:spPr/>
      </p:sp>
    </p:spTree>
    <p:extLst>
      <p:ext uri="{BB962C8B-B14F-4D97-AF65-F5344CB8AC3E}">
        <p14:creationId xmlns:p14="http://schemas.microsoft.com/office/powerpoint/2010/main" val="283526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AE4A20D2-21E0-4175-8643-7532BB64075A}"/>
              </a:ext>
            </a:extLst>
          </p:cNvPr>
          <p:cNvSpPr>
            <a:spLocks noGrp="1" noRot="1" noChangeAspect="1"/>
          </p:cNvSpPr>
          <p:nvPr>
            <p:ph type="sldImg"/>
          </p:nvPr>
        </p:nvSpPr>
        <p:spPr/>
      </p:sp>
    </p:spTree>
    <p:extLst>
      <p:ext uri="{BB962C8B-B14F-4D97-AF65-F5344CB8AC3E}">
        <p14:creationId xmlns:p14="http://schemas.microsoft.com/office/powerpoint/2010/main" val="108223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C3CC1E50-F43B-4137-A485-422F8122F332}"/>
              </a:ext>
            </a:extLst>
          </p:cNvPr>
          <p:cNvSpPr>
            <a:spLocks noGrp="1" noRot="1" noChangeAspect="1"/>
          </p:cNvSpPr>
          <p:nvPr>
            <p:ph type="sldImg"/>
          </p:nvPr>
        </p:nvSpPr>
        <p:spPr/>
      </p:sp>
    </p:spTree>
    <p:extLst>
      <p:ext uri="{BB962C8B-B14F-4D97-AF65-F5344CB8AC3E}">
        <p14:creationId xmlns:p14="http://schemas.microsoft.com/office/powerpoint/2010/main" val="262867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C3CC1E50-F43B-4137-A485-422F8122F332}"/>
              </a:ext>
            </a:extLst>
          </p:cNvPr>
          <p:cNvSpPr>
            <a:spLocks noGrp="1" noRot="1" noChangeAspect="1"/>
          </p:cNvSpPr>
          <p:nvPr>
            <p:ph type="sldImg"/>
          </p:nvPr>
        </p:nvSpPr>
        <p:spPr/>
      </p:sp>
    </p:spTree>
    <p:extLst>
      <p:ext uri="{BB962C8B-B14F-4D97-AF65-F5344CB8AC3E}">
        <p14:creationId xmlns:p14="http://schemas.microsoft.com/office/powerpoint/2010/main" val="200150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095332D3-C2E2-4D5C-A9AF-0BF320BA3EA7}"/>
              </a:ext>
            </a:extLst>
          </p:cNvPr>
          <p:cNvSpPr>
            <a:spLocks noGrp="1" noRot="1" noChangeAspect="1"/>
          </p:cNvSpPr>
          <p:nvPr>
            <p:ph type="sldImg"/>
          </p:nvPr>
        </p:nvSpPr>
        <p:spPr/>
      </p:sp>
    </p:spTree>
    <p:extLst>
      <p:ext uri="{BB962C8B-B14F-4D97-AF65-F5344CB8AC3E}">
        <p14:creationId xmlns:p14="http://schemas.microsoft.com/office/powerpoint/2010/main" val="169509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Footer">
    <p:spTree>
      <p:nvGrpSpPr>
        <p:cNvPr id="1" name=""/>
        <p:cNvGrpSpPr/>
        <p:nvPr/>
      </p:nvGrpSpPr>
      <p:grpSpPr>
        <a:xfrm>
          <a:off x="0" y="0"/>
          <a:ext cx="0" cy="0"/>
          <a:chOff x="0" y="0"/>
          <a:chExt cx="0" cy="0"/>
        </a:xfrm>
      </p:grpSpPr>
      <p:sp>
        <p:nvSpPr>
          <p:cNvPr id="7" name="Rectangle 6"/>
          <p:cNvSpPr/>
          <p:nvPr userDrawn="1"/>
        </p:nvSpPr>
        <p:spPr>
          <a:xfrm>
            <a:off x="0" y="13582650"/>
            <a:ext cx="24383999" cy="133350"/>
          </a:xfrm>
          <a:prstGeom prst="rect">
            <a:avLst/>
          </a:prstGeom>
          <a:solidFill>
            <a:srgbClr val="38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27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pPr/>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pPr/>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pPr/>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pPr/>
              <a:t>3/21/2023</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edgehill.ac.uk/departments/support/ls/subject-resources/" TargetMode="External"/><Relationship Id="rId5" Type="http://schemas.openxmlformats.org/officeDocument/2006/relationships/image" Target="../media/image12.pn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www.phrasebank.manchester.ac.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jp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postgrad.com/advice/exams/dissertation-and-theses/" TargetMode="External"/><Relationship Id="rId5" Type="http://schemas.openxmlformats.org/officeDocument/2006/relationships/hyperlink" Target="https://www.postgrad.com/advice/masters_programs/your_perfect_masters_match/" TargetMode="Externa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8" Type="http://schemas.openxmlformats.org/officeDocument/2006/relationships/hyperlink" Target="https://askus.edgehill.ac.uk/" TargetMode="External"/><Relationship Id="rId3" Type="http://schemas.openxmlformats.org/officeDocument/2006/relationships/image" Target="../media/image3.jpg"/><Relationship Id="rId7" Type="http://schemas.openxmlformats.org/officeDocument/2006/relationships/hyperlink" Target="mailto:CatalystEnquiries@edgehill.ac.uk"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edgehill.ac.uk/departments/support/ls/uni-skills/one-to-one-support/" TargetMode="External"/><Relationship Id="rId11" Type="http://schemas.openxmlformats.org/officeDocument/2006/relationships/image" Target="../media/image28.gif"/><Relationship Id="rId5" Type="http://schemas.openxmlformats.org/officeDocument/2006/relationships/hyperlink" Target="https://www.edgehill.ac.uk/departments/support/ls/uni-skills/uniskills-workshops/" TargetMode="External"/><Relationship Id="rId10" Type="http://schemas.openxmlformats.org/officeDocument/2006/relationships/hyperlink" Target="https://www.edgehill.ac.uk/departments/support/careers/developing-skills-experience/employability-awards/" TargetMode="External"/><Relationship Id="rId4" Type="http://schemas.openxmlformats.org/officeDocument/2006/relationships/hyperlink" Target="https://www.edgehill.ac.uk/departments/support/ls/uni-skills/getting-started-with-uniskills/" TargetMode="External"/><Relationship Id="rId9" Type="http://schemas.openxmlformats.org/officeDocument/2006/relationships/hyperlink" Target="https://eur01.safelinks.protection.outlook.com/?url=https%3A%2F%2Fwww.edgehill.ac.uk%2Fdepartments%2Fsupport%2Fls%2Flinkedinlearning%2F&amp;data=05%7C01%7CSwanwicc%40edgehill.ac.uk%7C77322754d2064e10dc5c08dad156c321%7C093586914d8e491caa760a5cbd5ba734%7C0%7C0%7C638052467811002294%7CUnknown%7CTWFpbGZsb3d8eyJWIjoiMC4wLjAwMDAiLCJQIjoiV2luMzIiLCJBTiI6Ik1haWwiLCJXVCI6Mn0%3D%7C3000%7C%7C%7C&amp;sdata=b4SICMy26BcWn4zbMn%2FZGtT4NIJwfXXnNFm2TyTFbu4%3D&amp;reserved=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30.gif"/><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98452" y="-4406820"/>
            <a:ext cx="13473932" cy="22297167"/>
          </a:xfrm>
          <a:prstGeom prst="rect">
            <a:avLst/>
          </a:prstGeom>
        </p:spPr>
      </p:pic>
      <p:sp>
        <p:nvSpPr>
          <p:cNvPr id="2" name="Title 1" descr="UniSkills Workshop">
            <a:extLst>
              <a:ext uri="{FF2B5EF4-FFF2-40B4-BE49-F238E27FC236}">
                <a16:creationId xmlns:a16="http://schemas.microsoft.com/office/drawing/2014/main" id="{E8046F36-59B1-4DBE-AC0E-C103613205EB}"/>
              </a:ext>
              <a:ext uri="{C183D7F6-B498-43B3-948B-1728B52AA6E4}">
                <adec:decorative xmlns:adec="http://schemas.microsoft.com/office/drawing/2017/decorative" val="0"/>
              </a:ext>
            </a:extLst>
          </p:cNvPr>
          <p:cNvSpPr>
            <a:spLocks noGrp="1"/>
          </p:cNvSpPr>
          <p:nvPr>
            <p:ph type="title"/>
          </p:nvPr>
        </p:nvSpPr>
        <p:spPr>
          <a:xfrm>
            <a:off x="2495368" y="2537371"/>
            <a:ext cx="21031200" cy="2651126"/>
          </a:xfrm>
        </p:spPr>
        <p:txBody>
          <a:bodyPr>
            <a:normAutofit fontScale="90000"/>
          </a:bodyPr>
          <a:lstStyle/>
          <a:p>
            <a:pPr lvl="0">
              <a:lnSpc>
                <a:spcPct val="100000"/>
              </a:lnSpc>
              <a:spcBef>
                <a:spcPts val="0"/>
              </a:spcBef>
            </a:pPr>
            <a:r>
              <a:rPr lang="tr-TR" sz="12000" b="1" dirty="0">
                <a:solidFill>
                  <a:srgbClr val="445490"/>
                </a:solidFill>
                <a:latin typeface="Helvetica Neue LT Pro 75" charset="0"/>
                <a:ea typeface="Helvetica Neue LT Pro 75" charset="0"/>
                <a:cs typeface="Helvetica Neue LT Pro 75" charset="0"/>
              </a:rPr>
              <a:t>UniSkills</a:t>
            </a:r>
            <a:br>
              <a:rPr lang="tr-TR" sz="12000" b="1" dirty="0">
                <a:solidFill>
                  <a:srgbClr val="445490"/>
                </a:solidFill>
                <a:latin typeface="Helvetica Neue LT Pro 75" charset="0"/>
                <a:ea typeface="Helvetica Neue LT Pro 75" charset="0"/>
                <a:cs typeface="Helvetica Neue LT Pro 75" charset="0"/>
              </a:rPr>
            </a:br>
            <a:br>
              <a:rPr lang="tr-TR" sz="12000" b="1" dirty="0">
                <a:solidFill>
                  <a:srgbClr val="445490"/>
                </a:solidFill>
                <a:latin typeface="Helvetica Neue LT Pro 75" charset="0"/>
                <a:ea typeface="Helvetica Neue LT Pro 75" charset="0"/>
                <a:cs typeface="Helvetica Neue LT Pro 75" charset="0"/>
              </a:rPr>
            </a:br>
            <a:endParaRPr lang="en-GB" dirty="0"/>
          </a:p>
        </p:txBody>
      </p:sp>
      <p:sp>
        <p:nvSpPr>
          <p:cNvPr id="13" name="Rectangle 12">
            <a:extLst>
              <a:ext uri="{C183D7F6-B498-43B3-948B-1728B52AA6E4}">
                <adec:decorative xmlns:adec="http://schemas.microsoft.com/office/drawing/2017/decorative" val="1"/>
              </a:ext>
            </a:extLst>
          </p:cNvPr>
          <p:cNvSpPr/>
          <p:nvPr/>
        </p:nvSpPr>
        <p:spPr>
          <a:xfrm>
            <a:off x="2086832" y="9283148"/>
            <a:ext cx="22297168" cy="442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2543580" y="4911401"/>
            <a:ext cx="11458169" cy="923330"/>
          </a:xfrm>
          <a:prstGeom prst="rect">
            <a:avLst/>
          </a:prstGeom>
          <a:noFill/>
        </p:spPr>
        <p:txBody>
          <a:bodyPr wrap="square" rtlCol="0">
            <a:spAutoFit/>
          </a:bodyPr>
          <a:lstStyle/>
          <a:p>
            <a:r>
              <a:rPr lang="en-GB" sz="5400" b="1"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rPr>
              <a:t>Transition to Postgraduate Study</a:t>
            </a:r>
          </a:p>
        </p:txBody>
      </p:sp>
      <p:sp>
        <p:nvSpPr>
          <p:cNvPr id="9" name="Rectangle 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0" name="Rectangle 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1" name="Rectangle 10">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2815" y="3470708"/>
            <a:ext cx="11781184" cy="8951664"/>
          </a:xfrm>
          <a:prstGeom prst="rect">
            <a:avLst/>
          </a:prstGeom>
        </p:spPr>
      </p:pic>
      <p:sp>
        <p:nvSpPr>
          <p:cNvPr id="20" name="TextBox 19"/>
          <p:cNvSpPr txBox="1"/>
          <p:nvPr/>
        </p:nvSpPr>
        <p:spPr>
          <a:xfrm>
            <a:off x="2797018" y="10118539"/>
            <a:ext cx="5448266" cy="830997"/>
          </a:xfrm>
          <a:prstGeom prst="rect">
            <a:avLst/>
          </a:prstGeom>
          <a:noFill/>
        </p:spPr>
        <p:txBody>
          <a:bodyPr wrap="square" rtlCol="0">
            <a:spAutoFit/>
          </a:bodyPr>
          <a:lstStyle/>
          <a:p>
            <a:r>
              <a:rPr lang="en-US" sz="4800" b="1" dirty="0">
                <a:solidFill>
                  <a:srgbClr val="445490"/>
                </a:solidFill>
                <a:latin typeface="Helvetica" charset="0"/>
                <a:ea typeface="Helvetica" charset="0"/>
                <a:cs typeface="Helvetica" charset="0"/>
              </a:rPr>
              <a:t>ehu.ac.uk/ls</a:t>
            </a:r>
            <a:endParaRPr lang="tr-TR" sz="4800" b="1" dirty="0">
              <a:solidFill>
                <a:srgbClr val="445490"/>
              </a:solidFill>
              <a:latin typeface="Helvetica" charset="0"/>
              <a:ea typeface="Helvetica" charset="0"/>
              <a:cs typeface="Helvetica" charset="0"/>
            </a:endParaRPr>
          </a:p>
        </p:txBody>
      </p:sp>
      <p:sp>
        <p:nvSpPr>
          <p:cNvPr id="21" name="TextBox 20"/>
          <p:cNvSpPr txBox="1"/>
          <p:nvPr/>
        </p:nvSpPr>
        <p:spPr>
          <a:xfrm>
            <a:off x="2782442" y="11591375"/>
            <a:ext cx="6140059" cy="830997"/>
          </a:xfrm>
          <a:prstGeom prst="rect">
            <a:avLst/>
          </a:prstGeom>
          <a:noFill/>
        </p:spPr>
        <p:txBody>
          <a:bodyPr wrap="square" rtlCol="0">
            <a:spAutoFit/>
          </a:bodyPr>
          <a:lstStyle/>
          <a:p>
            <a:r>
              <a:rPr lang="en-US" sz="4800" b="1" dirty="0" err="1">
                <a:solidFill>
                  <a:srgbClr val="445490"/>
                </a:solidFill>
                <a:latin typeface="Helvetica" charset="0"/>
                <a:ea typeface="Helvetica" charset="0"/>
                <a:cs typeface="Helvetica" charset="0"/>
              </a:rPr>
              <a:t>ehu.ac.uk</a:t>
            </a:r>
            <a:r>
              <a:rPr lang="en-US" sz="4800" b="1" dirty="0">
                <a:solidFill>
                  <a:srgbClr val="445490"/>
                </a:solidFill>
                <a:latin typeface="Helvetica" charset="0"/>
                <a:ea typeface="Helvetica" charset="0"/>
                <a:cs typeface="Helvetica" charset="0"/>
              </a:rPr>
              <a:t>/</a:t>
            </a:r>
            <a:r>
              <a:rPr lang="en-US" sz="4800" b="1" dirty="0" err="1">
                <a:solidFill>
                  <a:srgbClr val="445490"/>
                </a:solidFill>
                <a:latin typeface="Helvetica" charset="0"/>
                <a:ea typeface="Helvetica" charset="0"/>
                <a:cs typeface="Helvetica" charset="0"/>
              </a:rPr>
              <a:t>uniskills</a:t>
            </a:r>
            <a:endParaRPr lang="tr-TR" sz="4800" b="1" dirty="0">
              <a:solidFill>
                <a:srgbClr val="445490"/>
              </a:solidFill>
              <a:latin typeface="Helvetica" charset="0"/>
              <a:ea typeface="Helvetica" charset="0"/>
              <a:cs typeface="Helvetica" charset="0"/>
            </a:endParaRPr>
          </a:p>
        </p:txBody>
      </p:sp>
    </p:spTree>
    <p:extLst>
      <p:ext uri="{BB962C8B-B14F-4D97-AF65-F5344CB8AC3E}">
        <p14:creationId xmlns:p14="http://schemas.microsoft.com/office/powerpoint/2010/main" val="285403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479070"/>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Searching</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7" y="2994660"/>
            <a:ext cx="21193021" cy="9846619"/>
          </a:xfrm>
        </p:spPr>
        <p:txBody>
          <a:bodyPr>
            <a:normAutofit/>
          </a:bodyPr>
          <a:lstStyle/>
          <a:p>
            <a:pPr marL="0" indent="0">
              <a:lnSpc>
                <a:spcPct val="110000"/>
              </a:lnSpc>
              <a:buNone/>
            </a:pPr>
            <a:r>
              <a:rPr lang="en-GB" sz="5400" dirty="0">
                <a:solidFill>
                  <a:srgbClr val="464A4B"/>
                </a:solidFill>
              </a:rPr>
              <a:t>Use the </a:t>
            </a:r>
            <a:r>
              <a:rPr lang="en-GB" sz="5400" b="1" dirty="0">
                <a:solidFill>
                  <a:srgbClr val="464A4B"/>
                </a:solidFill>
              </a:rPr>
              <a:t>Subject Resources</a:t>
            </a:r>
            <a:r>
              <a:rPr lang="en-GB" sz="5400" dirty="0">
                <a:solidFill>
                  <a:srgbClr val="464A4B"/>
                </a:solidFill>
              </a:rPr>
              <a:t> for additional reading and research.</a:t>
            </a:r>
            <a:br>
              <a:rPr lang="en-GB" sz="6600" dirty="0">
                <a:solidFill>
                  <a:srgbClr val="464A4B"/>
                </a:solidFill>
              </a:rPr>
            </a:br>
            <a:endParaRPr lang="en-GB" sz="6600" dirty="0">
              <a:solidFill>
                <a:srgbClr val="464A4B"/>
              </a:solidFill>
            </a:endParaRPr>
          </a:p>
        </p:txBody>
      </p:sp>
      <p:pic>
        <p:nvPicPr>
          <p:cNvPr id="10" name="Picture 9">
            <a:extLst>
              <a:ext uri="{FF2B5EF4-FFF2-40B4-BE49-F238E27FC236}">
                <a16:creationId xmlns:a16="http://schemas.microsoft.com/office/drawing/2014/main" id="{7FBAD6FE-909F-435C-B6FE-DF02A473B1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1883" y="-4800"/>
            <a:ext cx="5893498" cy="4797033"/>
          </a:xfrm>
          <a:prstGeom prst="rect">
            <a:avLst/>
          </a:prstGeom>
        </p:spPr>
      </p:pic>
      <p:pic>
        <p:nvPicPr>
          <p:cNvPr id="5" name="Picture 4" descr="https://www.edgehill.ac.uk/departments/support/ls/subject-resources/&#10;&#10;This image contains 20 boxes- each one represents a different subject discipline and contains useful databases and links. Accessing the link above will enable you to identify the relevant box for you.">
            <a:extLst>
              <a:ext uri="{FF2B5EF4-FFF2-40B4-BE49-F238E27FC236}">
                <a16:creationId xmlns:a16="http://schemas.microsoft.com/office/drawing/2014/main" id="{FBEF7EBB-3617-4230-BDAD-678D1737E8BF}"/>
              </a:ext>
            </a:extLst>
          </p:cNvPr>
          <p:cNvPicPr>
            <a:picLocks noChangeAspect="1"/>
          </p:cNvPicPr>
          <p:nvPr/>
        </p:nvPicPr>
        <p:blipFill>
          <a:blip r:embed="rId5"/>
          <a:stretch>
            <a:fillRect/>
          </a:stretch>
        </p:blipFill>
        <p:spPr>
          <a:xfrm>
            <a:off x="2782443" y="3980276"/>
            <a:ext cx="9316022" cy="9302067"/>
          </a:xfrm>
          <a:prstGeom prst="rect">
            <a:avLst/>
          </a:prstGeom>
        </p:spPr>
      </p:pic>
      <p:sp>
        <p:nvSpPr>
          <p:cNvPr id="18" name="TextBox 17">
            <a:extLst>
              <a:ext uri="{FF2B5EF4-FFF2-40B4-BE49-F238E27FC236}">
                <a16:creationId xmlns:a16="http://schemas.microsoft.com/office/drawing/2014/main" id="{EED38D95-B581-4B81-962B-6643718CFCDE}"/>
              </a:ext>
            </a:extLst>
          </p:cNvPr>
          <p:cNvSpPr txBox="1"/>
          <p:nvPr/>
        </p:nvSpPr>
        <p:spPr>
          <a:xfrm>
            <a:off x="12098465" y="7191528"/>
            <a:ext cx="12192000" cy="1754326"/>
          </a:xfrm>
          <a:prstGeom prst="rect">
            <a:avLst/>
          </a:prstGeom>
          <a:noFill/>
        </p:spPr>
        <p:txBody>
          <a:bodyPr wrap="square">
            <a:spAutoFit/>
          </a:bodyPr>
          <a:lstStyle/>
          <a:p>
            <a:r>
              <a:rPr lang="en-GB" dirty="0">
                <a:hlinkClick r:id="rId6"/>
              </a:rPr>
              <a:t>https://www.edgehill.ac.uk/departments/support/ls/subject-resources/</a:t>
            </a:r>
            <a:endParaRPr lang="en-GB" dirty="0"/>
          </a:p>
          <a:p>
            <a:endParaRPr lang="en-GB" dirty="0"/>
          </a:p>
        </p:txBody>
      </p:sp>
    </p:spTree>
    <p:extLst>
      <p:ext uri="{BB962C8B-B14F-4D97-AF65-F5344CB8AC3E}">
        <p14:creationId xmlns:p14="http://schemas.microsoft.com/office/powerpoint/2010/main" val="510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9" name="Title 2">
            <a:extLst>
              <a:ext uri="{FF2B5EF4-FFF2-40B4-BE49-F238E27FC236}">
                <a16:creationId xmlns:a16="http://schemas.microsoft.com/office/drawing/2014/main" id="{63669EB5-BC21-4C14-A196-F648594A30F9}"/>
              </a:ext>
              <a:ext uri="{C183D7F6-B498-43B3-948B-1728B52AA6E4}">
                <adec:decorative xmlns:adec="http://schemas.microsoft.com/office/drawing/2017/decorative" val="0"/>
              </a:ext>
            </a:extLst>
          </p:cNvPr>
          <p:cNvSpPr>
            <a:spLocks noGrp="1"/>
          </p:cNvSpPr>
          <p:nvPr>
            <p:ph type="title"/>
          </p:nvPr>
        </p:nvSpPr>
        <p:spPr>
          <a:xfrm>
            <a:off x="2504624" y="1003907"/>
            <a:ext cx="20212232" cy="2651126"/>
          </a:xfrm>
        </p:spPr>
        <p:txBody>
          <a:bodyPr>
            <a:normAutofit fontScale="90000"/>
          </a:bodyPr>
          <a:lstStyle/>
          <a:p>
            <a:pPr lvl="0">
              <a:lnSpc>
                <a:spcPct val="100000"/>
              </a:lnSpc>
              <a:spcBef>
                <a:spcPts val="0"/>
              </a:spcBef>
            </a:pPr>
            <a:r>
              <a:rPr lang="en-US" dirty="0">
                <a:solidFill>
                  <a:prstClr val="black">
                    <a:lumMod val="65000"/>
                    <a:lumOff val="35000"/>
                  </a:prstClr>
                </a:solidFill>
                <a:latin typeface="Arial" panose="020B0604020202020204" pitchFamily="34" charset="0"/>
                <a:ea typeface="+mn-ea"/>
                <a:cs typeface="Arial" panose="020B0604020202020204" pitchFamily="34" charset="0"/>
              </a:rPr>
              <a:t>Evaluating your results and getting a critical focus</a:t>
            </a:r>
          </a:p>
        </p:txBody>
      </p:sp>
      <p:cxnSp>
        <p:nvCxnSpPr>
          <p:cNvPr id="20" name="Straight Connector 19">
            <a:extLst>
              <a:ext uri="{C183D7F6-B498-43B3-948B-1728B52AA6E4}">
                <adec:decorative xmlns:adec="http://schemas.microsoft.com/office/drawing/2017/decorative" val="1"/>
              </a:ext>
            </a:extLst>
          </p:cNvPr>
          <p:cNvCxnSpPr/>
          <p:nvPr/>
        </p:nvCxnSpPr>
        <p:spPr>
          <a:xfrm>
            <a:off x="2782443" y="3929698"/>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10" name="Content Placeholder 4" descr="This is a table showing the acronym PROMPT with a description alongside each letter- it will be read out in the session but further detail for read aloud can be found here:&#10;&#10;https://www.open.ac.uk/libraryservices/documents/advanced-evaluation-using-prompt.pdf&#10;">
            <a:extLst>
              <a:ext uri="{FF2B5EF4-FFF2-40B4-BE49-F238E27FC236}">
                <a16:creationId xmlns:a16="http://schemas.microsoft.com/office/drawing/2014/main" id="{7CF97FF4-85AD-4CB1-8E50-4733895CBC15}"/>
              </a:ext>
            </a:extLst>
          </p:cNvPr>
          <p:cNvPicPr>
            <a:picLocks noGrp="1" noChangeAspect="1"/>
          </p:cNvPicPr>
          <p:nvPr>
            <p:ph idx="1"/>
          </p:nvPr>
        </p:nvPicPr>
        <p:blipFill>
          <a:blip r:embed="rId4"/>
          <a:stretch>
            <a:fillRect/>
          </a:stretch>
        </p:blipFill>
        <p:spPr>
          <a:xfrm>
            <a:off x="4089776" y="3929697"/>
            <a:ext cx="19783478" cy="9573016"/>
          </a:xfrm>
        </p:spPr>
      </p:pic>
      <p:graphicFrame>
        <p:nvGraphicFramePr>
          <p:cNvPr id="3" name="Table 3">
            <a:extLst>
              <a:ext uri="{FF2B5EF4-FFF2-40B4-BE49-F238E27FC236}">
                <a16:creationId xmlns:a16="http://schemas.microsoft.com/office/drawing/2014/main" id="{5D490C0F-A294-4D85-B1CD-E2B46B8F7959}"/>
              </a:ext>
            </a:extLst>
          </p:cNvPr>
          <p:cNvGraphicFramePr>
            <a:graphicFrameLocks noGrp="1"/>
          </p:cNvGraphicFramePr>
          <p:nvPr>
            <p:extLst>
              <p:ext uri="{D42A27DB-BD31-4B8C-83A1-F6EECF244321}">
                <p14:modId xmlns:p14="http://schemas.microsoft.com/office/powerpoint/2010/main" val="1740439906"/>
              </p:ext>
            </p:extLst>
          </p:nvPr>
        </p:nvGraphicFramePr>
        <p:xfrm>
          <a:off x="2449472" y="3929697"/>
          <a:ext cx="1640304" cy="9639216"/>
        </p:xfrm>
        <a:graphic>
          <a:graphicData uri="http://schemas.openxmlformats.org/drawingml/2006/table">
            <a:tbl>
              <a:tblPr firstRow="1" bandRow="1">
                <a:tableStyleId>{3C2FFA5D-87B4-456A-9821-1D502468CF0F}</a:tableStyleId>
              </a:tblPr>
              <a:tblGrid>
                <a:gridCol w="1640304">
                  <a:extLst>
                    <a:ext uri="{9D8B030D-6E8A-4147-A177-3AD203B41FA5}">
                      <a16:colId xmlns:a16="http://schemas.microsoft.com/office/drawing/2014/main" val="960851760"/>
                    </a:ext>
                  </a:extLst>
                </a:gridCol>
              </a:tblGrid>
              <a:tr h="1557829">
                <a:tc>
                  <a:txBody>
                    <a:bodyPr/>
                    <a:lstStyle/>
                    <a:p>
                      <a:r>
                        <a:rPr lang="en-GB" dirty="0">
                          <a:solidFill>
                            <a:schemeClr val="tx1"/>
                          </a:solidFill>
                        </a:rPr>
                        <a:t>P</a:t>
                      </a:r>
                      <a:endParaRPr lang="en-GB" b="1" dirty="0">
                        <a:solidFill>
                          <a:schemeClr val="tx1"/>
                        </a:solidFill>
                      </a:endParaRPr>
                    </a:p>
                  </a:txBody>
                  <a:tcPr/>
                </a:tc>
                <a:extLst>
                  <a:ext uri="{0D108BD9-81ED-4DB2-BD59-A6C34878D82A}">
                    <a16:rowId xmlns:a16="http://schemas.microsoft.com/office/drawing/2014/main" val="26073172"/>
                  </a:ext>
                </a:extLst>
              </a:tr>
              <a:tr h="1557829">
                <a:tc>
                  <a:txBody>
                    <a:bodyPr/>
                    <a:lstStyle/>
                    <a:p>
                      <a:r>
                        <a:rPr lang="en-GB" dirty="0"/>
                        <a:t>R</a:t>
                      </a:r>
                      <a:endParaRPr lang="en-GB" b="1" dirty="0"/>
                    </a:p>
                  </a:txBody>
                  <a:tcPr/>
                </a:tc>
                <a:extLst>
                  <a:ext uri="{0D108BD9-81ED-4DB2-BD59-A6C34878D82A}">
                    <a16:rowId xmlns:a16="http://schemas.microsoft.com/office/drawing/2014/main" val="980190807"/>
                  </a:ext>
                </a:extLst>
              </a:tr>
              <a:tr h="1783874">
                <a:tc>
                  <a:txBody>
                    <a:bodyPr/>
                    <a:lstStyle/>
                    <a:p>
                      <a:r>
                        <a:rPr lang="en-GB" dirty="0"/>
                        <a:t>O</a:t>
                      </a:r>
                      <a:endParaRPr lang="en-GB" b="1" dirty="0"/>
                    </a:p>
                  </a:txBody>
                  <a:tcPr/>
                </a:tc>
                <a:extLst>
                  <a:ext uri="{0D108BD9-81ED-4DB2-BD59-A6C34878D82A}">
                    <a16:rowId xmlns:a16="http://schemas.microsoft.com/office/drawing/2014/main" val="260389370"/>
                  </a:ext>
                </a:extLst>
              </a:tr>
              <a:tr h="1624026">
                <a:tc>
                  <a:txBody>
                    <a:bodyPr/>
                    <a:lstStyle/>
                    <a:p>
                      <a:r>
                        <a:rPr lang="en-GB" dirty="0"/>
                        <a:t>M</a:t>
                      </a:r>
                      <a:endParaRPr lang="en-GB" b="1" dirty="0"/>
                    </a:p>
                  </a:txBody>
                  <a:tcPr/>
                </a:tc>
                <a:extLst>
                  <a:ext uri="{0D108BD9-81ED-4DB2-BD59-A6C34878D82A}">
                    <a16:rowId xmlns:a16="http://schemas.microsoft.com/office/drawing/2014/main" val="3174610606"/>
                  </a:ext>
                </a:extLst>
              </a:tr>
              <a:tr h="1557829">
                <a:tc>
                  <a:txBody>
                    <a:bodyPr/>
                    <a:lstStyle/>
                    <a:p>
                      <a:r>
                        <a:rPr lang="en-GB" dirty="0"/>
                        <a:t>P</a:t>
                      </a:r>
                      <a:endParaRPr lang="en-GB" b="1" dirty="0"/>
                    </a:p>
                  </a:txBody>
                  <a:tcPr/>
                </a:tc>
                <a:extLst>
                  <a:ext uri="{0D108BD9-81ED-4DB2-BD59-A6C34878D82A}">
                    <a16:rowId xmlns:a16="http://schemas.microsoft.com/office/drawing/2014/main" val="1600884228"/>
                  </a:ext>
                </a:extLst>
              </a:tr>
              <a:tr h="1557829">
                <a:tc>
                  <a:txBody>
                    <a:bodyPr/>
                    <a:lstStyle/>
                    <a:p>
                      <a:r>
                        <a:rPr lang="en-GB" dirty="0"/>
                        <a:t>T</a:t>
                      </a:r>
                      <a:endParaRPr lang="en-GB" b="1" dirty="0"/>
                    </a:p>
                  </a:txBody>
                  <a:tcPr/>
                </a:tc>
                <a:extLst>
                  <a:ext uri="{0D108BD9-81ED-4DB2-BD59-A6C34878D82A}">
                    <a16:rowId xmlns:a16="http://schemas.microsoft.com/office/drawing/2014/main" val="1645512945"/>
                  </a:ext>
                </a:extLst>
              </a:tr>
            </a:tbl>
          </a:graphicData>
        </a:graphic>
      </p:graphicFrame>
    </p:spTree>
    <p:extLst>
      <p:ext uri="{BB962C8B-B14F-4D97-AF65-F5344CB8AC3E}">
        <p14:creationId xmlns:p14="http://schemas.microsoft.com/office/powerpoint/2010/main" val="13930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782443" y="3929698"/>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63669EB5-BC21-4C14-A196-F648594A30F9}"/>
              </a:ext>
              <a:ext uri="{C183D7F6-B498-43B3-948B-1728B52AA6E4}">
                <adec:decorative xmlns:adec="http://schemas.microsoft.com/office/drawing/2017/decorative" val="0"/>
              </a:ext>
            </a:extLst>
          </p:cNvPr>
          <p:cNvSpPr>
            <a:spLocks noGrp="1"/>
          </p:cNvSpPr>
          <p:nvPr>
            <p:ph type="title"/>
          </p:nvPr>
        </p:nvSpPr>
        <p:spPr>
          <a:xfrm>
            <a:off x="2495368" y="2181112"/>
            <a:ext cx="20212232" cy="1748582"/>
          </a:xfrm>
        </p:spPr>
        <p:txBody>
          <a:bodyPr>
            <a:normAutofit fontScale="90000"/>
          </a:bodyPr>
          <a:lstStyle/>
          <a:p>
            <a:pPr>
              <a:lnSpc>
                <a:spcPct val="100000"/>
              </a:lnSpc>
              <a:spcBef>
                <a:spcPts val="0"/>
              </a:spcBef>
            </a:pPr>
            <a:r>
              <a:rPr lang="en-GB" sz="8800" b="1" dirty="0">
                <a:cs typeface="Arial" panose="020B0604020202020204" pitchFamily="34" charset="0"/>
              </a:rPr>
              <a:t>Activity - Imagine you are writing a response to this title:</a:t>
            </a:r>
            <a:br>
              <a:rPr lang="en-GB" sz="8800" b="1" dirty="0">
                <a:cs typeface="Arial" panose="020B0604020202020204" pitchFamily="34" charset="0"/>
              </a:rPr>
            </a:br>
            <a:endParaRPr lang="en-US" dirty="0">
              <a:solidFill>
                <a:prstClr val="black">
                  <a:lumMod val="65000"/>
                  <a:lumOff val="35000"/>
                </a:prstClr>
              </a:solidFill>
              <a:latin typeface="Arial" panose="020B0604020202020204" pitchFamily="34" charset="0"/>
              <a:ea typeface="+mn-ea"/>
              <a:cs typeface="Arial" panose="020B0604020202020204" pitchFamily="34" charset="0"/>
            </a:endParaRPr>
          </a:p>
        </p:txBody>
      </p:sp>
      <p:pic>
        <p:nvPicPr>
          <p:cNvPr id="4" name="Picture 3" descr="This is a snipped image from a journal- it says&#10;&#10;Greening Academic: Developing sustainable waste management at Higher Education Institutions">
            <a:extLst>
              <a:ext uri="{FF2B5EF4-FFF2-40B4-BE49-F238E27FC236}">
                <a16:creationId xmlns:a16="http://schemas.microsoft.com/office/drawing/2014/main" id="{92DCB67F-4AB0-4300-A57B-BFC034654DFF}"/>
              </a:ext>
            </a:extLst>
          </p:cNvPr>
          <p:cNvPicPr>
            <a:picLocks noChangeAspect="1"/>
          </p:cNvPicPr>
          <p:nvPr/>
        </p:nvPicPr>
        <p:blipFill>
          <a:blip r:embed="rId4"/>
          <a:stretch>
            <a:fillRect/>
          </a:stretch>
        </p:blipFill>
        <p:spPr>
          <a:xfrm>
            <a:off x="2705368" y="7104399"/>
            <a:ext cx="20983021" cy="1322005"/>
          </a:xfrm>
          <a:prstGeom prst="rect">
            <a:avLst/>
          </a:prstGeom>
        </p:spPr>
      </p:pic>
      <p:sp>
        <p:nvSpPr>
          <p:cNvPr id="2" name="Content Placeholder 1">
            <a:extLst>
              <a:ext uri="{FF2B5EF4-FFF2-40B4-BE49-F238E27FC236}">
                <a16:creationId xmlns:a16="http://schemas.microsoft.com/office/drawing/2014/main" id="{616D07E5-CF2D-4797-B341-DCF1125B6D42}"/>
              </a:ext>
            </a:extLst>
          </p:cNvPr>
          <p:cNvSpPr>
            <a:spLocks noGrp="1"/>
          </p:cNvSpPr>
          <p:nvPr>
            <p:ph idx="1"/>
          </p:nvPr>
        </p:nvSpPr>
        <p:spPr>
          <a:xfrm>
            <a:off x="2086832" y="3939299"/>
            <a:ext cx="22109599" cy="9781501"/>
          </a:xfrm>
        </p:spPr>
        <p:txBody>
          <a:bodyPr>
            <a:normAutofit lnSpcReduction="10000"/>
          </a:bodyPr>
          <a:lstStyle/>
          <a:p>
            <a:pPr marL="0" indent="0" algn="ctr">
              <a:lnSpc>
                <a:spcPct val="100000"/>
              </a:lnSpc>
              <a:spcBef>
                <a:spcPts val="0"/>
              </a:spcBef>
              <a:buNone/>
            </a:pPr>
            <a:r>
              <a:rPr lang="en-GB" sz="5400" dirty="0">
                <a:solidFill>
                  <a:schemeClr val="accent1">
                    <a:lumMod val="75000"/>
                  </a:schemeClr>
                </a:solidFill>
              </a:rPr>
              <a:t> Single-use plastic reduction at UK higher learning institutions: Motivations and best practice </a:t>
            </a:r>
            <a:endParaRPr lang="en-GB" sz="3600" b="1" u="sng" dirty="0">
              <a:cs typeface="Arial" panose="020B0604020202020204" pitchFamily="34" charset="0"/>
            </a:endParaRPr>
          </a:p>
          <a:p>
            <a:pPr marL="0" indent="0">
              <a:lnSpc>
                <a:spcPct val="100000"/>
              </a:lnSpc>
              <a:spcBef>
                <a:spcPts val="0"/>
              </a:spcBef>
              <a:buNone/>
            </a:pPr>
            <a:endParaRPr lang="en-GB" sz="3600" b="1" dirty="0">
              <a:cs typeface="Arial" panose="020B0604020202020204" pitchFamily="34" charset="0"/>
            </a:endParaRPr>
          </a:p>
          <a:p>
            <a:pPr marL="0" indent="0">
              <a:lnSpc>
                <a:spcPct val="100000"/>
              </a:lnSpc>
              <a:spcBef>
                <a:spcPts val="0"/>
              </a:spcBef>
              <a:buNone/>
            </a:pPr>
            <a:r>
              <a:rPr lang="en-GB" sz="3600" b="1" dirty="0">
                <a:cs typeface="Arial" panose="020B0604020202020204" pitchFamily="34" charset="0"/>
              </a:rPr>
              <a:t>You find a journal article. How useful and relevant would this be?:</a:t>
            </a:r>
          </a:p>
          <a:p>
            <a:pPr marL="0" indent="0">
              <a:lnSpc>
                <a:spcPct val="100000"/>
              </a:lnSpc>
              <a:spcBef>
                <a:spcPts val="0"/>
              </a:spcBef>
              <a:buNone/>
            </a:pPr>
            <a:endParaRPr lang="en-GB" sz="3600" b="1" u="sng" dirty="0">
              <a:cs typeface="Arial" panose="020B0604020202020204" pitchFamily="34" charset="0"/>
            </a:endParaRPr>
          </a:p>
          <a:p>
            <a:pPr marL="0" indent="0">
              <a:lnSpc>
                <a:spcPct val="100000"/>
              </a:lnSpc>
              <a:spcBef>
                <a:spcPts val="0"/>
              </a:spcBef>
              <a:buNone/>
            </a:pPr>
            <a:endParaRPr lang="en-GB" sz="3600" b="1" dirty="0">
              <a:cs typeface="Arial" panose="020B0604020202020204" pitchFamily="34" charset="0"/>
            </a:endParaRPr>
          </a:p>
          <a:p>
            <a:pPr marL="0" indent="0">
              <a:lnSpc>
                <a:spcPct val="100000"/>
              </a:lnSpc>
              <a:spcBef>
                <a:spcPts val="0"/>
              </a:spcBef>
              <a:buNone/>
            </a:pPr>
            <a:endParaRPr lang="en-GB" sz="3600" b="1" dirty="0">
              <a:cs typeface="Arial" panose="020B0604020202020204" pitchFamily="34" charset="0"/>
            </a:endParaRPr>
          </a:p>
          <a:p>
            <a:pPr marL="0" indent="0">
              <a:lnSpc>
                <a:spcPct val="100000"/>
              </a:lnSpc>
              <a:spcBef>
                <a:spcPts val="0"/>
              </a:spcBef>
              <a:buNone/>
            </a:pPr>
            <a:endParaRPr lang="en-GB" sz="3600" b="1" dirty="0">
              <a:cs typeface="Arial" panose="020B0604020202020204" pitchFamily="34" charset="0"/>
            </a:endParaRPr>
          </a:p>
          <a:p>
            <a:pPr algn="ctr">
              <a:lnSpc>
                <a:spcPct val="100000"/>
              </a:lnSpc>
              <a:spcBef>
                <a:spcPts val="0"/>
              </a:spcBef>
            </a:pPr>
            <a:endParaRPr lang="en-GB" sz="3600" b="1" dirty="0">
              <a:cs typeface="Arial" panose="020B0604020202020204" pitchFamily="34" charset="0"/>
            </a:endParaRPr>
          </a:p>
          <a:p>
            <a:pPr algn="ctr">
              <a:lnSpc>
                <a:spcPct val="100000"/>
              </a:lnSpc>
              <a:spcBef>
                <a:spcPts val="0"/>
              </a:spcBef>
            </a:pPr>
            <a:endParaRPr lang="en-GB" sz="3600" b="1" dirty="0">
              <a:cs typeface="Arial" panose="020B0604020202020204" pitchFamily="34" charset="0"/>
            </a:endParaRPr>
          </a:p>
          <a:p>
            <a:pPr>
              <a:lnSpc>
                <a:spcPct val="100000"/>
              </a:lnSpc>
              <a:spcBef>
                <a:spcPts val="0"/>
              </a:spcBef>
            </a:pPr>
            <a:r>
              <a:rPr lang="en-GB" sz="3600" dirty="0">
                <a:cs typeface="Arial" panose="020B0604020202020204" pitchFamily="34" charset="0"/>
              </a:rPr>
              <a:t>Focus on Southampton as HE provider</a:t>
            </a:r>
          </a:p>
          <a:p>
            <a:pPr>
              <a:lnSpc>
                <a:spcPct val="100000"/>
              </a:lnSpc>
              <a:spcBef>
                <a:spcPts val="0"/>
              </a:spcBef>
            </a:pPr>
            <a:r>
              <a:rPr lang="en-GB" sz="3600" dirty="0">
                <a:cs typeface="Arial" panose="020B0604020202020204" pitchFamily="34" charset="0"/>
              </a:rPr>
              <a:t>Accepted 2010/ online 2011</a:t>
            </a:r>
          </a:p>
          <a:p>
            <a:pPr>
              <a:lnSpc>
                <a:spcPct val="100000"/>
              </a:lnSpc>
              <a:spcBef>
                <a:spcPts val="0"/>
              </a:spcBef>
            </a:pPr>
            <a:r>
              <a:rPr lang="en-GB" sz="3600" dirty="0">
                <a:cs typeface="Arial" panose="020B0604020202020204" pitchFamily="34" charset="0"/>
              </a:rPr>
              <a:t>Qualitative interviews and structured kitchen observations as method</a:t>
            </a:r>
          </a:p>
          <a:p>
            <a:pPr>
              <a:lnSpc>
                <a:spcPct val="100000"/>
              </a:lnSpc>
              <a:spcBef>
                <a:spcPts val="0"/>
              </a:spcBef>
            </a:pPr>
            <a:r>
              <a:rPr lang="en-GB" sz="3600" dirty="0">
                <a:cs typeface="Arial" panose="020B0604020202020204" pitchFamily="34" charset="0"/>
              </a:rPr>
              <a:t>Participants 8 kitchen managers and 3 sustainability staff</a:t>
            </a:r>
          </a:p>
          <a:p>
            <a:pPr>
              <a:lnSpc>
                <a:spcPct val="100000"/>
              </a:lnSpc>
              <a:spcBef>
                <a:spcPts val="0"/>
              </a:spcBef>
            </a:pPr>
            <a:r>
              <a:rPr lang="en-GB" sz="3600" dirty="0">
                <a:cs typeface="Arial" panose="020B0604020202020204" pitchFamily="34" charset="0"/>
              </a:rPr>
              <a:t>Focused on sustainable packaging and waste recovery of food packaging </a:t>
            </a:r>
          </a:p>
          <a:p>
            <a:pPr>
              <a:lnSpc>
                <a:spcPct val="100000"/>
              </a:lnSpc>
              <a:spcBef>
                <a:spcPts val="0"/>
              </a:spcBef>
            </a:pPr>
            <a:r>
              <a:rPr lang="en-GB" sz="3600" dirty="0">
                <a:cs typeface="Arial" panose="020B0604020202020204" pitchFamily="34" charset="0"/>
              </a:rPr>
              <a:t>Research carried out by School of Civil Engineering and Environment- waste and facilities management</a:t>
            </a:r>
          </a:p>
          <a:p>
            <a:pPr>
              <a:lnSpc>
                <a:spcPct val="100000"/>
              </a:lnSpc>
              <a:spcBef>
                <a:spcPts val="0"/>
              </a:spcBef>
            </a:pPr>
            <a:r>
              <a:rPr lang="en-GB" sz="3600" dirty="0">
                <a:cs typeface="Arial" panose="020B0604020202020204" pitchFamily="34" charset="0"/>
              </a:rPr>
              <a:t>Findings- staff had difficulty understanding the impact of packaging choice on waste reduction and recovery- need for behaviour change</a:t>
            </a:r>
          </a:p>
          <a:p>
            <a:pPr marL="0" indent="0">
              <a:lnSpc>
                <a:spcPct val="100000"/>
              </a:lnSpc>
              <a:spcBef>
                <a:spcPts val="0"/>
              </a:spcBef>
              <a:buNone/>
            </a:pPr>
            <a:endParaRPr lang="en-GB" sz="3600" b="1" dirty="0">
              <a:cs typeface="Arial" panose="020B0604020202020204" pitchFamily="34" charset="0"/>
            </a:endParaRPr>
          </a:p>
          <a:p>
            <a:pPr marL="0" indent="0">
              <a:lnSpc>
                <a:spcPct val="100000"/>
              </a:lnSpc>
              <a:spcBef>
                <a:spcPts val="0"/>
              </a:spcBef>
              <a:buNone/>
            </a:pPr>
            <a:endParaRPr lang="en-GB" sz="3600" b="1" dirty="0">
              <a:cs typeface="Arial" panose="020B0604020202020204" pitchFamily="34" charset="0"/>
            </a:endParaRPr>
          </a:p>
        </p:txBody>
      </p:sp>
      <p:pic>
        <p:nvPicPr>
          <p:cNvPr id="12" name="Picture 11" descr="laptop with books and usb drive.">
            <a:extLst>
              <a:ext uri="{FF2B5EF4-FFF2-40B4-BE49-F238E27FC236}">
                <a16:creationId xmlns:a16="http://schemas.microsoft.com/office/drawing/2014/main" id="{716F343F-A06A-45F7-961F-49C254BF55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43858" y="-1919022"/>
            <a:ext cx="5127483" cy="7244061"/>
          </a:xfrm>
          <a:prstGeom prst="rect">
            <a:avLst/>
          </a:prstGeom>
        </p:spPr>
      </p:pic>
    </p:spTree>
    <p:extLst>
      <p:ext uri="{BB962C8B-B14F-4D97-AF65-F5344CB8AC3E}">
        <p14:creationId xmlns:p14="http://schemas.microsoft.com/office/powerpoint/2010/main" val="26095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6"/>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782443" y="3965468"/>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E0D0744-8454-41AE-B321-75D9B738C5A8}"/>
              </a:ext>
              <a:ext uri="{C183D7F6-B498-43B3-948B-1728B52AA6E4}">
                <adec:decorative xmlns:adec="http://schemas.microsoft.com/office/drawing/2017/decorative" val="0"/>
              </a:ext>
            </a:extLst>
          </p:cNvPr>
          <p:cNvSpPr>
            <a:spLocks noGrp="1"/>
          </p:cNvSpPr>
          <p:nvPr>
            <p:ph type="title"/>
          </p:nvPr>
        </p:nvSpPr>
        <p:spPr>
          <a:xfrm>
            <a:off x="2495368" y="1166283"/>
            <a:ext cx="20212232" cy="2351610"/>
          </a:xfrm>
        </p:spPr>
        <p:txBody>
          <a:bodyPr>
            <a:normAutofit/>
          </a:bodyPr>
          <a:lstStyle/>
          <a:p>
            <a:pPr>
              <a:lnSpc>
                <a:spcPct val="100000"/>
              </a:lnSpc>
              <a:spcBef>
                <a:spcPts val="0"/>
              </a:spcBef>
            </a:pPr>
            <a:r>
              <a:rPr lang="en-US" sz="9600" dirty="0">
                <a:solidFill>
                  <a:prstClr val="black">
                    <a:lumMod val="65000"/>
                    <a:lumOff val="35000"/>
                  </a:prstClr>
                </a:solidFill>
                <a:latin typeface="+mn-lt"/>
                <a:ea typeface="+mn-ea"/>
                <a:cs typeface="Arial" panose="020B0604020202020204" pitchFamily="34" charset="0"/>
              </a:rPr>
              <a:t>Plan to be critical when reading</a:t>
            </a:r>
          </a:p>
        </p:txBody>
      </p:sp>
      <p:sp>
        <p:nvSpPr>
          <p:cNvPr id="2" name="Content Placeholder 1">
            <a:extLst>
              <a:ext uri="{FF2B5EF4-FFF2-40B4-BE49-F238E27FC236}">
                <a16:creationId xmlns:a16="http://schemas.microsoft.com/office/drawing/2014/main" id="{0A9DCCB1-E997-4855-AFA2-2FD178431618}"/>
              </a:ext>
              <a:ext uri="{C183D7F6-B498-43B3-948B-1728B52AA6E4}">
                <adec:decorative xmlns:adec="http://schemas.microsoft.com/office/drawing/2017/decorative" val="1"/>
              </a:ext>
            </a:extLst>
          </p:cNvPr>
          <p:cNvSpPr>
            <a:spLocks noGrp="1"/>
          </p:cNvSpPr>
          <p:nvPr>
            <p:ph idx="1"/>
          </p:nvPr>
        </p:nvSpPr>
        <p:spPr>
          <a:xfrm>
            <a:off x="2782443" y="4741341"/>
            <a:ext cx="18636684" cy="7808364"/>
          </a:xfrm>
        </p:spPr>
        <p:txBody>
          <a:bodyPr>
            <a:normAutofit/>
          </a:bodyPr>
          <a:lstStyle/>
          <a:p>
            <a:pPr marL="0" indent="0">
              <a:buNone/>
            </a:pPr>
            <a:endParaRPr lang="en-GB" sz="5400" dirty="0"/>
          </a:p>
          <a:p>
            <a:pPr marL="698500" indent="-685800">
              <a:lnSpc>
                <a:spcPct val="100000"/>
              </a:lnSpc>
              <a:spcBef>
                <a:spcPts val="0"/>
              </a:spcBef>
            </a:pPr>
            <a:endParaRPr lang="en-US" altLang="en-US" sz="5400" dirty="0">
              <a:solidFill>
                <a:srgbClr val="595959"/>
              </a:solidFill>
              <a:latin typeface="Arial" panose="020B0604020202020204" pitchFamily="34" charset="0"/>
              <a:ea typeface="ＭＳ Ｐゴシック" panose="020B0600070205080204" pitchFamily="34" charset="-128"/>
              <a:cs typeface="Arial" panose="020B0604020202020204" pitchFamily="34" charset="0"/>
            </a:endParaRPr>
          </a:p>
          <a:p>
            <a:pPr marL="12700" lvl="0" indent="0">
              <a:lnSpc>
                <a:spcPct val="100000"/>
              </a:lnSpc>
              <a:spcBef>
                <a:spcPts val="0"/>
              </a:spcBef>
              <a:buNone/>
            </a:pPr>
            <a:endParaRPr lang="en-GB" dirty="0"/>
          </a:p>
        </p:txBody>
      </p:sp>
      <p:graphicFrame>
        <p:nvGraphicFramePr>
          <p:cNvPr id="3" name="Table 2">
            <a:extLst>
              <a:ext uri="{FF2B5EF4-FFF2-40B4-BE49-F238E27FC236}">
                <a16:creationId xmlns:a16="http://schemas.microsoft.com/office/drawing/2014/main" id="{4C699D51-46AB-41A8-9E27-83706D412632}"/>
              </a:ext>
            </a:extLst>
          </p:cNvPr>
          <p:cNvGraphicFramePr>
            <a:graphicFrameLocks noGrp="1"/>
          </p:cNvGraphicFramePr>
          <p:nvPr>
            <p:extLst>
              <p:ext uri="{D42A27DB-BD31-4B8C-83A1-F6EECF244321}">
                <p14:modId xmlns:p14="http://schemas.microsoft.com/office/powerpoint/2010/main" val="2367964295"/>
              </p:ext>
            </p:extLst>
          </p:nvPr>
        </p:nvGraphicFramePr>
        <p:xfrm>
          <a:off x="2964874" y="5018402"/>
          <a:ext cx="20027903" cy="8079759"/>
        </p:xfrm>
        <a:graphic>
          <a:graphicData uri="http://schemas.openxmlformats.org/drawingml/2006/table">
            <a:tbl>
              <a:tblPr firstRow="1" firstCol="1" bandRow="1"/>
              <a:tblGrid>
                <a:gridCol w="6312841">
                  <a:extLst>
                    <a:ext uri="{9D8B030D-6E8A-4147-A177-3AD203B41FA5}">
                      <a16:colId xmlns:a16="http://schemas.microsoft.com/office/drawing/2014/main" val="1404542995"/>
                    </a:ext>
                  </a:extLst>
                </a:gridCol>
                <a:gridCol w="2210984">
                  <a:extLst>
                    <a:ext uri="{9D8B030D-6E8A-4147-A177-3AD203B41FA5}">
                      <a16:colId xmlns:a16="http://schemas.microsoft.com/office/drawing/2014/main" val="2263875510"/>
                    </a:ext>
                  </a:extLst>
                </a:gridCol>
                <a:gridCol w="4648187">
                  <a:extLst>
                    <a:ext uri="{9D8B030D-6E8A-4147-A177-3AD203B41FA5}">
                      <a16:colId xmlns:a16="http://schemas.microsoft.com/office/drawing/2014/main" val="405366531"/>
                    </a:ext>
                  </a:extLst>
                </a:gridCol>
                <a:gridCol w="1001820">
                  <a:extLst>
                    <a:ext uri="{9D8B030D-6E8A-4147-A177-3AD203B41FA5}">
                      <a16:colId xmlns:a16="http://schemas.microsoft.com/office/drawing/2014/main" val="4105670192"/>
                    </a:ext>
                  </a:extLst>
                </a:gridCol>
                <a:gridCol w="5854071">
                  <a:extLst>
                    <a:ext uri="{9D8B030D-6E8A-4147-A177-3AD203B41FA5}">
                      <a16:colId xmlns:a16="http://schemas.microsoft.com/office/drawing/2014/main" val="4227422571"/>
                    </a:ext>
                  </a:extLst>
                </a:gridCol>
              </a:tblGrid>
              <a:tr h="950560">
                <a:tc>
                  <a:txBody>
                    <a:bodyPr/>
                    <a:lstStyle/>
                    <a:p>
                      <a:pPr algn="ctr">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Source</a:t>
                      </a:r>
                    </a:p>
                    <a:p>
                      <a:pPr algn="ctr">
                        <a:spcAft>
                          <a:spcPts val="0"/>
                        </a:spcAft>
                      </a:pPr>
                      <a:endParaRPr lang="en-GB"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Number of participants</a:t>
                      </a:r>
                      <a:endParaRPr lang="en-GB"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Key themes- look for patterns</a:t>
                      </a:r>
                      <a:endParaRPr lang="en-GB"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LO</a:t>
                      </a:r>
                      <a:endParaRPr lang="en-GB"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Areas for criticality</a:t>
                      </a:r>
                      <a:endParaRPr lang="en-GB"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983943"/>
                  </a:ext>
                </a:extLst>
              </a:tr>
              <a:tr h="2851680">
                <a:tc>
                  <a:txBody>
                    <a:bodyPr/>
                    <a:lstStyle/>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TO, J. 2016., ‘This is not what I need’: conflicting assessment feedback beliefs in a post-secondary institution in Hong Kong.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Research in Post-Compulsory Education.</a:t>
                      </a:r>
                      <a:r>
                        <a:rPr lang="en-GB" sz="2800" dirty="0">
                          <a:effectLst/>
                          <a:latin typeface="Calibri" panose="020F0502020204030204" pitchFamily="34" charset="0"/>
                          <a:ea typeface="Calibri" panose="020F0502020204030204" pitchFamily="34" charset="0"/>
                          <a:cs typeface="Times New Roman" panose="02020603050405020304" pitchFamily="18" charset="0"/>
                        </a:rPr>
                        <a:t> 21 (4), pp. 447-467.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20</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Assessment feedback</a:t>
                      </a:r>
                      <a:endParaRPr lang="en-GB" sz="2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highlight>
                            <a:srgbClr val="C09E40"/>
                          </a:highlight>
                          <a:latin typeface="Calibri" panose="020F0502020204030204" pitchFamily="34" charset="0"/>
                          <a:ea typeface="Calibri" panose="020F0502020204030204" pitchFamily="34" charset="0"/>
                          <a:cs typeface="Times New Roman" panose="02020603050405020304" pitchFamily="18" charset="0"/>
                        </a:rPr>
                        <a:t>Feedback resilience</a:t>
                      </a:r>
                    </a:p>
                    <a:p>
                      <a:pPr>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effectLst/>
                          <a:highlight>
                            <a:srgbClr val="3883CE"/>
                          </a:highlight>
                          <a:latin typeface="Calibri" panose="020F0502020204030204" pitchFamily="34" charset="0"/>
                          <a:ea typeface="Calibri" panose="020F0502020204030204" pitchFamily="34" charset="0"/>
                          <a:cs typeface="Times New Roman" panose="02020603050405020304" pitchFamily="18" charset="0"/>
                        </a:rPr>
                        <a:t>Addressing feedback</a:t>
                      </a:r>
                      <a:endParaRPr lang="en-GB" sz="2800" dirty="0">
                        <a:effectLst/>
                        <a:highlight>
                          <a:srgbClr val="3883CE"/>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2</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Small number of students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Hong Kong base – relevant to a UK context?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897965"/>
                  </a:ext>
                </a:extLst>
              </a:tr>
              <a:tr h="4277519">
                <a:tc>
                  <a:txBody>
                    <a:bodyPr/>
                    <a:lstStyle/>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VAN DER KLEIJ, F. M., 2019. Comparison of teacher and student perceptions of formative assessment feedback practices and association with individual student characteristics.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Teaching and Teacher Education.</a:t>
                      </a:r>
                      <a:r>
                        <a:rPr lang="en-GB" sz="2800" dirty="0">
                          <a:effectLst/>
                          <a:latin typeface="Calibri" panose="020F0502020204030204" pitchFamily="34" charset="0"/>
                          <a:ea typeface="Calibri" panose="020F0502020204030204" pitchFamily="34" charset="0"/>
                          <a:cs typeface="Times New Roman" panose="02020603050405020304" pitchFamily="18" charset="0"/>
                        </a:rPr>
                        <a:t> 85, pp. 175-189.</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59 teachers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186 students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Assessment feedback</a:t>
                      </a:r>
                      <a:endParaRPr lang="en-GB" sz="2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Students’ perceptions of feedback</a:t>
                      </a:r>
                    </a:p>
                    <a:p>
                      <a:pPr>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effectLst/>
                          <a:highlight>
                            <a:srgbClr val="3883CE"/>
                          </a:highlight>
                          <a:latin typeface="Calibri" panose="020F0502020204030204" pitchFamily="34" charset="0"/>
                          <a:ea typeface="Calibri" panose="020F0502020204030204" pitchFamily="34" charset="0"/>
                          <a:cs typeface="Times New Roman" panose="02020603050405020304" pitchFamily="18" charset="0"/>
                        </a:rPr>
                        <a:t>What students do with feedback</a:t>
                      </a:r>
                      <a:endParaRPr lang="en-GB" sz="2800" dirty="0">
                        <a:effectLst/>
                        <a:highlight>
                          <a:srgbClr val="3883CE"/>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2</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Focused on feedback in specific 2 subjects (English &amp; Maths)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Australia – relevant to UK?</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Funded by Australian Catholic University – implications</a:t>
                      </a:r>
                    </a:p>
                    <a:p>
                      <a:pPr>
                        <a:spcAft>
                          <a:spcPts val="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School – not university setting</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563486"/>
                  </a:ext>
                </a:extLst>
              </a:tr>
            </a:tbl>
          </a:graphicData>
        </a:graphic>
      </p:graphicFrame>
    </p:spTree>
    <p:extLst>
      <p:ext uri="{BB962C8B-B14F-4D97-AF65-F5344CB8AC3E}">
        <p14:creationId xmlns:p14="http://schemas.microsoft.com/office/powerpoint/2010/main" val="212106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651126"/>
          </a:xfrm>
        </p:spPr>
        <p:txBody>
          <a:bodyPr/>
          <a:lstStyle/>
          <a:p>
            <a:r>
              <a:rPr lang="en-GB" dirty="0">
                <a:latin typeface="Arial" panose="020B0604020202020204" pitchFamily="34" charset="0"/>
                <a:cs typeface="Arial" panose="020B0604020202020204" pitchFamily="34" charset="0"/>
              </a:rPr>
              <a:t>Critical Reading Grid- example with more depth</a:t>
            </a:r>
          </a:p>
        </p:txBody>
      </p:sp>
      <p:pic>
        <p:nvPicPr>
          <p:cNvPr id="6" name="Content Placeholder 5" descr="Completed Critical Reading Grid.">
            <a:extLst>
              <a:ext uri="{FF2B5EF4-FFF2-40B4-BE49-F238E27FC236}">
                <a16:creationId xmlns:a16="http://schemas.microsoft.com/office/drawing/2014/main" id="{50B3BBE2-31CA-4E60-A034-B6EC55C80C04}"/>
              </a:ext>
            </a:extLst>
          </p:cNvPr>
          <p:cNvPicPr>
            <a:picLocks noGrp="1" noChangeAspect="1"/>
          </p:cNvPicPr>
          <p:nvPr>
            <p:ph idx="1"/>
          </p:nvPr>
        </p:nvPicPr>
        <p:blipFill>
          <a:blip r:embed="rId4"/>
          <a:stretch>
            <a:fillRect/>
          </a:stretch>
        </p:blipFill>
        <p:spPr>
          <a:xfrm>
            <a:off x="2296792" y="3843009"/>
            <a:ext cx="21893243" cy="9868190"/>
          </a:xfrm>
          <a:prstGeom prst="rect">
            <a:avLst/>
          </a:prstGeom>
        </p:spPr>
      </p:pic>
    </p:spTree>
    <p:extLst>
      <p:ext uri="{BB962C8B-B14F-4D97-AF65-F5344CB8AC3E}">
        <p14:creationId xmlns:p14="http://schemas.microsoft.com/office/powerpoint/2010/main" val="382091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141267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0"/>
              </a:ext>
            </a:extLst>
          </p:cNvPr>
          <p:cNvSpPr>
            <a:spLocks noGrp="1"/>
          </p:cNvSpPr>
          <p:nvPr>
            <p:ph type="title"/>
          </p:nvPr>
        </p:nvSpPr>
        <p:spPr>
          <a:xfrm>
            <a:off x="2782443" y="2578072"/>
            <a:ext cx="21031200" cy="2651126"/>
          </a:xfrm>
        </p:spPr>
        <p:txBody>
          <a:bodyPr>
            <a:normAutofit fontScale="90000"/>
          </a:bodyPr>
          <a:lstStyle/>
          <a:p>
            <a:r>
              <a:rPr lang="en-GB" b="1" dirty="0"/>
              <a:t>Look for key themes, arguments and patterns</a:t>
            </a:r>
            <a:br>
              <a:rPr lang="en-GB" dirty="0"/>
            </a:br>
            <a:br>
              <a:rPr lang="en-GB" dirty="0"/>
            </a:br>
            <a:r>
              <a:rPr lang="en-GB" dirty="0">
                <a:solidFill>
                  <a:schemeClr val="accent1">
                    <a:lumMod val="75000"/>
                  </a:schemeClr>
                </a:solidFill>
              </a:rPr>
              <a:t>Single-use plastic reduction at UK higher learning institutions: Motivations and best practice </a:t>
            </a:r>
          </a:p>
        </p:txBody>
      </p:sp>
      <p:pic>
        <p:nvPicPr>
          <p:cNvPr id="5" name="Content Placeholder 4" descr="This is a snip from contents page of a dissertation&#10;&#10;2. Literature Review&#10; 2.1 Defining single use plastic.............7&#10; 2.2 The plastic problem........................8&#10;  2.2.1 benefits and advantages &#10;  2.2.2 problems and impacts&#10;">
            <a:extLst>
              <a:ext uri="{FF2B5EF4-FFF2-40B4-BE49-F238E27FC236}">
                <a16:creationId xmlns:a16="http://schemas.microsoft.com/office/drawing/2014/main" id="{EC5A82B6-D3DF-4743-A905-3642607C6149}"/>
              </a:ext>
            </a:extLst>
          </p:cNvPr>
          <p:cNvPicPr>
            <a:picLocks noGrp="1" noChangeAspect="1"/>
          </p:cNvPicPr>
          <p:nvPr>
            <p:ph idx="1"/>
          </p:nvPr>
        </p:nvPicPr>
        <p:blipFill>
          <a:blip r:embed="rId4"/>
          <a:stretch>
            <a:fillRect/>
          </a:stretch>
        </p:blipFill>
        <p:spPr>
          <a:xfrm>
            <a:off x="2782443" y="6439979"/>
            <a:ext cx="15185821" cy="5863346"/>
          </a:xfrm>
        </p:spPr>
      </p:pic>
      <p:cxnSp>
        <p:nvCxnSpPr>
          <p:cNvPr id="9" name="Straight Connector 8">
            <a:extLst>
              <a:ext uri="{FF2B5EF4-FFF2-40B4-BE49-F238E27FC236}">
                <a16:creationId xmlns:a16="http://schemas.microsoft.com/office/drawing/2014/main" id="{48CC2336-2C79-42D5-BFFF-07B27830552A}"/>
              </a:ext>
              <a:ext uri="{C183D7F6-B498-43B3-948B-1728B52AA6E4}">
                <adec:decorative xmlns:adec="http://schemas.microsoft.com/office/drawing/2017/decorative" val="1"/>
              </a:ext>
            </a:extLst>
          </p:cNvPr>
          <p:cNvCxnSpPr/>
          <p:nvPr/>
        </p:nvCxnSpPr>
        <p:spPr>
          <a:xfrm>
            <a:off x="2495368" y="3298203"/>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91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Now you have your sources, what next?</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fontScale="85000" lnSpcReduction="10000"/>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6000" dirty="0">
                <a:effectLst/>
                <a:latin typeface="Arial" panose="020B0604020202020204" pitchFamily="34" charset="0"/>
                <a:ea typeface="Times New Roman" panose="02020603050405020304" pitchFamily="18" charset="0"/>
                <a:cs typeface="Arial" panose="020B0604020202020204" pitchFamily="34" charset="0"/>
              </a:rPr>
              <a:t>Postgraduate writing requires a greater level of critiquing and communication, in order to reflect a level of advanced scholarship.</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GB" sz="6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6000" dirty="0">
                <a:effectLst/>
                <a:latin typeface="Arial" panose="020B0604020202020204" pitchFamily="34" charset="0"/>
                <a:ea typeface="Times New Roman" panose="02020603050405020304" pitchFamily="18" charset="0"/>
                <a:cs typeface="Arial" panose="020B0604020202020204" pitchFamily="34" charset="0"/>
              </a:rPr>
              <a:t>Once you’ve established your audience and purpose, you will be required to present and justify your own ideas and communicate these effectively.</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GB" sz="6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6000" dirty="0">
                <a:latin typeface="Arial" panose="020B0604020202020204" pitchFamily="34" charset="0"/>
                <a:ea typeface="Calibri" panose="020F0502020204030204" pitchFamily="34" charset="0"/>
                <a:cs typeface="Arial" panose="020B0604020202020204" pitchFamily="34" charset="0"/>
              </a:rPr>
              <a:t>This means being able to</a:t>
            </a:r>
            <a:r>
              <a:rPr lang="en-GB" sz="6000" dirty="0">
                <a:effectLst/>
                <a:latin typeface="Arial" panose="020B0604020202020204" pitchFamily="34" charset="0"/>
                <a:ea typeface="Calibri" panose="020F0502020204030204" pitchFamily="34" charset="0"/>
                <a:cs typeface="Arial" panose="020B0604020202020204" pitchFamily="34" charset="0"/>
              </a:rPr>
              <a:t> </a:t>
            </a:r>
            <a:r>
              <a:rPr lang="en-GB" sz="6000" b="1" u="sng" dirty="0">
                <a:effectLst/>
                <a:latin typeface="Arial" panose="020B0604020202020204" pitchFamily="34" charset="0"/>
                <a:ea typeface="Calibri" panose="020F0502020204030204" pitchFamily="34" charset="0"/>
                <a:cs typeface="Arial" panose="020B0604020202020204" pitchFamily="34" charset="0"/>
              </a:rPr>
              <a:t>synthesise </a:t>
            </a:r>
            <a:r>
              <a:rPr lang="en-GB" sz="6000" dirty="0">
                <a:effectLst/>
                <a:latin typeface="Arial" panose="020B0604020202020204" pitchFamily="34" charset="0"/>
                <a:ea typeface="Calibri" panose="020F0502020204030204" pitchFamily="34" charset="0"/>
                <a:cs typeface="Arial" panose="020B0604020202020204" pitchFamily="34" charset="0"/>
              </a:rPr>
              <a:t>and </a:t>
            </a:r>
            <a:r>
              <a:rPr lang="en-GB" sz="6000" b="1" u="sng" dirty="0">
                <a:effectLst/>
                <a:latin typeface="Arial" panose="020B0604020202020204" pitchFamily="34" charset="0"/>
                <a:ea typeface="Calibri" panose="020F0502020204030204" pitchFamily="34" charset="0"/>
                <a:cs typeface="Arial" panose="020B0604020202020204" pitchFamily="34" charset="0"/>
              </a:rPr>
              <a:t>critically evaluate</a:t>
            </a:r>
            <a:r>
              <a:rPr lang="en-GB" sz="6000" b="1" u="sng" dirty="0">
                <a:latin typeface="Arial" panose="020B0604020202020204" pitchFamily="34" charset="0"/>
                <a:ea typeface="Calibri" panose="020F0502020204030204" pitchFamily="34" charset="0"/>
                <a:cs typeface="Arial" panose="020B0604020202020204" pitchFamily="34" charset="0"/>
              </a:rPr>
              <a:t> a process and a product.</a:t>
            </a:r>
            <a:endParaRPr lang="en-GB" sz="60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Bef>
                <a:spcPts val="600"/>
              </a:spcBef>
              <a:spcAft>
                <a:spcPts val="600"/>
              </a:spcAft>
              <a:buSzPts val="1000"/>
              <a:buNone/>
              <a:tabLst>
                <a:tab pos="457200" algn="l"/>
              </a:tabLst>
            </a:pPr>
            <a:endParaRPr lang="en-GB" sz="6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800"/>
              </a:spcAft>
            </a:pPr>
            <a:endParaRPr lang="en-US" dirty="0">
              <a:solidFill>
                <a:srgbClr val="464A4B"/>
              </a:solidFill>
            </a:endParaRP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234" y="2481943"/>
            <a:ext cx="4462271" cy="2234122"/>
          </a:xfrm>
          <a:prstGeom prst="rect">
            <a:avLst/>
          </a:prstGeom>
        </p:spPr>
      </p:pic>
    </p:spTree>
    <p:extLst>
      <p:ext uri="{BB962C8B-B14F-4D97-AF65-F5344CB8AC3E}">
        <p14:creationId xmlns:p14="http://schemas.microsoft.com/office/powerpoint/2010/main" val="237119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Perceptions of writing at level 7</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lvl="0" indent="0">
              <a:lnSpc>
                <a:spcPct val="115000"/>
              </a:lnSpc>
              <a:spcBef>
                <a:spcPts val="600"/>
              </a:spcBef>
              <a:spcAft>
                <a:spcPts val="600"/>
              </a:spcAft>
              <a:buSzPts val="1000"/>
              <a:buNone/>
              <a:tabLst>
                <a:tab pos="457200" algn="l"/>
              </a:tabLst>
            </a:pPr>
            <a:endParaRPr lang="en-GB" sz="6000" dirty="0">
              <a:effectLst/>
              <a:latin typeface="Arial" panose="020B0604020202020204" pitchFamily="34" charset="0"/>
              <a:ea typeface="Calibri" panose="020F0502020204030204" pitchFamily="34" charset="0"/>
              <a:cs typeface="Times New Roman" panose="02020603050405020304" pitchFamily="18" charset="0"/>
            </a:endParaRPr>
          </a:p>
          <a:p>
            <a:r>
              <a:rPr lang="en-GB" dirty="0"/>
              <a:t>Mountain climbing</a:t>
            </a:r>
          </a:p>
          <a:p>
            <a:r>
              <a:rPr lang="en-GB" dirty="0"/>
              <a:t>Childbirth</a:t>
            </a:r>
          </a:p>
          <a:p>
            <a:r>
              <a:rPr lang="en-GB" dirty="0"/>
              <a:t>Labyrinth</a:t>
            </a:r>
          </a:p>
          <a:p>
            <a:r>
              <a:rPr lang="en-GB" dirty="0"/>
              <a:t>Digging a well with a needle</a:t>
            </a:r>
          </a:p>
          <a:p>
            <a:r>
              <a:rPr lang="en-GB" dirty="0"/>
              <a:t>Artwork</a:t>
            </a:r>
          </a:p>
          <a:p>
            <a:pPr marL="0" indent="0">
              <a:buNone/>
            </a:pPr>
            <a:endParaRPr lang="en-GB" dirty="0"/>
          </a:p>
          <a:p>
            <a:pPr marL="0" indent="0">
              <a:buNone/>
            </a:pPr>
            <a:r>
              <a:rPr lang="en-GB" dirty="0"/>
              <a:t>Aydin and </a:t>
            </a:r>
            <a:r>
              <a:rPr lang="en-GB" dirty="0" err="1"/>
              <a:t>Baysan</a:t>
            </a:r>
            <a:r>
              <a:rPr lang="en-GB" dirty="0"/>
              <a:t> (2018)</a:t>
            </a:r>
          </a:p>
          <a:p>
            <a:pPr>
              <a:spcAft>
                <a:spcPts val="1800"/>
              </a:spcAft>
            </a:pPr>
            <a:endParaRPr lang="en-US" dirty="0">
              <a:solidFill>
                <a:srgbClr val="464A4B"/>
              </a:solidFill>
            </a:endParaRP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234" y="2481943"/>
            <a:ext cx="4462271" cy="2234122"/>
          </a:xfrm>
          <a:prstGeom prst="rect">
            <a:avLst/>
          </a:prstGeom>
        </p:spPr>
      </p:pic>
      <p:pic>
        <p:nvPicPr>
          <p:cNvPr id="5" name="Picture 4" descr="A picture containing snow, mountain, outdoor, sky">
            <a:extLst>
              <a:ext uri="{FF2B5EF4-FFF2-40B4-BE49-F238E27FC236}">
                <a16:creationId xmlns:a16="http://schemas.microsoft.com/office/drawing/2014/main" id="{34DAE183-84BD-BB3B-6D1E-75C54D841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7982" y="5343235"/>
            <a:ext cx="10762944" cy="7585364"/>
          </a:xfrm>
          <a:prstGeom prst="rect">
            <a:avLst/>
          </a:prstGeom>
        </p:spPr>
      </p:pic>
    </p:spTree>
    <p:extLst>
      <p:ext uri="{BB962C8B-B14F-4D97-AF65-F5344CB8AC3E}">
        <p14:creationId xmlns:p14="http://schemas.microsoft.com/office/powerpoint/2010/main" val="357733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Perceptions of writing at level 7</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fontScale="92500" lnSpcReduction="10000"/>
          </a:bodyPr>
          <a:lstStyle/>
          <a:p>
            <a:pPr marL="0" lvl="0" indent="0">
              <a:lnSpc>
                <a:spcPct val="115000"/>
              </a:lnSpc>
              <a:spcBef>
                <a:spcPts val="600"/>
              </a:spcBef>
              <a:spcAft>
                <a:spcPts val="600"/>
              </a:spcAft>
              <a:buSzPts val="1000"/>
              <a:buNone/>
              <a:tabLst>
                <a:tab pos="457200" algn="l"/>
              </a:tabLst>
            </a:pPr>
            <a:endParaRPr lang="en-GB" sz="60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1800"/>
              </a:spcAft>
              <a:buNone/>
            </a:pPr>
            <a:r>
              <a:rPr lang="en-US" dirty="0">
                <a:solidFill>
                  <a:srgbClr val="464A4B"/>
                </a:solidFill>
              </a:rPr>
              <a:t>‘learning journey’</a:t>
            </a:r>
          </a:p>
          <a:p>
            <a:pPr marL="0" indent="0">
              <a:spcAft>
                <a:spcPts val="1800"/>
              </a:spcAft>
              <a:buNone/>
            </a:pPr>
            <a:endParaRPr lang="en-US" dirty="0">
              <a:solidFill>
                <a:srgbClr val="464A4B"/>
              </a:solidFill>
            </a:endParaRPr>
          </a:p>
          <a:p>
            <a:pPr marL="0" indent="0">
              <a:spcAft>
                <a:spcPts val="1800"/>
              </a:spcAft>
              <a:buNone/>
            </a:pPr>
            <a:r>
              <a:rPr lang="en-US" dirty="0">
                <a:solidFill>
                  <a:srgbClr val="464A4B"/>
                </a:solidFill>
              </a:rPr>
              <a:t>‘unique peculiarities’</a:t>
            </a:r>
          </a:p>
          <a:p>
            <a:pPr marL="0" indent="0">
              <a:spcAft>
                <a:spcPts val="1800"/>
              </a:spcAft>
              <a:buNone/>
            </a:pPr>
            <a:endParaRPr lang="en-US" dirty="0">
              <a:solidFill>
                <a:srgbClr val="464A4B"/>
              </a:solidFill>
            </a:endParaRPr>
          </a:p>
          <a:p>
            <a:pPr marL="0" indent="0">
              <a:spcAft>
                <a:spcPts val="1800"/>
              </a:spcAft>
              <a:buNone/>
            </a:pPr>
            <a:r>
              <a:rPr lang="en-US" dirty="0">
                <a:solidFill>
                  <a:srgbClr val="464A4B"/>
                </a:solidFill>
              </a:rPr>
              <a:t>‘demanding task’</a:t>
            </a:r>
          </a:p>
          <a:p>
            <a:pPr marL="0" indent="0">
              <a:spcAft>
                <a:spcPts val="1800"/>
              </a:spcAft>
              <a:buNone/>
            </a:pPr>
            <a:endParaRPr lang="en-US" dirty="0">
              <a:solidFill>
                <a:srgbClr val="464A4B"/>
              </a:solidFill>
            </a:endParaRPr>
          </a:p>
          <a:p>
            <a:pPr marL="0" indent="0">
              <a:spcAft>
                <a:spcPts val="1800"/>
              </a:spcAft>
              <a:buNone/>
            </a:pPr>
            <a:r>
              <a:rPr lang="en-US" dirty="0">
                <a:solidFill>
                  <a:srgbClr val="464A4B"/>
                </a:solidFill>
              </a:rPr>
              <a:t>Wilkinson (2005)</a:t>
            </a: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234" y="2481943"/>
            <a:ext cx="4462271" cy="2234122"/>
          </a:xfrm>
          <a:prstGeom prst="rect">
            <a:avLst/>
          </a:prstGeom>
        </p:spPr>
      </p:pic>
      <p:pic>
        <p:nvPicPr>
          <p:cNvPr id="5" name="Picture 4" descr="a female with brown long hair and a green coat sits at the top of an incline with a long path ahead through dense greenary">
            <a:extLst>
              <a:ext uri="{FF2B5EF4-FFF2-40B4-BE49-F238E27FC236}">
                <a16:creationId xmlns:a16="http://schemas.microsoft.com/office/drawing/2014/main" id="{E1115F05-0FF7-4FE9-9D9E-AED359263F34}"/>
              </a:ext>
            </a:extLst>
          </p:cNvPr>
          <p:cNvPicPr>
            <a:picLocks noChangeAspect="1"/>
          </p:cNvPicPr>
          <p:nvPr/>
        </p:nvPicPr>
        <p:blipFill>
          <a:blip r:embed="rId5"/>
          <a:stretch>
            <a:fillRect/>
          </a:stretch>
        </p:blipFill>
        <p:spPr>
          <a:xfrm>
            <a:off x="12192000" y="5608001"/>
            <a:ext cx="8963385" cy="5888355"/>
          </a:xfrm>
          <a:prstGeom prst="rect">
            <a:avLst/>
          </a:prstGeom>
        </p:spPr>
      </p:pic>
    </p:spTree>
    <p:extLst>
      <p:ext uri="{BB962C8B-B14F-4D97-AF65-F5344CB8AC3E}">
        <p14:creationId xmlns:p14="http://schemas.microsoft.com/office/powerpoint/2010/main" val="110154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Critical writing </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7" y="4082144"/>
            <a:ext cx="21193021" cy="9633856"/>
          </a:xfrm>
        </p:spPr>
        <p:txBody>
          <a:bodyPr>
            <a:normAutofit/>
          </a:bodyPr>
          <a:lstStyle/>
          <a:p>
            <a:pPr marL="698500" indent="-685800">
              <a:lnSpc>
                <a:spcPct val="100000"/>
              </a:lnSpc>
            </a:pPr>
            <a:r>
              <a:rPr lang="en-US" sz="5400" spc="-80" dirty="0">
                <a:solidFill>
                  <a:schemeClr val="tx1">
                    <a:lumMod val="65000"/>
                    <a:lumOff val="35000"/>
                  </a:schemeClr>
                </a:solidFill>
                <a:cs typeface="Arial" panose="020B0604020202020204" pitchFamily="34" charset="0"/>
              </a:rPr>
              <a:t>Engaging with academic literature and debates</a:t>
            </a:r>
          </a:p>
          <a:p>
            <a:pPr marL="698500" indent="-685800">
              <a:lnSpc>
                <a:spcPct val="100000"/>
              </a:lnSpc>
            </a:pPr>
            <a:endParaRPr lang="en-US" sz="5400" spc="-80" dirty="0">
              <a:solidFill>
                <a:schemeClr val="tx1">
                  <a:lumMod val="65000"/>
                  <a:lumOff val="35000"/>
                </a:schemeClr>
              </a:solidFill>
              <a:cs typeface="Arial" panose="020B0604020202020204" pitchFamily="34" charset="0"/>
            </a:endParaRPr>
          </a:p>
          <a:p>
            <a:pPr marL="698500" indent="-685800">
              <a:lnSpc>
                <a:spcPct val="100000"/>
              </a:lnSpc>
            </a:pPr>
            <a:r>
              <a:rPr lang="en-US" sz="5400" spc="-80" dirty="0">
                <a:solidFill>
                  <a:schemeClr val="tx1">
                    <a:lumMod val="65000"/>
                    <a:lumOff val="35000"/>
                  </a:schemeClr>
                </a:solidFill>
                <a:cs typeface="Arial" panose="020B0604020202020204" pitchFamily="34" charset="0"/>
              </a:rPr>
              <a:t>Being open-minded and objective</a:t>
            </a:r>
          </a:p>
          <a:p>
            <a:pPr marL="698500" indent="-685800">
              <a:lnSpc>
                <a:spcPct val="100000"/>
              </a:lnSpc>
            </a:pPr>
            <a:endParaRPr lang="en-US" sz="5400" spc="-80" dirty="0">
              <a:solidFill>
                <a:schemeClr val="tx1">
                  <a:lumMod val="65000"/>
                  <a:lumOff val="35000"/>
                </a:schemeClr>
              </a:solidFill>
              <a:cs typeface="Arial" panose="020B0604020202020204" pitchFamily="34" charset="0"/>
            </a:endParaRPr>
          </a:p>
          <a:p>
            <a:pPr marL="698500" indent="-685800">
              <a:lnSpc>
                <a:spcPct val="100000"/>
              </a:lnSpc>
            </a:pPr>
            <a:r>
              <a:rPr lang="en-US" sz="5400" spc="-80" dirty="0">
                <a:solidFill>
                  <a:schemeClr val="tx1">
                    <a:lumMod val="65000"/>
                    <a:lumOff val="35000"/>
                  </a:schemeClr>
                </a:solidFill>
                <a:cs typeface="Arial" panose="020B0604020202020204" pitchFamily="34" charset="0"/>
              </a:rPr>
              <a:t>Evaluating and </a:t>
            </a:r>
            <a:r>
              <a:rPr lang="en-US" sz="5400" spc="-80" dirty="0" err="1">
                <a:solidFill>
                  <a:schemeClr val="tx1">
                    <a:lumMod val="65000"/>
                    <a:lumOff val="35000"/>
                  </a:schemeClr>
                </a:solidFill>
                <a:cs typeface="Arial" panose="020B0604020202020204" pitchFamily="34" charset="0"/>
              </a:rPr>
              <a:t>analysing</a:t>
            </a:r>
            <a:r>
              <a:rPr lang="en-US" sz="5400" spc="-80" dirty="0">
                <a:solidFill>
                  <a:schemeClr val="tx1">
                    <a:lumMod val="65000"/>
                    <a:lumOff val="35000"/>
                  </a:schemeClr>
                </a:solidFill>
                <a:cs typeface="Arial" panose="020B0604020202020204" pitchFamily="34" charset="0"/>
              </a:rPr>
              <a:t> arguments and evidence instead of simply accepting the conclusions of others</a:t>
            </a:r>
          </a:p>
          <a:p>
            <a:pPr marL="698500" indent="-685800">
              <a:lnSpc>
                <a:spcPct val="100000"/>
              </a:lnSpc>
            </a:pPr>
            <a:endParaRPr lang="en-US" sz="5400" spc="-80" dirty="0">
              <a:solidFill>
                <a:schemeClr val="tx1">
                  <a:lumMod val="65000"/>
                  <a:lumOff val="35000"/>
                </a:schemeClr>
              </a:solidFill>
              <a:cs typeface="Arial" panose="020B0604020202020204" pitchFamily="34" charset="0"/>
            </a:endParaRPr>
          </a:p>
          <a:p>
            <a:pPr marL="698500" indent="-685800">
              <a:lnSpc>
                <a:spcPct val="100000"/>
              </a:lnSpc>
            </a:pPr>
            <a:r>
              <a:rPr lang="en-US" sz="5400" spc="-80" dirty="0" err="1">
                <a:solidFill>
                  <a:schemeClr val="tx1">
                    <a:lumMod val="65000"/>
                    <a:lumOff val="35000"/>
                  </a:schemeClr>
                </a:solidFill>
                <a:cs typeface="Arial" panose="020B0604020202020204" pitchFamily="34" charset="0"/>
              </a:rPr>
              <a:t>Recognising</a:t>
            </a:r>
            <a:r>
              <a:rPr lang="en-US" sz="5400" spc="-80" dirty="0">
                <a:solidFill>
                  <a:schemeClr val="tx1">
                    <a:lumMod val="65000"/>
                    <a:lumOff val="35000"/>
                  </a:schemeClr>
                </a:solidFill>
                <a:cs typeface="Arial" panose="020B0604020202020204" pitchFamily="34" charset="0"/>
              </a:rPr>
              <a:t> the limitations of evidence and providing alternative suggestions</a:t>
            </a:r>
            <a:endParaRPr lang="en-US" dirty="0">
              <a:solidFill>
                <a:srgbClr val="464A4B"/>
              </a:solidFill>
            </a:endParaRPr>
          </a:p>
        </p:txBody>
      </p:sp>
      <p:pic>
        <p:nvPicPr>
          <p:cNvPr id="12" name="Picture 11" descr="Paper plane.">
            <a:extLst>
              <a:ext uri="{FF2B5EF4-FFF2-40B4-BE49-F238E27FC236}">
                <a16:creationId xmlns:a16="http://schemas.microsoft.com/office/drawing/2014/main" id="{64968A27-2BCC-4169-BFED-DADC333E9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5495" y="-287810"/>
            <a:ext cx="5581427" cy="4369954"/>
          </a:xfrm>
          <a:prstGeom prst="rect">
            <a:avLst/>
          </a:prstGeom>
        </p:spPr>
      </p:pic>
    </p:spTree>
    <p:extLst>
      <p:ext uri="{BB962C8B-B14F-4D97-AF65-F5344CB8AC3E}">
        <p14:creationId xmlns:p14="http://schemas.microsoft.com/office/powerpoint/2010/main" val="4112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Man browsing bookshel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7294" y="-2598867"/>
            <a:ext cx="8582676" cy="12125525"/>
          </a:xfrm>
          <a:prstGeom prst="rect">
            <a:avLst/>
          </a:prstGeom>
        </p:spPr>
      </p:pic>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487602"/>
            <a:ext cx="21031200" cy="2651126"/>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Overview of session</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3931514"/>
            <a:ext cx="21031200" cy="9350828"/>
          </a:xfrm>
        </p:spPr>
        <p:txBody>
          <a:bodyPr>
            <a:normAutofit/>
          </a:bodyPr>
          <a:lstStyle/>
          <a:p>
            <a:pPr lvl="0"/>
            <a:r>
              <a:rPr lang="en-US" dirty="0"/>
              <a:t>Reflect upon skills gained from undergraduate study</a:t>
            </a:r>
          </a:p>
          <a:p>
            <a:pPr marL="0" lvl="0" indent="0">
              <a:buNone/>
            </a:pPr>
            <a:endParaRPr lang="en-GB" dirty="0"/>
          </a:p>
          <a:p>
            <a:pPr lvl="0"/>
            <a:r>
              <a:rPr lang="en-US" dirty="0" err="1"/>
              <a:t>Recognise</a:t>
            </a:r>
            <a:r>
              <a:rPr lang="en-US" dirty="0"/>
              <a:t> the skills to be developed during postgraduate study</a:t>
            </a:r>
          </a:p>
          <a:p>
            <a:pPr marL="0" lvl="0" indent="0">
              <a:buNone/>
            </a:pPr>
            <a:endParaRPr lang="en-US" dirty="0"/>
          </a:p>
          <a:p>
            <a:pPr lvl="0"/>
            <a:r>
              <a:rPr lang="en-US" dirty="0"/>
              <a:t>Consider critical reading and writing strategies for PG success</a:t>
            </a:r>
          </a:p>
          <a:p>
            <a:pPr marL="0" lvl="0" indent="0">
              <a:buNone/>
            </a:pPr>
            <a:endParaRPr lang="en-GB" dirty="0"/>
          </a:p>
          <a:p>
            <a:pPr lvl="0"/>
            <a:r>
              <a:rPr lang="en-US" dirty="0"/>
              <a:t>Understand the opportunities available for accessing support.</a:t>
            </a:r>
            <a:endParaRPr lang="en-GB" dirty="0"/>
          </a:p>
          <a:p>
            <a:pPr marL="0" indent="0">
              <a:buNone/>
            </a:pPr>
            <a:endParaRPr lang="en-GB" dirty="0">
              <a:solidFill>
                <a:srgbClr val="464A4B"/>
              </a:solidFill>
            </a:endParaRPr>
          </a:p>
        </p:txBody>
      </p:sp>
    </p:spTree>
    <p:extLst>
      <p:ext uri="{BB962C8B-B14F-4D97-AF65-F5344CB8AC3E}">
        <p14:creationId xmlns:p14="http://schemas.microsoft.com/office/powerpoint/2010/main" val="107812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10022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433657"/>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Achieving criticality in writing</a:t>
            </a:r>
            <a:endParaRPr lang="en-GB" sz="9600" dirty="0">
              <a:latin typeface="+mn-lt"/>
            </a:endParaRP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2070" y="373586"/>
            <a:ext cx="4341930" cy="3399495"/>
          </a:xfrm>
          <a:prstGeom prst="rect">
            <a:avLst/>
          </a:prstGeom>
        </p:spPr>
      </p:pic>
      <p:pic>
        <p:nvPicPr>
          <p:cNvPr id="8" name="Content Placeholder 7" descr="jigsaw flow image -&#10;&#10;focus is on the questions for evaluation as detailed below.&#10;&#10;what does this mean&#10;why is this significant&#10;is this convincing&#10;what are the implications&#10;is it successful&#10;how does it meet the criteria&#10;is it transferable&#10;how and where can it be applied&#10;what can we learn from it&#10;what needs doing now">
            <a:extLst>
              <a:ext uri="{FF2B5EF4-FFF2-40B4-BE49-F238E27FC236}">
                <a16:creationId xmlns:a16="http://schemas.microsoft.com/office/drawing/2014/main" id="{F71F1B4C-2CB7-4599-82CD-95E615E2BDD4}"/>
              </a:ext>
            </a:extLst>
          </p:cNvPr>
          <p:cNvPicPr>
            <a:picLocks noGrp="1" noChangeAspect="1"/>
          </p:cNvPicPr>
          <p:nvPr>
            <p:ph idx="1"/>
          </p:nvPr>
        </p:nvPicPr>
        <p:blipFill>
          <a:blip r:embed="rId5"/>
          <a:stretch>
            <a:fillRect/>
          </a:stretch>
        </p:blipFill>
        <p:spPr>
          <a:xfrm>
            <a:off x="5286694" y="2100225"/>
            <a:ext cx="15448548" cy="11610971"/>
          </a:xfrm>
        </p:spPr>
      </p:pic>
    </p:spTree>
    <p:extLst>
      <p:ext uri="{BB962C8B-B14F-4D97-AF65-F5344CB8AC3E}">
        <p14:creationId xmlns:p14="http://schemas.microsoft.com/office/powerpoint/2010/main" val="781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705440" y="3443860"/>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41107" y="1292295"/>
            <a:ext cx="21031200" cy="2014375"/>
          </a:xfrm>
        </p:spPr>
        <p:txBody>
          <a:bodyPr>
            <a:normAutofit fontScale="90000"/>
          </a:bodyPr>
          <a:lstStyle/>
          <a:p>
            <a:r>
              <a:rPr lang="en-US" sz="9600" dirty="0">
                <a:solidFill>
                  <a:schemeClr val="tx1">
                    <a:lumMod val="65000"/>
                    <a:lumOff val="35000"/>
                  </a:schemeClr>
                </a:solidFill>
                <a:latin typeface="+mn-lt"/>
                <a:cs typeface="Arial" panose="020B0604020202020204" pitchFamily="34" charset="0"/>
              </a:rPr>
              <a:t>What else is important to know for PG study?</a:t>
            </a:r>
            <a:endParaRPr lang="en-GB" sz="9600" dirty="0">
              <a:latin typeface="+mn-lt"/>
            </a:endParaRPr>
          </a:p>
        </p:txBody>
      </p:sp>
      <p:sp>
        <p:nvSpPr>
          <p:cNvPr id="4" name="Content Placeholder 3">
            <a:extLst>
              <a:ext uri="{FF2B5EF4-FFF2-40B4-BE49-F238E27FC236}">
                <a16:creationId xmlns:a16="http://schemas.microsoft.com/office/drawing/2014/main" id="{5474085C-C95D-419E-9E9F-3303ADA53321}"/>
              </a:ext>
            </a:extLst>
          </p:cNvPr>
          <p:cNvSpPr>
            <a:spLocks noGrp="1"/>
          </p:cNvSpPr>
          <p:nvPr>
            <p:ph idx="1"/>
          </p:nvPr>
        </p:nvSpPr>
        <p:spPr>
          <a:xfrm>
            <a:off x="2441107" y="4239492"/>
            <a:ext cx="21031200" cy="9042851"/>
          </a:xfrm>
        </p:spPr>
        <p:txBody>
          <a:bodyPr>
            <a:normAutofit/>
          </a:bodyPr>
          <a:lstStyle/>
          <a:p>
            <a:pPr marL="0" indent="0" algn="ctr">
              <a:lnSpc>
                <a:spcPct val="100000"/>
              </a:lnSpc>
              <a:buNone/>
            </a:pPr>
            <a:r>
              <a:rPr lang="en-US" sz="9600" b="1" spc="-80" dirty="0">
                <a:cs typeface="Arial" panose="020B0604020202020204" pitchFamily="34" charset="0"/>
              </a:rPr>
              <a:t>Synthesis</a:t>
            </a:r>
          </a:p>
          <a:p>
            <a:pPr marL="0" indent="0" algn="ctr">
              <a:lnSpc>
                <a:spcPct val="100000"/>
              </a:lnSpc>
              <a:buNone/>
            </a:pPr>
            <a:r>
              <a:rPr lang="en-US" sz="9600" b="1" spc="-80" dirty="0">
                <a:cs typeface="Arial" panose="020B0604020202020204" pitchFamily="34" charset="0"/>
              </a:rPr>
              <a:t>&amp;</a:t>
            </a:r>
          </a:p>
          <a:p>
            <a:pPr marL="0" indent="0" algn="ctr">
              <a:lnSpc>
                <a:spcPct val="100000"/>
              </a:lnSpc>
              <a:buNone/>
            </a:pPr>
            <a:r>
              <a:rPr lang="en-US" sz="9600" b="1" spc="-80" dirty="0">
                <a:cs typeface="Arial" panose="020B0604020202020204" pitchFamily="34" charset="0"/>
              </a:rPr>
              <a:t>Integration</a:t>
            </a:r>
          </a:p>
          <a:p>
            <a:pPr marL="0" indent="0" algn="ctr">
              <a:lnSpc>
                <a:spcPct val="100000"/>
              </a:lnSpc>
              <a:buNone/>
            </a:pPr>
            <a:endParaRPr lang="en-US" sz="9600" spc="-80" dirty="0">
              <a:solidFill>
                <a:schemeClr val="accent1"/>
              </a:solidFill>
              <a:cs typeface="Arial" panose="020B0604020202020204" pitchFamily="34" charset="0"/>
            </a:endParaRPr>
          </a:p>
          <a:p>
            <a:pPr marL="0" indent="0">
              <a:lnSpc>
                <a:spcPct val="100000"/>
              </a:lnSpc>
              <a:buNone/>
            </a:pPr>
            <a:r>
              <a:rPr lang="en-US" sz="6000" b="1" spc="-80" dirty="0">
                <a:cs typeface="Arial" panose="020B0604020202020204" pitchFamily="34" charset="0"/>
              </a:rPr>
              <a:t>What do you think these terms might mean?</a:t>
            </a: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1330" y="-4799"/>
            <a:ext cx="2941880" cy="2303332"/>
          </a:xfrm>
          <a:prstGeom prst="rect">
            <a:avLst/>
          </a:prstGeom>
        </p:spPr>
      </p:pic>
      <p:pic>
        <p:nvPicPr>
          <p:cNvPr id="12" name="Picture 11">
            <a:extLst>
              <a:ext uri="{FF2B5EF4-FFF2-40B4-BE49-F238E27FC236}">
                <a16:creationId xmlns:a16="http://schemas.microsoft.com/office/drawing/2014/main" id="{9010B394-3DC2-4851-8B14-9BDADB68BD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403617" y="9283259"/>
            <a:ext cx="5980382" cy="4113970"/>
          </a:xfrm>
          <a:prstGeom prst="rect">
            <a:avLst/>
          </a:prstGeom>
        </p:spPr>
      </p:pic>
    </p:spTree>
    <p:extLst>
      <p:ext uri="{BB962C8B-B14F-4D97-AF65-F5344CB8AC3E}">
        <p14:creationId xmlns:p14="http://schemas.microsoft.com/office/powerpoint/2010/main" val="231544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31412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8" name="Picture 7" descr="Clock image">
            <a:extLst>
              <a:ext uri="{FF2B5EF4-FFF2-40B4-BE49-F238E27FC236}">
                <a16:creationId xmlns:a16="http://schemas.microsoft.com/office/drawing/2014/main" id="{57CCFED6-B192-4B59-B315-0DEF13F3E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0265" y="433657"/>
            <a:ext cx="3478124" cy="3714636"/>
          </a:xfrm>
          <a:prstGeom prst="rect">
            <a:avLst/>
          </a:prstGeom>
        </p:spPr>
      </p:pic>
      <p:sp>
        <p:nvSpPr>
          <p:cNvPr id="3" name="Title 2">
            <a:extLst>
              <a:ext uri="{FF2B5EF4-FFF2-40B4-BE49-F238E27FC236}">
                <a16:creationId xmlns:a16="http://schemas.microsoft.com/office/drawing/2014/main" id="{BD086BD2-F4BE-4597-8EC1-63F05A3C31B7}"/>
              </a:ext>
            </a:extLst>
          </p:cNvPr>
          <p:cNvSpPr>
            <a:spLocks noGrp="1"/>
          </p:cNvSpPr>
          <p:nvPr>
            <p:ph type="title"/>
          </p:nvPr>
        </p:nvSpPr>
        <p:spPr>
          <a:xfrm>
            <a:off x="2495368" y="1392820"/>
            <a:ext cx="20212232" cy="1558925"/>
          </a:xfrm>
        </p:spPr>
        <p:txBody>
          <a:bodyPr>
            <a:normAutofit/>
          </a:bodyPr>
          <a:lstStyle/>
          <a:p>
            <a:r>
              <a:rPr lang="en-US" sz="9600" dirty="0">
                <a:solidFill>
                  <a:schemeClr val="tx1">
                    <a:lumMod val="65000"/>
                    <a:lumOff val="35000"/>
                  </a:schemeClr>
                </a:solidFill>
                <a:latin typeface="+mn-lt"/>
                <a:cs typeface="Arial" panose="020B0604020202020204" pitchFamily="34" charset="0"/>
              </a:rPr>
              <a:t>Integration and synthesis-</a:t>
            </a:r>
            <a:endParaRPr lang="en-GB" sz="9600" dirty="0">
              <a:latin typeface="+mn-lt"/>
            </a:endParaRPr>
          </a:p>
        </p:txBody>
      </p:sp>
      <p:sp>
        <p:nvSpPr>
          <p:cNvPr id="4" name="Content Placeholder 3">
            <a:extLst>
              <a:ext uri="{FF2B5EF4-FFF2-40B4-BE49-F238E27FC236}">
                <a16:creationId xmlns:a16="http://schemas.microsoft.com/office/drawing/2014/main" id="{5B4DF883-EAD7-4CDB-AC5B-BE4F083B23C5}"/>
              </a:ext>
            </a:extLst>
          </p:cNvPr>
          <p:cNvSpPr>
            <a:spLocks noGrp="1"/>
          </p:cNvSpPr>
          <p:nvPr>
            <p:ph idx="1"/>
          </p:nvPr>
        </p:nvSpPr>
        <p:spPr>
          <a:xfrm>
            <a:off x="2782443" y="3676499"/>
            <a:ext cx="19925157" cy="9392238"/>
          </a:xfrm>
        </p:spPr>
        <p:txBody>
          <a:bodyPr>
            <a:normAutofit fontScale="92500" lnSpcReduction="20000"/>
          </a:bodyPr>
          <a:lstStyle/>
          <a:p>
            <a:pPr marL="12700" lvl="0" indent="0">
              <a:lnSpc>
                <a:spcPct val="100000"/>
              </a:lnSpc>
              <a:spcBef>
                <a:spcPts val="0"/>
              </a:spcBef>
              <a:buNone/>
            </a:pPr>
            <a:r>
              <a:rPr lang="en-US" sz="4800" b="1" spc="-30" dirty="0">
                <a:solidFill>
                  <a:prstClr val="black">
                    <a:lumMod val="65000"/>
                    <a:lumOff val="35000"/>
                  </a:prstClr>
                </a:solidFill>
                <a:cs typeface="Arial" panose="020B0604020202020204" pitchFamily="34" charset="0"/>
              </a:rPr>
              <a:t>Integration</a:t>
            </a:r>
            <a:r>
              <a:rPr lang="en-US" sz="4800" spc="-30" dirty="0">
                <a:solidFill>
                  <a:prstClr val="black">
                    <a:lumMod val="65000"/>
                    <a:lumOff val="35000"/>
                  </a:prstClr>
                </a:solidFill>
                <a:cs typeface="Arial" panose="020B0604020202020204" pitchFamily="34" charset="0"/>
              </a:rPr>
              <a:t> - bringing together theory, literature and practice </a:t>
            </a:r>
          </a:p>
          <a:p>
            <a:pPr marL="698500" lvl="0" indent="-685800">
              <a:lnSpc>
                <a:spcPct val="100000"/>
              </a:lnSpc>
              <a:spcBef>
                <a:spcPts val="0"/>
              </a:spcBef>
            </a:pPr>
            <a:endParaRPr lang="en-US" sz="4800" spc="-30" dirty="0">
              <a:solidFill>
                <a:prstClr val="black">
                  <a:lumMod val="65000"/>
                  <a:lumOff val="35000"/>
                </a:prstClr>
              </a:solidFill>
              <a:cs typeface="Arial" panose="020B0604020202020204" pitchFamily="34" charset="0"/>
            </a:endParaRPr>
          </a:p>
          <a:p>
            <a:pPr marL="12700" lvl="0" indent="0">
              <a:lnSpc>
                <a:spcPct val="100000"/>
              </a:lnSpc>
              <a:spcBef>
                <a:spcPts val="0"/>
              </a:spcBef>
              <a:buNone/>
            </a:pPr>
            <a:endParaRPr lang="en-US" sz="4800" i="1" spc="-30" dirty="0">
              <a:solidFill>
                <a:prstClr val="black">
                  <a:lumMod val="65000"/>
                  <a:lumOff val="35000"/>
                </a:prstClr>
              </a:solidFill>
              <a:cs typeface="Arial" panose="020B0604020202020204" pitchFamily="34" charset="0"/>
            </a:endParaRPr>
          </a:p>
          <a:p>
            <a:pPr marL="12700" lvl="0" indent="0">
              <a:lnSpc>
                <a:spcPct val="100000"/>
              </a:lnSpc>
              <a:spcBef>
                <a:spcPts val="0"/>
              </a:spcBef>
              <a:buNone/>
            </a:pPr>
            <a:r>
              <a:rPr lang="en-US" sz="4800" dirty="0"/>
              <a:t>Bioplastics have their own complications. Bioplastics are still a relatively new material in the international market, with legislation or guidance lacking </a:t>
            </a:r>
            <a:r>
              <a:rPr lang="en-US" sz="4800" b="1" u="sng" dirty="0"/>
              <a:t>(Hann et al., 2018).</a:t>
            </a:r>
            <a:r>
              <a:rPr lang="en-US" sz="4800" dirty="0">
                <a:solidFill>
                  <a:schemeClr val="accent1"/>
                </a:solidFill>
              </a:rPr>
              <a:t> </a:t>
            </a:r>
            <a:r>
              <a:rPr lang="en-US" sz="4800" dirty="0"/>
              <a:t>This point, reiterated </a:t>
            </a:r>
            <a:r>
              <a:rPr lang="en-US" sz="4800" b="1" spc="-30" dirty="0">
                <a:solidFill>
                  <a:prstClr val="black">
                    <a:lumMod val="65000"/>
                    <a:lumOff val="35000"/>
                  </a:prstClr>
                </a:solidFill>
                <a:cs typeface="Arial" panose="020B0604020202020204" pitchFamily="34" charset="0"/>
              </a:rPr>
              <a:t> </a:t>
            </a:r>
            <a:r>
              <a:rPr lang="en-US" sz="4800" spc="-30" dirty="0">
                <a:cs typeface="Arial" panose="020B0604020202020204" pitchFamily="34" charset="0"/>
              </a:rPr>
              <a:t>by </a:t>
            </a:r>
            <a:r>
              <a:rPr lang="en-US" sz="4800" b="1" spc="-30" dirty="0">
                <a:cs typeface="Arial" panose="020B0604020202020204" pitchFamily="34" charset="0"/>
              </a:rPr>
              <a:t>Wilson (2019), </a:t>
            </a:r>
            <a:r>
              <a:rPr lang="en-US" sz="4800" spc="-30" dirty="0">
                <a:cs typeface="Arial" panose="020B0604020202020204" pitchFamily="34" charset="0"/>
              </a:rPr>
              <a:t>stresses that  </a:t>
            </a:r>
            <a:r>
              <a:rPr lang="en-US" sz="4800" dirty="0"/>
              <a:t>the conditions under which bioplastics can biodegrade are not communicated well and given the stark differences between industrial composting and other processes, consumers may discard an item incorrectly with the belief it will completely degrade. </a:t>
            </a:r>
          </a:p>
          <a:p>
            <a:pPr marL="12700" lvl="0" indent="0">
              <a:lnSpc>
                <a:spcPct val="100000"/>
              </a:lnSpc>
              <a:spcBef>
                <a:spcPts val="0"/>
              </a:spcBef>
              <a:buNone/>
            </a:pPr>
            <a:endParaRPr lang="en-US" sz="4800" b="1" spc="-30" dirty="0">
              <a:solidFill>
                <a:prstClr val="black">
                  <a:lumMod val="65000"/>
                  <a:lumOff val="35000"/>
                </a:prstClr>
              </a:solidFill>
              <a:cs typeface="Arial" panose="020B0604020202020204" pitchFamily="34" charset="0"/>
            </a:endParaRPr>
          </a:p>
          <a:p>
            <a:pPr marL="12700" lvl="0" indent="0">
              <a:lnSpc>
                <a:spcPct val="100000"/>
              </a:lnSpc>
              <a:spcBef>
                <a:spcPts val="0"/>
              </a:spcBef>
              <a:buNone/>
            </a:pPr>
            <a:r>
              <a:rPr lang="en-US" sz="4800" b="1" spc="-30" dirty="0">
                <a:solidFill>
                  <a:prstClr val="black">
                    <a:lumMod val="65000"/>
                    <a:lumOff val="35000"/>
                  </a:prstClr>
                </a:solidFill>
                <a:cs typeface="Arial" panose="020B0604020202020204" pitchFamily="34" charset="0"/>
              </a:rPr>
              <a:t>Synthesis </a:t>
            </a:r>
            <a:r>
              <a:rPr lang="en-US" sz="4800" spc="-30" dirty="0">
                <a:solidFill>
                  <a:prstClr val="black">
                    <a:lumMod val="65000"/>
                    <a:lumOff val="35000"/>
                  </a:prstClr>
                </a:solidFill>
                <a:cs typeface="Arial" panose="020B0604020202020204" pitchFamily="34" charset="0"/>
              </a:rPr>
              <a:t>- inferring relationships between different sources</a:t>
            </a:r>
            <a:br>
              <a:rPr lang="en-US" sz="4800" spc="-30" dirty="0">
                <a:solidFill>
                  <a:prstClr val="black">
                    <a:lumMod val="65000"/>
                    <a:lumOff val="35000"/>
                  </a:prstClr>
                </a:solidFill>
                <a:cs typeface="Arial" panose="020B0604020202020204" pitchFamily="34" charset="0"/>
              </a:rPr>
            </a:br>
            <a:endParaRPr lang="en-US" sz="4800" spc="-30" dirty="0">
              <a:solidFill>
                <a:prstClr val="black">
                  <a:lumMod val="65000"/>
                  <a:lumOff val="35000"/>
                </a:prstClr>
              </a:solidFill>
              <a:cs typeface="Arial" panose="020B0604020202020204" pitchFamily="34" charset="0"/>
            </a:endParaRPr>
          </a:p>
          <a:p>
            <a:pPr marL="12700" lvl="0" indent="0">
              <a:lnSpc>
                <a:spcPct val="100000"/>
              </a:lnSpc>
              <a:spcBef>
                <a:spcPts val="0"/>
              </a:spcBef>
              <a:buNone/>
            </a:pPr>
            <a:r>
              <a:rPr lang="en-US" sz="4800" dirty="0"/>
              <a:t>A reasonable number of studies have been conducted into the measures that higher learning institutions are taking to become more sustainable. However, these focus more broadly on recycling and waste management </a:t>
            </a:r>
            <a:r>
              <a:rPr lang="en-US" sz="4800" b="1" u="sng" dirty="0"/>
              <a:t>(</a:t>
            </a:r>
            <a:r>
              <a:rPr lang="en-US" sz="4800" b="1" u="sng" dirty="0" err="1"/>
              <a:t>Tangwanichagapong</a:t>
            </a:r>
            <a:r>
              <a:rPr lang="en-US" sz="4800" b="1" u="sng" dirty="0"/>
              <a:t> et al., 2017; McCoy et al., 2018; Smith, 2019)</a:t>
            </a:r>
            <a:br>
              <a:rPr lang="en-US" sz="4800" spc="-30" dirty="0">
                <a:solidFill>
                  <a:prstClr val="black">
                    <a:lumMod val="65000"/>
                    <a:lumOff val="35000"/>
                  </a:prstClr>
                </a:solidFill>
                <a:highlight>
                  <a:srgbClr val="FFFF00"/>
                </a:highlight>
                <a:cs typeface="Arial" panose="020B0604020202020204" pitchFamily="34" charset="0"/>
              </a:rPr>
            </a:br>
            <a:endParaRPr lang="en-US" sz="4800" i="1" spc="-30" dirty="0">
              <a:solidFill>
                <a:prstClr val="black">
                  <a:lumMod val="65000"/>
                  <a:lumOff val="35000"/>
                </a:prstClr>
              </a:solidFill>
              <a:highlight>
                <a:srgbClr val="FFFF00"/>
              </a:highlight>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7073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51011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A4702AF-1753-4E41-883D-48BFE5353EA5}"/>
              </a:ext>
            </a:extLst>
          </p:cNvPr>
          <p:cNvSpPr>
            <a:spLocks noGrp="1"/>
          </p:cNvSpPr>
          <p:nvPr>
            <p:ph type="title"/>
          </p:nvPr>
        </p:nvSpPr>
        <p:spPr>
          <a:xfrm>
            <a:off x="2484370" y="1253704"/>
            <a:ext cx="19925157" cy="2040657"/>
          </a:xfrm>
        </p:spPr>
        <p:txBody>
          <a:bodyPr/>
          <a:lstStyle/>
          <a:p>
            <a:r>
              <a:rPr lang="en-GB" dirty="0">
                <a:latin typeface="+mn-lt"/>
              </a:rPr>
              <a:t>Be aware of accuracy and complexity</a:t>
            </a:r>
          </a:p>
        </p:txBody>
      </p:sp>
      <p:sp>
        <p:nvSpPr>
          <p:cNvPr id="4" name="Content Placeholder 3">
            <a:extLst>
              <a:ext uri="{FF2B5EF4-FFF2-40B4-BE49-F238E27FC236}">
                <a16:creationId xmlns:a16="http://schemas.microsoft.com/office/drawing/2014/main" id="{491A2074-7647-4910-A955-5FF2443F56EB}"/>
              </a:ext>
            </a:extLst>
          </p:cNvPr>
          <p:cNvSpPr>
            <a:spLocks noGrp="1"/>
          </p:cNvSpPr>
          <p:nvPr>
            <p:ph idx="1"/>
          </p:nvPr>
        </p:nvSpPr>
        <p:spPr>
          <a:xfrm>
            <a:off x="2782441" y="4274134"/>
            <a:ext cx="19925158" cy="8702676"/>
          </a:xfrm>
        </p:spPr>
        <p:txBody>
          <a:bodyPr>
            <a:normAutofit fontScale="92500" lnSpcReduction="10000"/>
          </a:bodyPr>
          <a:lstStyle/>
          <a:p>
            <a:r>
              <a:rPr lang="en-GB" dirty="0"/>
              <a:t>You now need to be more thoughtful about the way you write and the words you choose.</a:t>
            </a:r>
          </a:p>
          <a:p>
            <a:endParaRPr lang="en-GB" dirty="0"/>
          </a:p>
          <a:p>
            <a:r>
              <a:rPr lang="en-GB" dirty="0"/>
              <a:t>However, remember to be clear and concise.</a:t>
            </a:r>
          </a:p>
          <a:p>
            <a:endParaRPr lang="en-GB" dirty="0"/>
          </a:p>
          <a:p>
            <a:r>
              <a:rPr lang="en-GB" dirty="0"/>
              <a:t>At PG level, you cannot mask vague understanding of a concept, issue or debate.</a:t>
            </a:r>
          </a:p>
          <a:p>
            <a:pPr marL="0" indent="0">
              <a:buNone/>
            </a:pPr>
            <a:endParaRPr lang="en-GB" dirty="0"/>
          </a:p>
          <a:p>
            <a:r>
              <a:rPr lang="en-GB" dirty="0"/>
              <a:t>You are expected to interrogate borders, assumptions and boundaries  and understand that academic knowledge is a complex network of views rather than two clear sides.</a:t>
            </a:r>
          </a:p>
        </p:txBody>
      </p:sp>
    </p:spTree>
    <p:extLst>
      <p:ext uri="{BB962C8B-B14F-4D97-AF65-F5344CB8AC3E}">
        <p14:creationId xmlns:p14="http://schemas.microsoft.com/office/powerpoint/2010/main" val="16574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ibrary &amp;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4" name="Rectangle 3">
            <a:extLst>
              <a:ext uri="{FF2B5EF4-FFF2-40B4-BE49-F238E27FC236}">
                <a16:creationId xmlns:a16="http://schemas.microsoft.com/office/drawing/2014/main" id="{F96E5BED-41D4-42A5-868B-4B2DCA9FAAD3}"/>
              </a:ext>
            </a:extLst>
          </p:cNvPr>
          <p:cNvSpPr/>
          <p:nvPr/>
        </p:nvSpPr>
        <p:spPr>
          <a:xfrm>
            <a:off x="2495368" y="1516105"/>
            <a:ext cx="12802297" cy="1107996"/>
          </a:xfrm>
          <a:prstGeom prst="rect">
            <a:avLst/>
          </a:prstGeom>
        </p:spPr>
        <p:txBody>
          <a:bodyPr wrap="square">
            <a:spAutoFit/>
          </a:bodyPr>
          <a:lstStyle/>
          <a:p>
            <a:r>
              <a:rPr lang="en-US" sz="6600" spc="-30" dirty="0">
                <a:solidFill>
                  <a:schemeClr val="tx1">
                    <a:lumMod val="65000"/>
                    <a:lumOff val="35000"/>
                  </a:schemeClr>
                </a:solidFill>
                <a:latin typeface="Arial" panose="020B0604020202020204" pitchFamily="34" charset="0"/>
                <a:cs typeface="Arial" panose="020B0604020202020204" pitchFamily="34" charset="0"/>
              </a:rPr>
              <a:t>Your Academic Voice</a:t>
            </a:r>
            <a:endParaRPr lang="en-US" sz="6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ctangle 10" descr="This is a hyperlink for Academic Phrasebank and can also be found here &#10;&#10;https://www.phrasebank.manchester.ac.uk/"/>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2" name="Title 11" title="academic phrasebank">
            <a:extLst>
              <a:ext uri="{FF2B5EF4-FFF2-40B4-BE49-F238E27FC236}">
                <a16:creationId xmlns:a16="http://schemas.microsoft.com/office/drawing/2014/main" id="{CD00D308-E061-4ADC-9D49-BFA2BD8B9FCE}"/>
              </a:ext>
            </a:extLst>
          </p:cNvPr>
          <p:cNvSpPr>
            <a:spLocks noGrp="1"/>
          </p:cNvSpPr>
          <p:nvPr>
            <p:ph type="title" idx="4294967295"/>
          </p:nvPr>
        </p:nvSpPr>
        <p:spPr>
          <a:xfrm>
            <a:off x="3484112" y="5909528"/>
            <a:ext cx="19508666" cy="5309146"/>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219710" lvl="0" indent="0" algn="l" defTabSz="18288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a:t>
            </a:r>
            <a:r>
              <a:rPr kumimoji="0" lang="en-US" sz="5400" b="1" i="0" u="sng" strike="noStrike" kern="1200" cap="none" spc="-1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t>
            </a:r>
            <a:r>
              <a:rPr kumimoji="0" lang="en-US" sz="5400" b="1" i="0" u="sng" strike="noStrike" kern="1200" cap="none" spc="-5"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adem</a:t>
            </a:r>
            <a:r>
              <a:rPr kumimoji="0" lang="en-US" sz="5400" b="1" i="0" u="sng" strike="noStrike" kern="1200" cap="none" spc="2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i</a:t>
            </a:r>
            <a:r>
              <a:rPr kumimoji="0" lang="en-US" sz="5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t>
            </a:r>
            <a:r>
              <a:rPr kumimoji="0" lang="en-US" sz="5400" b="1" i="0" u="sng" strike="noStrike" kern="1200" cap="none" spc="-4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en-US" sz="5400" b="1" i="0" u="sng"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a:t>
            </a:r>
            <a:r>
              <a:rPr kumimoji="0" lang="en-US" sz="5400" b="1" i="0" u="sng" strike="noStrike" kern="1200" cap="none" spc="-10" normalizeH="0" baseline="0" noProof="0" dirty="0" err="1">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a:t>
            </a:r>
            <a:r>
              <a:rPr kumimoji="0" lang="en-US" sz="5400" b="1" i="0" u="sng"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rasebank</a:t>
            </a:r>
            <a:r>
              <a:rPr kumimoji="0" lang="en-US" sz="5400" b="1" i="0" u="sng" strike="noStrike" kern="1200" cap="none" spc="-5"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oduc</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y</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T</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he</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er</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ty</a:t>
            </a:r>
            <a:r>
              <a:rPr kumimoji="0" lang="en-US" sz="5400" b="0" i="0" u="none" strike="noStrike" kern="1200" cap="none" spc="-4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of Ma</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nchester</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a:t>
            </a:r>
            <a:r>
              <a:rPr kumimoji="0" lang="en-US" sz="5400" b="0" i="0"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de</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0"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efu</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exa</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ple</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 </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of</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phrase</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wr</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tten</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t>
            </a:r>
            <a:r>
              <a:rPr kumimoji="0" lang="en-US" sz="5400" b="0" i="0"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‘academ</a:t>
            </a:r>
            <a:r>
              <a:rPr kumimoji="0" lang="en-US" sz="5400" b="0" i="0"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a:t>
            </a:r>
            <a:r>
              <a:rPr kumimoji="0" lang="en-US" sz="5400" b="0" i="0" u="none" strike="noStrike" kern="1200" cap="none" spc="-3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Engl</a:t>
            </a:r>
            <a:r>
              <a:rPr kumimoji="0" lang="en-US" sz="5400" b="0" i="0"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sh’.</a:t>
            </a:r>
          </a:p>
          <a:p>
            <a:pPr marL="12700" marR="2280920" lvl="0" indent="0" algn="l" defTabSz="1828800" rtl="0" eaLnBrk="1" fontAlgn="auto" latinLnBrk="0" hangingPunct="1">
              <a:lnSpc>
                <a:spcPct val="100000"/>
              </a:lnSpc>
              <a:spcBef>
                <a:spcPts val="1764"/>
              </a:spcBef>
              <a:spcAft>
                <a:spcPts val="0"/>
              </a:spcAft>
              <a:buClrTx/>
              <a:buSzTx/>
              <a:buFontTx/>
              <a:buNone/>
              <a:tabLst/>
              <a:defRPr/>
            </a:pP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x</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ern</a:t>
            </a:r>
            <a:r>
              <a:rPr kumimoji="0" lang="en-US" sz="5400" b="0" i="1"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ebsi</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es </a:t>
            </a:r>
            <a:r>
              <a:rPr kumimoji="0" lang="en-US" sz="5400" b="0" i="1"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vi</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ed</a:t>
            </a:r>
            <a:r>
              <a:rPr kumimoji="0" lang="en-US" sz="5400" b="0" i="1"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y</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3</a:t>
            </a:r>
            <a:r>
              <a:rPr kumimoji="0" lang="en-US" sz="5400" b="0" i="1" u="none" strike="noStrike" kern="1200" cap="none" spc="-7" normalizeH="0" baseline="24305"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a:t>
            </a:r>
            <a:r>
              <a:rPr kumimoji="0" lang="en-US" sz="5400" b="0" i="1" u="none" strike="noStrike" kern="1200" cap="none" spc="0" normalizeH="0" baseline="24305"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 </a:t>
            </a:r>
            <a:r>
              <a:rPr kumimoji="0" lang="en-US" sz="5400" b="0" i="1" u="none" strike="noStrike" kern="1200" cap="none" spc="-165" normalizeH="0" baseline="24305"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ie</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as</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ed</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Ed</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ge</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Hi</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ni</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ersi</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y</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 </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recom</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ended </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a:t>
            </a:r>
            <a:r>
              <a:rPr kumimoji="0" lang="en-US" sz="5400" b="0" i="1"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hey</a:t>
            </a:r>
            <a:r>
              <a:rPr kumimoji="0" lang="en-US" sz="5400" b="0" i="1" u="none" strike="noStrike" kern="1200" cap="none" spc="1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us</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ed </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3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he</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indi</a:t>
            </a:r>
            <a:r>
              <a:rPr kumimoji="0" lang="en-US" sz="5400" b="0" i="1" u="none" strike="noStrike" kern="1200" cap="none" spc="-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idua</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a:t>
            </a:r>
            <a:r>
              <a:rPr kumimoji="0" lang="en-US" sz="5400" b="0" i="1" u="none" strike="noStrike" kern="1200" cap="none" spc="-2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discre</a:t>
            </a:r>
            <a:r>
              <a:rPr kumimoji="0" lang="en-US" sz="5400" b="0" i="1" u="none" strike="noStrike" kern="1200" cap="none" spc="-25"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a:t>
            </a:r>
            <a:r>
              <a:rPr kumimoji="0" lang="en-US" sz="5400" b="0" i="1" u="none" strike="noStrike" kern="1200" cap="none" spc="-1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a:t>
            </a:r>
            <a:r>
              <a:rPr kumimoji="0" lang="en-US" sz="5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t>
            </a: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912762" y="420907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B53940C-B75F-4F07-8663-39315E9559C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0501" y="0"/>
            <a:ext cx="5893498" cy="4797033"/>
          </a:xfrm>
          <a:prstGeom prst="rect">
            <a:avLst/>
          </a:prstGeom>
        </p:spPr>
      </p:pic>
    </p:spTree>
    <p:extLst>
      <p:ext uri="{BB962C8B-B14F-4D97-AF65-F5344CB8AC3E}">
        <p14:creationId xmlns:p14="http://schemas.microsoft.com/office/powerpoint/2010/main" val="407747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10022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433657"/>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Putting it all together…</a:t>
            </a:r>
            <a:endParaRPr lang="en-GB" sz="9600" dirty="0">
              <a:latin typeface="+mn-lt"/>
            </a:endParaRP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2070" y="373586"/>
            <a:ext cx="4341930" cy="3399495"/>
          </a:xfrm>
          <a:prstGeom prst="rect">
            <a:avLst/>
          </a:prstGeom>
        </p:spPr>
      </p:pic>
      <p:pic>
        <p:nvPicPr>
          <p:cNvPr id="6" name="Content Placeholder 5">
            <a:extLst>
              <a:ext uri="{FF2B5EF4-FFF2-40B4-BE49-F238E27FC236}">
                <a16:creationId xmlns:a16="http://schemas.microsoft.com/office/drawing/2014/main" id="{1E731126-3C6D-4D10-8933-8A7E672125AF}"/>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2438801" y="2377694"/>
            <a:ext cx="10572167" cy="6878031"/>
          </a:xfrm>
        </p:spPr>
      </p:pic>
      <p:sp>
        <p:nvSpPr>
          <p:cNvPr id="7" name="TextBox 6">
            <a:extLst>
              <a:ext uri="{FF2B5EF4-FFF2-40B4-BE49-F238E27FC236}">
                <a16:creationId xmlns:a16="http://schemas.microsoft.com/office/drawing/2014/main" id="{DC9794D0-B90F-4AE9-B861-E1C01D66A270}"/>
              </a:ext>
            </a:extLst>
          </p:cNvPr>
          <p:cNvSpPr txBox="1"/>
          <p:nvPr/>
        </p:nvSpPr>
        <p:spPr>
          <a:xfrm>
            <a:off x="15241404" y="3600086"/>
            <a:ext cx="7393040" cy="9233297"/>
          </a:xfrm>
          <a:prstGeom prst="rect">
            <a:avLst/>
          </a:prstGeom>
          <a:noFill/>
        </p:spPr>
        <p:txBody>
          <a:bodyPr wrap="square" rtlCol="0">
            <a:spAutoFit/>
          </a:bodyPr>
          <a:lstStyle/>
          <a:p>
            <a:r>
              <a:rPr lang="en-GB" sz="6600" dirty="0"/>
              <a:t>Might be useful to follow a structure</a:t>
            </a:r>
          </a:p>
          <a:p>
            <a:endParaRPr lang="en-GB" sz="6600" dirty="0"/>
          </a:p>
          <a:p>
            <a:r>
              <a:rPr lang="en-GB" sz="6600" dirty="0"/>
              <a:t>Isn’t a one size fits all assignments but a useful starting point.</a:t>
            </a:r>
          </a:p>
          <a:p>
            <a:endParaRPr lang="en-GB" sz="6600" dirty="0"/>
          </a:p>
          <a:p>
            <a:r>
              <a:rPr lang="en-GB" sz="6600" dirty="0"/>
              <a:t>What are your non negotiables?</a:t>
            </a:r>
          </a:p>
        </p:txBody>
      </p:sp>
      <p:pic>
        <p:nvPicPr>
          <p:cNvPr id="12" name="Picture 11">
            <a:extLst>
              <a:ext uri="{FF2B5EF4-FFF2-40B4-BE49-F238E27FC236}">
                <a16:creationId xmlns:a16="http://schemas.microsoft.com/office/drawing/2014/main" id="{6F30AAB4-542F-4609-8455-A0DED1BEE41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517624" y="10478117"/>
            <a:ext cx="3723780" cy="2561629"/>
          </a:xfrm>
          <a:prstGeom prst="rect">
            <a:avLst/>
          </a:prstGeom>
        </p:spPr>
      </p:pic>
    </p:spTree>
    <p:extLst>
      <p:ext uri="{BB962C8B-B14F-4D97-AF65-F5344CB8AC3E}">
        <p14:creationId xmlns:p14="http://schemas.microsoft.com/office/powerpoint/2010/main" val="46924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Clock image"/>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descr="Clock inage"/>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descr="Clock image"/>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986660"/>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1179502"/>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Achieving criticality in writing…</a:t>
            </a:r>
            <a:endParaRPr lang="en-GB" sz="9600" dirty="0">
              <a:latin typeface="+mn-lt"/>
            </a:endParaRPr>
          </a:p>
        </p:txBody>
      </p:sp>
      <p:sp>
        <p:nvSpPr>
          <p:cNvPr id="4" name="Content Placeholder 3">
            <a:extLst>
              <a:ext uri="{FF2B5EF4-FFF2-40B4-BE49-F238E27FC236}">
                <a16:creationId xmlns:a16="http://schemas.microsoft.com/office/drawing/2014/main" id="{5474085C-C95D-419E-9E9F-3303ADA53321}"/>
              </a:ext>
            </a:extLst>
          </p:cNvPr>
          <p:cNvSpPr>
            <a:spLocks noGrp="1"/>
          </p:cNvSpPr>
          <p:nvPr>
            <p:ph idx="1"/>
          </p:nvPr>
        </p:nvSpPr>
        <p:spPr>
          <a:xfrm>
            <a:off x="2495368" y="3402844"/>
            <a:ext cx="21031200" cy="9838483"/>
          </a:xfrm>
        </p:spPr>
        <p:txBody>
          <a:bodyPr>
            <a:normAutofit fontScale="62500" lnSpcReduction="20000"/>
          </a:bodyPr>
          <a:lstStyle/>
          <a:p>
            <a:r>
              <a:rPr lang="en-GB" sz="9600" b="1" dirty="0">
                <a:solidFill>
                  <a:srgbClr val="C00000"/>
                </a:solidFill>
              </a:rPr>
              <a:t>Statement-focus</a:t>
            </a:r>
          </a:p>
          <a:p>
            <a:endParaRPr lang="en-GB" sz="9600" b="1" dirty="0">
              <a:solidFill>
                <a:srgbClr val="7030A0"/>
              </a:solidFill>
            </a:endParaRPr>
          </a:p>
          <a:p>
            <a:r>
              <a:rPr lang="en-GB" sz="9600" b="1" dirty="0">
                <a:solidFill>
                  <a:srgbClr val="7030A0"/>
                </a:solidFill>
              </a:rPr>
              <a:t>Expand</a:t>
            </a:r>
          </a:p>
          <a:p>
            <a:pPr marL="0" indent="0">
              <a:buNone/>
            </a:pPr>
            <a:endParaRPr lang="en-GB" sz="9600" b="1" dirty="0"/>
          </a:p>
          <a:p>
            <a:r>
              <a:rPr lang="en-GB" sz="9600" b="1" dirty="0"/>
              <a:t>Evidence</a:t>
            </a:r>
          </a:p>
          <a:p>
            <a:endParaRPr lang="en-GB" sz="9600" b="1" dirty="0"/>
          </a:p>
          <a:p>
            <a:r>
              <a:rPr lang="en-GB" sz="9600" b="1" dirty="0">
                <a:solidFill>
                  <a:schemeClr val="accent5"/>
                </a:solidFill>
              </a:rPr>
              <a:t>Develop -with criticality</a:t>
            </a:r>
          </a:p>
          <a:p>
            <a:endParaRPr lang="en-GB" sz="9600" b="1" dirty="0"/>
          </a:p>
          <a:p>
            <a:r>
              <a:rPr lang="en-GB" sz="9600" b="1" dirty="0">
                <a:solidFill>
                  <a:srgbClr val="FF0000"/>
                </a:solidFill>
              </a:rPr>
              <a:t>So what?- with criticality, synthesis and/or integration.</a:t>
            </a:r>
          </a:p>
          <a:p>
            <a:endParaRPr lang="en-GB" sz="9600" b="1" dirty="0"/>
          </a:p>
          <a:p>
            <a:r>
              <a:rPr lang="en-GB" sz="9600" b="1" dirty="0">
                <a:solidFill>
                  <a:srgbClr val="00B050"/>
                </a:solidFill>
              </a:rPr>
              <a:t>What next?-with criticality</a:t>
            </a:r>
          </a:p>
          <a:p>
            <a:pPr marL="0" indent="0" algn="ctr">
              <a:lnSpc>
                <a:spcPct val="100000"/>
              </a:lnSpc>
              <a:buNone/>
            </a:pPr>
            <a:endParaRPr lang="en-US" sz="9600" spc="-80" dirty="0">
              <a:solidFill>
                <a:schemeClr val="accent1"/>
              </a:solidFill>
              <a:cs typeface="Arial" panose="020B0604020202020204" pitchFamily="34" charset="0"/>
            </a:endParaRP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2070" y="373586"/>
            <a:ext cx="4341930" cy="3399495"/>
          </a:xfrm>
          <a:prstGeom prst="rect">
            <a:avLst/>
          </a:prstGeom>
        </p:spPr>
      </p:pic>
    </p:spTree>
    <p:extLst>
      <p:ext uri="{BB962C8B-B14F-4D97-AF65-F5344CB8AC3E}">
        <p14:creationId xmlns:p14="http://schemas.microsoft.com/office/powerpoint/2010/main" val="41388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10022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433657"/>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Putting it all together…</a:t>
            </a:r>
            <a:endParaRPr lang="en-GB" sz="9600" dirty="0">
              <a:latin typeface="+mn-lt"/>
            </a:endParaRPr>
          </a:p>
        </p:txBody>
      </p:sp>
      <p:sp>
        <p:nvSpPr>
          <p:cNvPr id="12" name="TextBox 11">
            <a:extLst>
              <a:ext uri="{FF2B5EF4-FFF2-40B4-BE49-F238E27FC236}">
                <a16:creationId xmlns:a16="http://schemas.microsoft.com/office/drawing/2014/main" id="{B29E5593-92CD-4DFC-8459-2894B9E56D73}"/>
              </a:ext>
            </a:extLst>
          </p:cNvPr>
          <p:cNvSpPr txBox="1"/>
          <p:nvPr/>
        </p:nvSpPr>
        <p:spPr>
          <a:xfrm>
            <a:off x="2096373" y="2139522"/>
            <a:ext cx="2908592" cy="11172289"/>
          </a:xfrm>
          <a:prstGeom prst="rect">
            <a:avLst/>
          </a:prstGeom>
          <a:noFill/>
        </p:spPr>
        <p:txBody>
          <a:bodyPr wrap="square" rtlCol="0">
            <a:spAutoFit/>
          </a:bodyPr>
          <a:lstStyle/>
          <a:p>
            <a:r>
              <a:rPr lang="en-GB" dirty="0">
                <a:solidFill>
                  <a:srgbClr val="C00000"/>
                </a:solidFill>
              </a:rPr>
              <a:t>Statement-focus</a:t>
            </a:r>
          </a:p>
          <a:p>
            <a:endParaRPr lang="en-GB" dirty="0">
              <a:solidFill>
                <a:srgbClr val="7030A0"/>
              </a:solidFill>
            </a:endParaRPr>
          </a:p>
          <a:p>
            <a:r>
              <a:rPr lang="en-GB" dirty="0">
                <a:solidFill>
                  <a:srgbClr val="7030A0"/>
                </a:solidFill>
              </a:rPr>
              <a:t>Expand</a:t>
            </a:r>
          </a:p>
          <a:p>
            <a:endParaRPr lang="en-GB" dirty="0"/>
          </a:p>
          <a:p>
            <a:endParaRPr lang="en-GB" dirty="0"/>
          </a:p>
          <a:p>
            <a:r>
              <a:rPr lang="en-GB" dirty="0"/>
              <a:t>Evidence with synthesis and integration</a:t>
            </a:r>
          </a:p>
          <a:p>
            <a:endParaRPr lang="en-GB" dirty="0"/>
          </a:p>
          <a:p>
            <a:r>
              <a:rPr lang="en-GB" dirty="0">
                <a:solidFill>
                  <a:schemeClr val="accent5"/>
                </a:solidFill>
              </a:rPr>
              <a:t>Develop with criticality</a:t>
            </a:r>
          </a:p>
          <a:p>
            <a:pPr marL="571500" indent="-571500">
              <a:buFont typeface="Arial" panose="020B0604020202020204" pitchFamily="34" charset="0"/>
              <a:buChar char="•"/>
            </a:pPr>
            <a:r>
              <a:rPr lang="en-GB" dirty="0">
                <a:solidFill>
                  <a:srgbClr val="FF0000"/>
                </a:solidFill>
              </a:rPr>
              <a:t>So what?- with criticality and integration.</a:t>
            </a:r>
          </a:p>
          <a:p>
            <a:endParaRPr lang="en-GB" dirty="0"/>
          </a:p>
          <a:p>
            <a:pPr marL="571500" indent="-571500">
              <a:buFont typeface="Arial" panose="020B0604020202020204" pitchFamily="34" charset="0"/>
              <a:buChar char="•"/>
            </a:pPr>
            <a:r>
              <a:rPr lang="en-GB" dirty="0">
                <a:solidFill>
                  <a:srgbClr val="00B050"/>
                </a:solidFill>
              </a:rPr>
              <a:t>What next?</a:t>
            </a:r>
          </a:p>
          <a:p>
            <a:endParaRPr lang="en-GB" dirty="0"/>
          </a:p>
        </p:txBody>
      </p:sp>
      <p:sp>
        <p:nvSpPr>
          <p:cNvPr id="4" name="Content Placeholder 3">
            <a:extLst>
              <a:ext uri="{FF2B5EF4-FFF2-40B4-BE49-F238E27FC236}">
                <a16:creationId xmlns:a16="http://schemas.microsoft.com/office/drawing/2014/main" id="{EA15A41A-F87E-4E10-82C2-A5187599605F}"/>
              </a:ext>
            </a:extLst>
          </p:cNvPr>
          <p:cNvSpPr>
            <a:spLocks noGrp="1"/>
          </p:cNvSpPr>
          <p:nvPr>
            <p:ph idx="1"/>
          </p:nvPr>
        </p:nvSpPr>
        <p:spPr>
          <a:xfrm>
            <a:off x="5004965" y="2005400"/>
            <a:ext cx="19379034" cy="11463451"/>
          </a:xfrm>
        </p:spPr>
        <p:txBody>
          <a:bodyPr>
            <a:noAutofit/>
          </a:bodyPr>
          <a:lstStyle/>
          <a:p>
            <a:pPr marL="0" indent="0">
              <a:buNone/>
            </a:pPr>
            <a:r>
              <a:rPr lang="en-US" sz="3600" b="1" dirty="0">
                <a:solidFill>
                  <a:srgbClr val="C00000"/>
                </a:solidFill>
              </a:rPr>
              <a:t>It has been suggested that contamination of terrestrial ecosystems is a much bigger issue than reported.</a:t>
            </a:r>
          </a:p>
          <a:p>
            <a:pPr marL="0" indent="0">
              <a:buNone/>
            </a:pPr>
            <a:endParaRPr lang="en-US" sz="3600" b="1" dirty="0">
              <a:solidFill>
                <a:srgbClr val="C00000"/>
              </a:solidFill>
            </a:endParaRPr>
          </a:p>
          <a:p>
            <a:pPr marL="0" indent="0">
              <a:buNone/>
            </a:pPr>
            <a:r>
              <a:rPr lang="en-US" sz="3600" b="1" dirty="0">
                <a:solidFill>
                  <a:srgbClr val="7030A0"/>
                </a:solidFill>
              </a:rPr>
              <a:t>This pollution has been traced to a number of sources with the main issue being the presence of microplastics. </a:t>
            </a:r>
          </a:p>
          <a:p>
            <a:pPr marL="0" indent="0">
              <a:buNone/>
            </a:pPr>
            <a:r>
              <a:rPr lang="en-US" sz="3600" b="1" dirty="0"/>
              <a:t>It has been reported that 80-90% of microplastics in sewage are retained in the sludge and used as fertilizer (Horton, 2017; </a:t>
            </a:r>
            <a:r>
              <a:rPr lang="en-US" sz="3600" b="1" dirty="0" err="1"/>
              <a:t>Talvitie</a:t>
            </a:r>
            <a:r>
              <a:rPr lang="en-US" sz="3600" b="1" dirty="0"/>
              <a:t> et al., 2017) This could be up to 23 times more than in oceans (</a:t>
            </a:r>
            <a:r>
              <a:rPr lang="en-US" sz="3600" b="1" dirty="0" err="1"/>
              <a:t>Nizzetto</a:t>
            </a:r>
            <a:r>
              <a:rPr lang="en-US" sz="3600" b="1" dirty="0"/>
              <a:t> et al., 2017</a:t>
            </a:r>
            <a:r>
              <a:rPr lang="en-US" sz="3600" b="1"/>
              <a:t>). </a:t>
            </a:r>
            <a:endParaRPr lang="en-US" sz="3600" dirty="0"/>
          </a:p>
          <a:p>
            <a:pPr marL="0" indent="0">
              <a:buNone/>
            </a:pPr>
            <a:r>
              <a:rPr lang="en-US" sz="3600" b="1" dirty="0">
                <a:solidFill>
                  <a:srgbClr val="FF0000"/>
                </a:solidFill>
              </a:rPr>
              <a:t>Evidence shows that, yearly, this could equate to as much as 63,000 </a:t>
            </a:r>
            <a:r>
              <a:rPr lang="en-US" sz="3600" b="1" dirty="0" err="1">
                <a:solidFill>
                  <a:srgbClr val="FF0000"/>
                </a:solidFill>
              </a:rPr>
              <a:t>tonnes</a:t>
            </a:r>
            <a:r>
              <a:rPr lang="en-US" sz="3600" b="1" dirty="0">
                <a:solidFill>
                  <a:srgbClr val="FF0000"/>
                </a:solidFill>
              </a:rPr>
              <a:t> of microplastic into agricultural land (</a:t>
            </a:r>
            <a:r>
              <a:rPr lang="en-US" sz="3600" b="1" dirty="0" err="1">
                <a:solidFill>
                  <a:srgbClr val="FF0000"/>
                </a:solidFill>
              </a:rPr>
              <a:t>Nizzetto</a:t>
            </a:r>
            <a:r>
              <a:rPr lang="en-US" sz="3600" b="1" dirty="0">
                <a:solidFill>
                  <a:srgbClr val="FF0000"/>
                </a:solidFill>
              </a:rPr>
              <a:t> et al., 2016). However, this only takes Europe into consideration. Additionally, road verges have been found to contain up to 7% microplastics by mass and as microplastics may persist for well over 100 years. Additionally, concentrations will continue to rise although the research is lacking in terms of projections (Fuller and Gautam, 2016; Horton et al., 2017). </a:t>
            </a:r>
          </a:p>
          <a:p>
            <a:pPr marL="0" indent="0">
              <a:buNone/>
            </a:pPr>
            <a:r>
              <a:rPr lang="en-US" sz="3600" b="1" dirty="0">
                <a:solidFill>
                  <a:srgbClr val="00B050"/>
                </a:solidFill>
              </a:rPr>
              <a:t>It must be noted, however, that additional research into all these areas is needed and a worldwide focus rather than specific geographical attention will provide more insight into the extent of the problem. Equally more funding is needed at a governmental and international level to address the risk to ecosystems.</a:t>
            </a:r>
            <a:endParaRPr lang="en-GB" sz="3600" b="1" dirty="0">
              <a:solidFill>
                <a:srgbClr val="00B050"/>
              </a:solidFill>
            </a:endParaRPr>
          </a:p>
        </p:txBody>
      </p:sp>
    </p:spTree>
    <p:extLst>
      <p:ext uri="{BB962C8B-B14F-4D97-AF65-F5344CB8AC3E}">
        <p14:creationId xmlns:p14="http://schemas.microsoft.com/office/powerpoint/2010/main" val="229993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248403"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a:solidFill>
                  <a:schemeClr val="tx1">
                    <a:lumMod val="65000"/>
                    <a:lumOff val="35000"/>
                  </a:schemeClr>
                </a:solidFill>
                <a:latin typeface="Arial" panose="020B0604020202020204" pitchFamily="34" charset="0"/>
                <a:cs typeface="Arial" panose="020B0604020202020204" pitchFamily="34" charset="0"/>
              </a:rPr>
              <a:t>Technologies for Proofreading</a:t>
            </a:r>
            <a:endParaRPr lang="en-GB"/>
          </a:p>
        </p:txBody>
      </p:sp>
      <p:graphicFrame>
        <p:nvGraphicFramePr>
          <p:cNvPr id="5" name="Table 5">
            <a:extLst>
              <a:ext uri="{FF2B5EF4-FFF2-40B4-BE49-F238E27FC236}">
                <a16:creationId xmlns:a16="http://schemas.microsoft.com/office/drawing/2014/main" id="{57A01816-7402-4181-B57C-61091DB312A5}"/>
              </a:ext>
            </a:extLst>
          </p:cNvPr>
          <p:cNvGraphicFramePr>
            <a:graphicFrameLocks noGrp="1"/>
          </p:cNvGraphicFramePr>
          <p:nvPr/>
        </p:nvGraphicFramePr>
        <p:xfrm>
          <a:off x="2059677" y="2646326"/>
          <a:ext cx="22106609" cy="10768195"/>
        </p:xfrm>
        <a:graphic>
          <a:graphicData uri="http://schemas.openxmlformats.org/drawingml/2006/table">
            <a:tbl>
              <a:tblPr firstRow="1" bandRow="1">
                <a:tableStyleId>{5C22544A-7EE6-4342-B048-85BDC9FD1C3A}</a:tableStyleId>
              </a:tblPr>
              <a:tblGrid>
                <a:gridCol w="6025894">
                  <a:extLst>
                    <a:ext uri="{9D8B030D-6E8A-4147-A177-3AD203B41FA5}">
                      <a16:colId xmlns:a16="http://schemas.microsoft.com/office/drawing/2014/main" val="391960057"/>
                    </a:ext>
                  </a:extLst>
                </a:gridCol>
                <a:gridCol w="4904410">
                  <a:extLst>
                    <a:ext uri="{9D8B030D-6E8A-4147-A177-3AD203B41FA5}">
                      <a16:colId xmlns:a16="http://schemas.microsoft.com/office/drawing/2014/main" val="1801744785"/>
                    </a:ext>
                  </a:extLst>
                </a:gridCol>
                <a:gridCol w="6614331">
                  <a:extLst>
                    <a:ext uri="{9D8B030D-6E8A-4147-A177-3AD203B41FA5}">
                      <a16:colId xmlns:a16="http://schemas.microsoft.com/office/drawing/2014/main" val="2305349959"/>
                    </a:ext>
                  </a:extLst>
                </a:gridCol>
                <a:gridCol w="4561974">
                  <a:extLst>
                    <a:ext uri="{9D8B030D-6E8A-4147-A177-3AD203B41FA5}">
                      <a16:colId xmlns:a16="http://schemas.microsoft.com/office/drawing/2014/main" val="4215001393"/>
                    </a:ext>
                  </a:extLst>
                </a:gridCol>
              </a:tblGrid>
              <a:tr h="1605182">
                <a:tc>
                  <a:txBody>
                    <a:bodyPr/>
                    <a:lstStyle/>
                    <a:p>
                      <a:endParaRPr lang="en-GB"/>
                    </a:p>
                  </a:txBody>
                  <a:tcPr/>
                </a:tc>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83568403"/>
                  </a:ext>
                </a:extLst>
              </a:tr>
              <a:tr h="2618980">
                <a:tc>
                  <a:txBody>
                    <a:bodyPr/>
                    <a:lstStyle/>
                    <a:p>
                      <a:r>
                        <a:rPr lang="en-US" sz="3200" b="0" i="0" kern="1200">
                          <a:solidFill>
                            <a:schemeClr val="dk1"/>
                          </a:solidFill>
                          <a:effectLst/>
                          <a:latin typeface="+mn-lt"/>
                          <a:ea typeface="+mn-ea"/>
                          <a:cs typeface="+mn-cs"/>
                        </a:rPr>
                        <a:t>Hear web pages and documents read aloud.</a:t>
                      </a:r>
                      <a:endParaRPr lang="en-GB" sz="3200"/>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200" kern="1200">
                          <a:solidFill>
                            <a:schemeClr val="dk1"/>
                          </a:solidFill>
                          <a:effectLst/>
                          <a:latin typeface="+mn-lt"/>
                          <a:ea typeface="+mn-ea"/>
                          <a:cs typeface="+mn-cs"/>
                        </a:rPr>
                        <a:t>Use Read Aloud to hear your work read back to you with simultaneous  highlighting.</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200" kern="1200">
                          <a:solidFill>
                            <a:schemeClr val="dk1"/>
                          </a:solidFill>
                          <a:effectLst/>
                          <a:latin typeface="+mn-lt"/>
                          <a:ea typeface="+mn-ea"/>
                          <a:cs typeface="+mn-cs"/>
                        </a:rPr>
                        <a:t>Use find and replace for any </a:t>
                      </a:r>
                      <a:r>
                        <a:rPr lang="en-GB" sz="3200" b="1" kern="1200">
                          <a:solidFill>
                            <a:schemeClr val="dk1"/>
                          </a:solidFill>
                          <a:effectLst/>
                          <a:latin typeface="+mn-lt"/>
                          <a:ea typeface="+mn-ea"/>
                          <a:cs typeface="+mn-cs"/>
                        </a:rPr>
                        <a:t>contractions</a:t>
                      </a:r>
                      <a:endParaRPr lang="en-GB" sz="3200" kern="1200">
                        <a:solidFill>
                          <a:schemeClr val="dk1"/>
                        </a:solidFill>
                        <a:effectLst/>
                        <a:latin typeface="+mn-lt"/>
                        <a:ea typeface="+mn-ea"/>
                        <a:cs typeface="+mn-cs"/>
                      </a:endParaRP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2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200" b="1">
                          <a:effectLst/>
                          <a:latin typeface="Calibri" panose="020F0502020204030204" pitchFamily="34" charset="0"/>
                          <a:ea typeface="Calibri" panose="020F0502020204030204" pitchFamily="34" charset="0"/>
                          <a:cs typeface="Calibri" panose="020F0502020204030204" pitchFamily="34" charset="0"/>
                        </a:rPr>
                        <a:t>formality</a:t>
                      </a:r>
                      <a:endParaRPr lang="en-GB"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96149992"/>
                  </a:ext>
                </a:extLst>
              </a:tr>
              <a:tr h="2027598">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Understand unfamiliar words with text and picture dictionaries.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Breaks words into syllables to promote concentration.</a:t>
                      </a:r>
                      <a:endParaRPr lang="en-GB" sz="2800"/>
                    </a:p>
                  </a:txBody>
                  <a:tcPr/>
                </a:tc>
                <a:tc>
                  <a:txBody>
                    <a:bodyPr/>
                    <a:lstStyle/>
                    <a:p>
                      <a:r>
                        <a:rPr lang="en-GB" sz="3200"/>
                        <a:t>Helps to remove informality.</a:t>
                      </a:r>
                    </a:p>
                  </a:txBody>
                  <a:tcPr/>
                </a:tc>
                <a:tc>
                  <a:txBody>
                    <a:bodyPr/>
                    <a:lstStyle/>
                    <a:p>
                      <a:r>
                        <a:rPr lang="en-GB" sz="32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200" b="1">
                          <a:effectLst/>
                          <a:latin typeface="Calibri" panose="020F0502020204030204" pitchFamily="34" charset="0"/>
                          <a:ea typeface="Calibri" panose="020F0502020204030204" pitchFamily="34" charset="0"/>
                          <a:cs typeface="Calibri" panose="020F0502020204030204" pitchFamily="34" charset="0"/>
                        </a:rPr>
                        <a:t>spelling and grammar</a:t>
                      </a:r>
                      <a:r>
                        <a:rPr lang="en-GB" sz="3200">
                          <a:effectLst/>
                          <a:latin typeface="Calibri" panose="020F0502020204030204" pitchFamily="34" charset="0"/>
                          <a:ea typeface="Calibri" panose="020F0502020204030204" pitchFamily="34" charset="0"/>
                          <a:cs typeface="Calibri" panose="020F0502020204030204" pitchFamily="34" charset="0"/>
                        </a:rPr>
                        <a:t> errors </a:t>
                      </a:r>
                    </a:p>
                    <a:p>
                      <a:r>
                        <a:rPr lang="en-GB" sz="32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1628150150"/>
                  </a:ext>
                </a:extLst>
              </a:tr>
              <a:tr h="2027598">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Develop writing skills with word prediction.</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Helps you to check the </a:t>
                      </a:r>
                      <a:r>
                        <a:rPr lang="en-US" sz="3200" b="1" i="0" kern="1200">
                          <a:solidFill>
                            <a:schemeClr val="dk1"/>
                          </a:solidFill>
                          <a:effectLst/>
                          <a:latin typeface="+mn-lt"/>
                          <a:ea typeface="+mn-ea"/>
                          <a:cs typeface="+mn-cs"/>
                        </a:rPr>
                        <a:t>fluency</a:t>
                      </a:r>
                      <a:r>
                        <a:rPr lang="en-US" sz="3200" b="0" i="0" kern="1200">
                          <a:solidFill>
                            <a:schemeClr val="dk1"/>
                          </a:solidFill>
                          <a:effectLst/>
                          <a:latin typeface="+mn-lt"/>
                          <a:ea typeface="+mn-ea"/>
                          <a:cs typeface="+mn-cs"/>
                        </a:rPr>
                        <a:t> of your work.</a:t>
                      </a:r>
                      <a:endParaRPr lang="en-GB" sz="3200"/>
                    </a:p>
                  </a:txBody>
                  <a:tcPr/>
                </a:tc>
                <a:tc>
                  <a:txBody>
                    <a:bodyPr/>
                    <a:lstStyle/>
                    <a:p>
                      <a:r>
                        <a:rPr lang="en-GB" sz="3200"/>
                        <a:t>Helps you to establish a more academic </a:t>
                      </a:r>
                      <a:r>
                        <a:rPr lang="en-GB" sz="3200" b="1"/>
                        <a:t>tone</a:t>
                      </a:r>
                      <a:r>
                        <a:rPr lang="en-GB" sz="3200"/>
                        <a:t>.</a:t>
                      </a:r>
                    </a:p>
                  </a:txBody>
                  <a:tcPr/>
                </a:tc>
                <a:tc>
                  <a:txBody>
                    <a:bodyPr/>
                    <a:lstStyle/>
                    <a:p>
                      <a:r>
                        <a:rPr lang="en-GB" sz="32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200" b="1">
                          <a:effectLst/>
                          <a:latin typeface="Calibri" panose="020F0502020204030204" pitchFamily="34" charset="0"/>
                          <a:ea typeface="Calibri" panose="020F0502020204030204" pitchFamily="34" charset="0"/>
                          <a:cs typeface="Calibri" panose="020F0502020204030204" pitchFamily="34" charset="0"/>
                        </a:rPr>
                        <a:t>clarity and conciseness</a:t>
                      </a:r>
                      <a:endParaRPr lang="en-GB" sz="3200">
                        <a:effectLst/>
                        <a:latin typeface="Calibri" panose="020F0502020204030204" pitchFamily="34" charset="0"/>
                        <a:ea typeface="Calibri" panose="020F0502020204030204" pitchFamily="34" charset="0"/>
                        <a:cs typeface="Calibri" panose="020F0502020204030204" pitchFamily="34" charset="0"/>
                      </a:endParaRPr>
                    </a:p>
                    <a:p>
                      <a:r>
                        <a:rPr lang="en-GB" sz="32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319566829"/>
                  </a:ext>
                </a:extLst>
              </a:tr>
              <a:tr h="235665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Supports</a:t>
                      </a:r>
                      <a:r>
                        <a:rPr lang="en-US" sz="3200" b="1" i="0" kern="1200">
                          <a:solidFill>
                            <a:schemeClr val="dk1"/>
                          </a:solidFill>
                          <a:effectLst/>
                          <a:latin typeface="+mn-lt"/>
                          <a:ea typeface="+mn-ea"/>
                          <a:cs typeface="+mn-cs"/>
                        </a:rPr>
                        <a:t> spelling </a:t>
                      </a:r>
                      <a:r>
                        <a:rPr lang="en-US" sz="3200" b="0" i="0" kern="1200">
                          <a:solidFill>
                            <a:schemeClr val="dk1"/>
                          </a:solidFill>
                          <a:effectLst/>
                          <a:latin typeface="+mn-lt"/>
                          <a:ea typeface="+mn-ea"/>
                          <a:cs typeface="+mn-cs"/>
                        </a:rPr>
                        <a:t>with similar word checker for homophones.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i="0" kern="1200">
                          <a:solidFill>
                            <a:schemeClr val="dk1"/>
                          </a:solidFill>
                          <a:effectLst/>
                          <a:latin typeface="+mn-lt"/>
                          <a:ea typeface="+mn-ea"/>
                          <a:cs typeface="+mn-cs"/>
                        </a:rPr>
                        <a:t>Makes </a:t>
                      </a:r>
                      <a:r>
                        <a:rPr lang="en-US" sz="3200" b="1" i="0" kern="1200">
                          <a:solidFill>
                            <a:schemeClr val="dk1"/>
                          </a:solidFill>
                          <a:effectLst/>
                          <a:latin typeface="+mn-lt"/>
                          <a:ea typeface="+mn-ea"/>
                          <a:cs typeface="+mn-cs"/>
                        </a:rPr>
                        <a:t>editing</a:t>
                      </a:r>
                      <a:r>
                        <a:rPr lang="en-US" sz="3200" b="0" i="0" kern="1200">
                          <a:solidFill>
                            <a:schemeClr val="dk1"/>
                          </a:solidFill>
                          <a:effectLst/>
                          <a:latin typeface="+mn-lt"/>
                          <a:ea typeface="+mn-ea"/>
                          <a:cs typeface="+mn-cs"/>
                        </a:rPr>
                        <a:t> much easier.</a:t>
                      </a:r>
                      <a:endParaRPr lang="en-GB" sz="3200"/>
                    </a:p>
                    <a:p>
                      <a:endParaRPr lang="en-GB" sz="3200"/>
                    </a:p>
                  </a:txBody>
                  <a:tcPr/>
                </a:tc>
                <a:tc>
                  <a:txBody>
                    <a:bodyPr/>
                    <a:lstStyle/>
                    <a:p>
                      <a:r>
                        <a:rPr lang="en-GB" sz="3200"/>
                        <a:t>Saves time in long documents.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2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200" b="1">
                          <a:effectLst/>
                          <a:latin typeface="Calibri" panose="020F0502020204030204" pitchFamily="34" charset="0"/>
                          <a:ea typeface="Calibri" panose="020F0502020204030204" pitchFamily="34" charset="0"/>
                          <a:cs typeface="Calibri" panose="020F0502020204030204" pitchFamily="34" charset="0"/>
                        </a:rPr>
                        <a:t>punctuation </a:t>
                      </a:r>
                      <a:r>
                        <a:rPr lang="en-GB" sz="3200">
                          <a:effectLst/>
                          <a:latin typeface="Calibri" panose="020F0502020204030204" pitchFamily="34" charset="0"/>
                          <a:ea typeface="Calibri" panose="020F0502020204030204" pitchFamily="34" charset="0"/>
                          <a:cs typeface="Calibri" panose="020F0502020204030204" pitchFamily="34" charset="0"/>
                        </a:rPr>
                        <a:t>conventions</a:t>
                      </a:r>
                    </a:p>
                    <a:p>
                      <a:endParaRPr lang="en-GB"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10429544"/>
                  </a:ext>
                </a:extLst>
              </a:tr>
            </a:tbl>
          </a:graphicData>
        </a:graphic>
      </p:graphicFrame>
      <p:pic>
        <p:nvPicPr>
          <p:cNvPr id="19" name="Content Placeholder 11" descr="This is an image of the read aloud button found on the toolbar of Microsoft Word- there is a capitalised A with a blue sound/ audio image alongside it. Underneath that are the words 'Read Aloud Speech'&#10;&#10;Description automatically generated">
            <a:extLst>
              <a:ext uri="{FF2B5EF4-FFF2-40B4-BE49-F238E27FC236}">
                <a16:creationId xmlns:a16="http://schemas.microsoft.com/office/drawing/2014/main" id="{2BD65652-01A9-49C3-8D7D-49282DA9D584}"/>
              </a:ext>
            </a:extLst>
          </p:cNvPr>
          <p:cNvPicPr>
            <a:picLocks noChangeAspect="1"/>
          </p:cNvPicPr>
          <p:nvPr/>
        </p:nvPicPr>
        <p:blipFill>
          <a:blip r:embed="rId4"/>
          <a:stretch>
            <a:fillRect/>
          </a:stretch>
        </p:blipFill>
        <p:spPr>
          <a:xfrm>
            <a:off x="9853560" y="2717384"/>
            <a:ext cx="1628251" cy="1622287"/>
          </a:xfrm>
          <a:prstGeom prst="rect">
            <a:avLst/>
          </a:prstGeom>
        </p:spPr>
      </p:pic>
      <p:pic>
        <p:nvPicPr>
          <p:cNvPr id="21" name="Picture 20" descr="This is an image of the button used to find and replace words in a document. It is written as a list&#10;Find- with a magnifying glass next to it&#10;Replace with an arrow alongside it&#10;Select with a dropdown option&#10;&#10;These are all editing functions&#10;">
            <a:extLst>
              <a:ext uri="{FF2B5EF4-FFF2-40B4-BE49-F238E27FC236}">
                <a16:creationId xmlns:a16="http://schemas.microsoft.com/office/drawing/2014/main" id="{C2242339-D30D-4274-A05B-948D52E02FE5}"/>
              </a:ext>
            </a:extLst>
          </p:cNvPr>
          <p:cNvPicPr>
            <a:picLocks noChangeAspect="1"/>
          </p:cNvPicPr>
          <p:nvPr/>
        </p:nvPicPr>
        <p:blipFill>
          <a:blip r:embed="rId5"/>
          <a:stretch>
            <a:fillRect/>
          </a:stretch>
        </p:blipFill>
        <p:spPr>
          <a:xfrm>
            <a:off x="15103014" y="2682089"/>
            <a:ext cx="1628252" cy="1657582"/>
          </a:xfrm>
          <a:prstGeom prst="rect">
            <a:avLst/>
          </a:prstGeom>
        </p:spPr>
      </p:pic>
      <p:pic>
        <p:nvPicPr>
          <p:cNvPr id="22" name="Picture 21" descr="This is an image of the Editor button found on the Microsoft toolbar. It has a blue pen above the word Editor.">
            <a:extLst>
              <a:ext uri="{FF2B5EF4-FFF2-40B4-BE49-F238E27FC236}">
                <a16:creationId xmlns:a16="http://schemas.microsoft.com/office/drawing/2014/main" id="{1861BD27-2916-4056-8137-8AFFB793D603}"/>
              </a:ext>
            </a:extLst>
          </p:cNvPr>
          <p:cNvPicPr>
            <a:picLocks noChangeAspect="1"/>
          </p:cNvPicPr>
          <p:nvPr/>
        </p:nvPicPr>
        <p:blipFill>
          <a:blip r:embed="rId6"/>
          <a:stretch>
            <a:fillRect/>
          </a:stretch>
        </p:blipFill>
        <p:spPr>
          <a:xfrm>
            <a:off x="20893665" y="2663705"/>
            <a:ext cx="1628252" cy="1658082"/>
          </a:xfrm>
          <a:prstGeom prst="rect">
            <a:avLst/>
          </a:prstGeom>
        </p:spPr>
      </p:pic>
      <p:pic>
        <p:nvPicPr>
          <p:cNvPr id="23" name="Picture 22" descr="This is an image of the read &amp; write tile installed on all EHU PCs- it is a purple jigsaw piece on a black background- on the jigsaw there are two lowercase letters 'r' and 'w' ">
            <a:extLst>
              <a:ext uri="{FF2B5EF4-FFF2-40B4-BE49-F238E27FC236}">
                <a16:creationId xmlns:a16="http://schemas.microsoft.com/office/drawing/2014/main" id="{C52CF2AE-0DBE-40F7-9977-70162BB54709}"/>
              </a:ext>
            </a:extLst>
          </p:cNvPr>
          <p:cNvPicPr>
            <a:picLocks noChangeAspect="1"/>
          </p:cNvPicPr>
          <p:nvPr/>
        </p:nvPicPr>
        <p:blipFill>
          <a:blip r:embed="rId7"/>
          <a:stretch>
            <a:fillRect/>
          </a:stretch>
        </p:blipFill>
        <p:spPr>
          <a:xfrm>
            <a:off x="4261532" y="2753150"/>
            <a:ext cx="1560257" cy="1586521"/>
          </a:xfrm>
          <a:prstGeom prst="rect">
            <a:avLst/>
          </a:prstGeom>
        </p:spPr>
      </p:pic>
      <p:pic>
        <p:nvPicPr>
          <p:cNvPr id="24" name="Picture 23" descr="Graduation cap.">
            <a:extLst>
              <a:ext uri="{FF2B5EF4-FFF2-40B4-BE49-F238E27FC236}">
                <a16:creationId xmlns:a16="http://schemas.microsoft.com/office/drawing/2014/main" id="{9A07B97E-654B-43AB-9BD9-A0D939837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67375" y="-4800"/>
            <a:ext cx="3257098" cy="2651126"/>
          </a:xfrm>
          <a:prstGeom prst="rect">
            <a:avLst/>
          </a:prstGeom>
        </p:spPr>
      </p:pic>
    </p:spTree>
    <p:extLst>
      <p:ext uri="{BB962C8B-B14F-4D97-AF65-F5344CB8AC3E}">
        <p14:creationId xmlns:p14="http://schemas.microsoft.com/office/powerpoint/2010/main" val="245661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986660"/>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1179502"/>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Research</a:t>
            </a:r>
            <a:endParaRPr lang="en-GB" sz="9600" dirty="0">
              <a:latin typeface="+mn-lt"/>
            </a:endParaRP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2069" y="198522"/>
            <a:ext cx="4341930" cy="3399495"/>
          </a:xfrm>
          <a:prstGeom prst="rect">
            <a:avLst/>
          </a:prstGeom>
        </p:spPr>
      </p:pic>
      <p:sp>
        <p:nvSpPr>
          <p:cNvPr id="6" name="TextBox 5">
            <a:extLst>
              <a:ext uri="{FF2B5EF4-FFF2-40B4-BE49-F238E27FC236}">
                <a16:creationId xmlns:a16="http://schemas.microsoft.com/office/drawing/2014/main" id="{01CB38CD-DA65-4F14-A20E-6C6D0A062313}"/>
              </a:ext>
            </a:extLst>
          </p:cNvPr>
          <p:cNvSpPr txBox="1"/>
          <p:nvPr/>
        </p:nvSpPr>
        <p:spPr>
          <a:xfrm>
            <a:off x="2086831" y="3083853"/>
            <a:ext cx="22058271" cy="9694962"/>
          </a:xfrm>
          <a:prstGeom prst="rect">
            <a:avLst/>
          </a:prstGeom>
          <a:noFill/>
        </p:spPr>
        <p:txBody>
          <a:bodyPr wrap="square" rtlCol="0">
            <a:spAutoFit/>
          </a:bodyPr>
          <a:lstStyle/>
          <a:p>
            <a:r>
              <a:rPr lang="en-GB" sz="4800" b="0" i="0" dirty="0">
                <a:solidFill>
                  <a:srgbClr val="080127"/>
                </a:solidFill>
                <a:effectLst/>
                <a:latin typeface="tt_norms"/>
              </a:rPr>
              <a:t>If you are a taking a </a:t>
            </a:r>
            <a:r>
              <a:rPr lang="en-GB" sz="4800" b="0" i="0" u="sng" dirty="0">
                <a:solidFill>
                  <a:srgbClr val="CC2F66"/>
                </a:solidFill>
                <a:effectLst/>
                <a:latin typeface="tt_norms"/>
                <a:hlinkClick r:id="rId5"/>
              </a:rPr>
              <a:t>taught or research-based masters</a:t>
            </a:r>
            <a:r>
              <a:rPr lang="en-GB" sz="4800" b="0" i="0" dirty="0">
                <a:solidFill>
                  <a:srgbClr val="080127"/>
                </a:solidFill>
                <a:effectLst/>
                <a:latin typeface="tt_norms"/>
              </a:rPr>
              <a:t> course, then you will likely be asked to present a </a:t>
            </a:r>
            <a:r>
              <a:rPr lang="en-GB" sz="4800" b="0" i="0" u="sng" dirty="0">
                <a:solidFill>
                  <a:srgbClr val="CC2F66"/>
                </a:solidFill>
                <a:effectLst/>
                <a:latin typeface="tt_norms"/>
                <a:hlinkClick r:id="rId6"/>
              </a:rPr>
              <a:t>dissertation</a:t>
            </a:r>
            <a:r>
              <a:rPr lang="en-GB" sz="4800" b="0" i="0" dirty="0">
                <a:solidFill>
                  <a:srgbClr val="080127"/>
                </a:solidFill>
                <a:effectLst/>
                <a:latin typeface="tt_norms"/>
              </a:rPr>
              <a:t> that includes research and data from a project of your own design.</a:t>
            </a:r>
          </a:p>
          <a:p>
            <a:endParaRPr lang="en-GB" sz="4800" dirty="0">
              <a:solidFill>
                <a:srgbClr val="080127"/>
              </a:solidFill>
              <a:latin typeface="tt_norms"/>
            </a:endParaRPr>
          </a:p>
          <a:p>
            <a:r>
              <a:rPr lang="en-GB" sz="4800" dirty="0">
                <a:solidFill>
                  <a:srgbClr val="080127"/>
                </a:solidFill>
                <a:latin typeface="tt_norms"/>
              </a:rPr>
              <a:t>You will need to be aware of:</a:t>
            </a:r>
          </a:p>
          <a:p>
            <a:pPr marL="685800" indent="-685800">
              <a:buFont typeface="Wingdings" panose="05000000000000000000" pitchFamily="2" charset="2"/>
              <a:buChar char="ü"/>
            </a:pPr>
            <a:r>
              <a:rPr lang="en-GB" sz="4800" dirty="0">
                <a:solidFill>
                  <a:srgbClr val="080127"/>
                </a:solidFill>
                <a:latin typeface="tt_norms"/>
              </a:rPr>
              <a:t>What you are doing</a:t>
            </a:r>
          </a:p>
          <a:p>
            <a:pPr marL="685800" indent="-685800">
              <a:buFont typeface="Wingdings" panose="05000000000000000000" pitchFamily="2" charset="2"/>
              <a:buChar char="ü"/>
            </a:pPr>
            <a:r>
              <a:rPr lang="en-GB" sz="4800" b="0" i="0" dirty="0">
                <a:solidFill>
                  <a:srgbClr val="080127"/>
                </a:solidFill>
                <a:effectLst/>
                <a:latin typeface="tt_norms"/>
              </a:rPr>
              <a:t>Why you are doing it</a:t>
            </a:r>
          </a:p>
          <a:p>
            <a:pPr marL="685800" indent="-685800">
              <a:buFont typeface="Wingdings" panose="05000000000000000000" pitchFamily="2" charset="2"/>
              <a:buChar char="ü"/>
            </a:pPr>
            <a:r>
              <a:rPr lang="en-GB" sz="4800" dirty="0">
                <a:solidFill>
                  <a:srgbClr val="080127"/>
                </a:solidFill>
                <a:latin typeface="tt_norms"/>
              </a:rPr>
              <a:t>What you want to find out</a:t>
            </a:r>
          </a:p>
          <a:p>
            <a:pPr marL="685800" indent="-685800">
              <a:buFont typeface="Wingdings" panose="05000000000000000000" pitchFamily="2" charset="2"/>
              <a:buChar char="ü"/>
            </a:pPr>
            <a:r>
              <a:rPr lang="en-GB" sz="4800" b="0" i="0" dirty="0">
                <a:solidFill>
                  <a:srgbClr val="080127"/>
                </a:solidFill>
                <a:effectLst/>
                <a:latin typeface="tt_norms"/>
              </a:rPr>
              <a:t>What is the best method for finding it out</a:t>
            </a:r>
          </a:p>
          <a:p>
            <a:endParaRPr lang="en-GB" sz="4800" dirty="0">
              <a:solidFill>
                <a:srgbClr val="080127"/>
              </a:solidFill>
              <a:latin typeface="tt_norms"/>
            </a:endParaRPr>
          </a:p>
          <a:p>
            <a:r>
              <a:rPr lang="en-GB" sz="4800" b="0" i="0" dirty="0">
                <a:solidFill>
                  <a:srgbClr val="080127"/>
                </a:solidFill>
                <a:effectLst/>
                <a:latin typeface="tt_norms"/>
              </a:rPr>
              <a:t>You will be expected to interpret your own research findings and propose solutions or recommendations. </a:t>
            </a:r>
          </a:p>
          <a:p>
            <a:endParaRPr lang="en-GB" sz="4800" b="0" i="0" dirty="0">
              <a:solidFill>
                <a:srgbClr val="080127"/>
              </a:solidFill>
              <a:effectLst/>
              <a:latin typeface="tt_norms"/>
            </a:endParaRPr>
          </a:p>
        </p:txBody>
      </p:sp>
    </p:spTree>
    <p:extLst>
      <p:ext uri="{BB962C8B-B14F-4D97-AF65-F5344CB8AC3E}">
        <p14:creationId xmlns:p14="http://schemas.microsoft.com/office/powerpoint/2010/main" val="409516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4"/>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The step up- discussion…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249423" y="3657609"/>
            <a:ext cx="21946941" cy="9624734"/>
          </a:xfrm>
        </p:spPr>
        <p:txBody>
          <a:bodyPr>
            <a:normAutofit/>
          </a:bodyPr>
          <a:lstStyle/>
          <a:p>
            <a:pPr marL="457200" lvl="1" indent="0">
              <a:lnSpc>
                <a:spcPct val="115000"/>
              </a:lnSpc>
              <a:spcAft>
                <a:spcPts val="1000"/>
              </a:spcAft>
              <a:buNone/>
            </a:pPr>
            <a:r>
              <a:rPr lang="en-US" sz="39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Activity - Individual reflection</a:t>
            </a:r>
          </a:p>
          <a:p>
            <a:pPr marL="457200" lvl="1" indent="0">
              <a:lnSpc>
                <a:spcPct val="115000"/>
              </a:lnSpc>
              <a:spcAft>
                <a:spcPts val="1000"/>
              </a:spcAft>
              <a:buNone/>
            </a:pPr>
            <a:endParaRPr lang="en-US" sz="4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15000"/>
              </a:lnSpc>
              <a:spcAft>
                <a:spcPts val="1000"/>
              </a:spcAft>
              <a:buFont typeface="Wingdings" panose="05000000000000000000" pitchFamily="2" charset="2"/>
              <a:buChar char="ü"/>
            </a:pPr>
            <a:r>
              <a:rPr lang="en-US" sz="5400" dirty="0"/>
              <a:t>Are you directly progressing, having recently studied an UG degree,  </a:t>
            </a:r>
          </a:p>
          <a:p>
            <a:pPr marL="457200" lvl="1" indent="0">
              <a:lnSpc>
                <a:spcPct val="115000"/>
              </a:lnSpc>
              <a:spcAft>
                <a:spcPts val="1000"/>
              </a:spcAft>
              <a:buNone/>
            </a:pPr>
            <a:r>
              <a:rPr lang="en-US" sz="5400" dirty="0"/>
              <a:t>     or have you had a period of time away?</a:t>
            </a:r>
          </a:p>
          <a:p>
            <a:pPr marL="457200" lvl="1" indent="0">
              <a:lnSpc>
                <a:spcPct val="115000"/>
              </a:lnSpc>
              <a:spcAft>
                <a:spcPts val="1000"/>
              </a:spcAft>
              <a:buNone/>
            </a:pPr>
            <a:endParaRPr lang="en-US" sz="5400" dirty="0"/>
          </a:p>
          <a:p>
            <a:pPr marL="1028700" lvl="1" indent="-571500">
              <a:lnSpc>
                <a:spcPct val="115000"/>
              </a:lnSpc>
              <a:spcAft>
                <a:spcPts val="1000"/>
              </a:spcAft>
              <a:buFont typeface="Wingdings" panose="05000000000000000000" pitchFamily="2" charset="2"/>
              <a:buChar char="ü"/>
            </a:pPr>
            <a:r>
              <a:rPr lang="en-US" sz="5400" dirty="0"/>
              <a:t>Did you access Academic Skills support during your UG degree?</a:t>
            </a:r>
          </a:p>
          <a:p>
            <a:pPr marL="1028700" lvl="1" indent="-571500">
              <a:lnSpc>
                <a:spcPct val="115000"/>
              </a:lnSpc>
              <a:spcAft>
                <a:spcPts val="1000"/>
              </a:spcAft>
              <a:buFont typeface="Wingdings" panose="05000000000000000000" pitchFamily="2" charset="2"/>
              <a:buChar char="ü"/>
            </a:pP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15000"/>
              </a:lnSpc>
              <a:spcAft>
                <a:spcPts val="1000"/>
              </a:spcAft>
              <a:buFont typeface="Wingdings" panose="05000000000000000000" pitchFamily="2" charset="2"/>
              <a:buChar char="ü"/>
            </a:pPr>
            <a:r>
              <a:rPr lang="en-US" sz="5400" dirty="0"/>
              <a:t>What do you perceive the "Step up" to be? How is PG study different?</a:t>
            </a:r>
            <a:endParaRPr lang="en-GB" sz="5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EDF7F58-9FA5-48AB-B9FA-8D55EFDC10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970940" y="236580"/>
            <a:ext cx="4555628" cy="4113970"/>
          </a:xfrm>
          <a:prstGeom prst="rect">
            <a:avLst/>
          </a:prstGeom>
        </p:spPr>
      </p:pic>
    </p:spTree>
    <p:extLst>
      <p:ext uri="{BB962C8B-B14F-4D97-AF65-F5344CB8AC3E}">
        <p14:creationId xmlns:p14="http://schemas.microsoft.com/office/powerpoint/2010/main" val="124390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Clock image"/>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descr="Clock inage"/>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descr="Clock image"/>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986660"/>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0357EA-4EE9-4009-93F8-B72D48B88C5B}"/>
              </a:ext>
            </a:extLst>
          </p:cNvPr>
          <p:cNvSpPr>
            <a:spLocks noGrp="1"/>
          </p:cNvSpPr>
          <p:nvPr>
            <p:ph type="title"/>
          </p:nvPr>
        </p:nvSpPr>
        <p:spPr>
          <a:xfrm>
            <a:off x="2495368" y="1179502"/>
            <a:ext cx="21031200" cy="2014375"/>
          </a:xfrm>
        </p:spPr>
        <p:txBody>
          <a:bodyPr>
            <a:normAutofit/>
          </a:bodyPr>
          <a:lstStyle/>
          <a:p>
            <a:r>
              <a:rPr lang="en-US" sz="9600" dirty="0">
                <a:solidFill>
                  <a:schemeClr val="tx1">
                    <a:lumMod val="65000"/>
                    <a:lumOff val="35000"/>
                  </a:schemeClr>
                </a:solidFill>
                <a:latin typeface="+mn-lt"/>
                <a:cs typeface="Arial" panose="020B0604020202020204" pitchFamily="34" charset="0"/>
              </a:rPr>
              <a:t>Returning to Learning- Join us!</a:t>
            </a:r>
            <a:endParaRPr lang="en-GB" sz="9600" dirty="0">
              <a:latin typeface="+mn-lt"/>
            </a:endParaRPr>
          </a:p>
        </p:txBody>
      </p:sp>
      <p:pic>
        <p:nvPicPr>
          <p:cNvPr id="10" name="Picture 9">
            <a:extLst>
              <a:ext uri="{FF2B5EF4-FFF2-40B4-BE49-F238E27FC236}">
                <a16:creationId xmlns:a16="http://schemas.microsoft.com/office/drawing/2014/main" id="{B3ED8CC4-92C5-4812-8C5C-8C97F8D7A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2069" y="198522"/>
            <a:ext cx="4341930" cy="3399495"/>
          </a:xfrm>
          <a:prstGeom prst="rect">
            <a:avLst/>
          </a:prstGeom>
        </p:spPr>
      </p:pic>
      <p:pic>
        <p:nvPicPr>
          <p:cNvPr id="2050" name="Picture 2" descr="This is an image of students alongside an explanation of the returning to learning workshop- The uniskills workshop offers a time and a space to meet other students who have also had a break from study. Every other Wednesday- drop in- book via this link&#10;&#10;https://www.edgehill.ac.uk/departments/support/ls/uni-skills/&#10;">
            <a:extLst>
              <a:ext uri="{FF2B5EF4-FFF2-40B4-BE49-F238E27FC236}">
                <a16:creationId xmlns:a16="http://schemas.microsoft.com/office/drawing/2014/main" id="{80480010-7E25-43E9-8753-F0E26FE4E4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144" y="3136256"/>
            <a:ext cx="18037488" cy="1014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4" y="6510195"/>
            <a:ext cx="13716000" cy="695610"/>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4" y="6505397"/>
            <a:ext cx="13716000" cy="695610"/>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7"/>
            <a:ext cx="13716000"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9" y="433658"/>
            <a:ext cx="7364250" cy="495864"/>
          </a:xfrm>
          <a:prstGeom prst="rect">
            <a:avLst/>
          </a:prstGeom>
        </p:spPr>
      </p:pic>
      <p:sp>
        <p:nvSpPr>
          <p:cNvPr id="18" name="TextBox 17"/>
          <p:cNvSpPr txBox="1"/>
          <p:nvPr/>
        </p:nvSpPr>
        <p:spPr>
          <a:xfrm>
            <a:off x="2086832" y="3026098"/>
            <a:ext cx="22157352" cy="12988171"/>
          </a:xfrm>
          <a:prstGeom prst="rect">
            <a:avLst/>
          </a:prstGeom>
          <a:noFill/>
        </p:spPr>
        <p:txBody>
          <a:bodyPr wrap="square" lIns="91440" tIns="45720" rIns="91440" bIns="45720" rtlCol="0" anchor="t">
            <a:spAutoFit/>
          </a:bodyPr>
          <a:lstStyle/>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Discover information, guides, videos and toolkits on our </a:t>
            </a:r>
            <a:r>
              <a:rPr lang="en-US" sz="4000" dirty="0">
                <a:solidFill>
                  <a:schemeClr val="tx1">
                    <a:lumMod val="65000"/>
                    <a:lumOff val="35000"/>
                  </a:schemeClr>
                </a:solidFill>
                <a:latin typeface="Arial"/>
                <a:ea typeface="Helvetica Neue LT Pro 55 Roman" charset="0"/>
                <a:cs typeface="Arial"/>
                <a:hlinkClick r:id="rId4"/>
              </a:rPr>
              <a:t>webpages</a:t>
            </a:r>
            <a:endParaRPr lang="en-US" sz="4000" dirty="0">
              <a:solidFill>
                <a:srgbClr val="464A4B"/>
              </a:solidFill>
              <a:latin typeface="Arial"/>
              <a:ea typeface="Helvetica Neue LT Pro 55 Roman" charset="0"/>
              <a:cs typeface="Arial"/>
            </a:endParaRPr>
          </a:p>
          <a:p>
            <a:pPr>
              <a:spcAft>
                <a:spcPts val="1200"/>
              </a:spcAft>
              <a:buClr>
                <a:srgbClr val="445490"/>
              </a:buClr>
              <a:buSzPct val="110000"/>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Book your place on a </a:t>
            </a:r>
            <a:r>
              <a:rPr lang="en-US" sz="4000" dirty="0">
                <a:solidFill>
                  <a:schemeClr val="tx1">
                    <a:lumMod val="65000"/>
                    <a:lumOff val="35000"/>
                  </a:schemeClr>
                </a:solidFill>
                <a:latin typeface="Arial"/>
                <a:ea typeface="Helvetica Neue LT Pro 55 Roman" charset="0"/>
                <a:cs typeface="Arial"/>
                <a:hlinkClick r:id="rId5"/>
              </a:rPr>
              <a:t>UniSkills webinar or workshop </a:t>
            </a:r>
            <a:r>
              <a:rPr lang="en-US" sz="4000" dirty="0">
                <a:solidFill>
                  <a:schemeClr val="tx1">
                    <a:lumMod val="65000"/>
                    <a:lumOff val="35000"/>
                  </a:schemeClr>
                </a:solidFill>
                <a:latin typeface="Arial"/>
                <a:ea typeface="Helvetica Neue LT Pro 55 Roman" charset="0"/>
                <a:cs typeface="Arial"/>
              </a:rPr>
              <a:t>running throughout the year</a:t>
            </a:r>
          </a:p>
          <a:p>
            <a:pPr>
              <a:spcAft>
                <a:spcPts val="1200"/>
              </a:spcAft>
              <a:buClr>
                <a:srgbClr val="445490"/>
              </a:buClr>
              <a:buSzPct val="110000"/>
            </a:pP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US" sz="4000" dirty="0">
                <a:solidFill>
                  <a:srgbClr val="464A4B"/>
                </a:solidFill>
                <a:latin typeface="Arial"/>
                <a:ea typeface="Helvetica Neue LT Pro 55 Roman" charset="0"/>
                <a:cs typeface="Arial"/>
              </a:rPr>
              <a:t>Book an appointment with UniSkills for </a:t>
            </a:r>
            <a:r>
              <a:rPr lang="en-US" sz="4000" dirty="0">
                <a:solidFill>
                  <a:srgbClr val="464A4B"/>
                </a:solidFill>
                <a:latin typeface="Arial"/>
                <a:ea typeface="Helvetica Neue LT Pro 55 Roman" charset="0"/>
                <a:cs typeface="Arial"/>
                <a:hlinkClick r:id="rId6"/>
              </a:rPr>
              <a:t>121 support</a:t>
            </a: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Contact the Catalyst Helpdesk via email at </a:t>
            </a:r>
            <a:r>
              <a:rPr lang="en-US" sz="4000" dirty="0">
                <a:solidFill>
                  <a:schemeClr val="tx1">
                    <a:lumMod val="65000"/>
                    <a:lumOff val="35000"/>
                  </a:schemeClr>
                </a:solidFill>
                <a:latin typeface="Arial"/>
                <a:ea typeface="Helvetica Neue LT Pro 55 Roman" charset="0"/>
                <a:cs typeface="Arial"/>
                <a:hlinkClick r:id="rId7">
                  <a:extLst>
                    <a:ext uri="{A12FA001-AC4F-418D-AE19-62706E023703}">
                      <ahyp:hlinkClr xmlns:ahyp="http://schemas.microsoft.com/office/drawing/2018/hyperlinkcolor" val="tx"/>
                    </a:ext>
                  </a:extLst>
                </a:hlinkClick>
              </a:rPr>
              <a:t>CatalystEnquiries@edgehill.ac.uk</a:t>
            </a:r>
            <a:r>
              <a:rPr lang="en-US" sz="4000" dirty="0">
                <a:solidFill>
                  <a:schemeClr val="tx1">
                    <a:lumMod val="65000"/>
                    <a:lumOff val="35000"/>
                  </a:schemeClr>
                </a:solidFill>
                <a:latin typeface="Arial"/>
                <a:ea typeface="Helvetica Neue LT Pro 55 Roman" charset="0"/>
                <a:cs typeface="Arial"/>
              </a:rPr>
              <a:t>,  search our FAQs or </a:t>
            </a:r>
            <a:r>
              <a:rPr lang="en-US" sz="4000" dirty="0">
                <a:solidFill>
                  <a:schemeClr val="tx1">
                    <a:lumMod val="65000"/>
                    <a:lumOff val="35000"/>
                  </a:schemeClr>
                </a:solidFill>
                <a:latin typeface="Arial"/>
                <a:ea typeface="Helvetica Neue LT Pro 55 Roman" charset="0"/>
                <a:cs typeface="Arial"/>
                <a:hlinkClick r:id="rId8"/>
              </a:rPr>
              <a:t>Ask a Question </a:t>
            </a:r>
            <a:r>
              <a:rPr lang="en-US" sz="4000" dirty="0">
                <a:solidFill>
                  <a:schemeClr val="tx1">
                    <a:lumMod val="65000"/>
                    <a:lumOff val="35000"/>
                  </a:schemeClr>
                </a:solidFill>
                <a:latin typeface="Arial"/>
                <a:ea typeface="Helvetica Neue LT Pro 55 Roman" charset="0"/>
                <a:cs typeface="Arial"/>
              </a:rPr>
              <a:t>online</a:t>
            </a:r>
          </a:p>
          <a:p>
            <a:pPr>
              <a:spcAft>
                <a:spcPts val="1200"/>
              </a:spcAft>
              <a:buClr>
                <a:srgbClr val="445490"/>
              </a:buClr>
              <a:buSzPct val="110000"/>
            </a:pPr>
            <a:endParaRPr lang="en-US" sz="4000" dirty="0">
              <a:solidFill>
                <a:schemeClr val="tx1">
                  <a:lumMod val="65000"/>
                  <a:lumOff val="35000"/>
                </a:schemeClr>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Explore </a:t>
            </a:r>
            <a:r>
              <a:rPr lang="en-GB" sz="4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LinkedIn Learning</a:t>
            </a:r>
            <a:r>
              <a:rPr lang="en-GB" sz="4000" dirty="0">
                <a:latin typeface="Arial" panose="020B0604020202020204" pitchFamily="34" charset="0"/>
                <a:ea typeface="Calibri" panose="020F0502020204030204" pitchFamily="34" charset="0"/>
                <a:cs typeface="Arial" panose="020B0604020202020204" pitchFamily="34" charset="0"/>
              </a:rPr>
              <a:t> </a:t>
            </a: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to access online courses and video tutorials, written by industry experts, to help develop your skills and boost your employability</a:t>
            </a:r>
          </a:p>
          <a:p>
            <a:pPr>
              <a:spcAft>
                <a:spcPts val="1200"/>
              </a:spcAft>
              <a:buClr>
                <a:srgbClr val="445490"/>
              </a:buClr>
              <a:buSzPct val="110000"/>
            </a:pP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a:cs typeface="Arial"/>
              </a:rPr>
              <a:t>Attend 3 UniSkills workshops and/or webinars to gain 10 activity points towards the </a:t>
            </a:r>
            <a:r>
              <a:rPr lang="en-GB" sz="4000" dirty="0">
                <a:solidFill>
                  <a:schemeClr val="tx1">
                    <a:lumMod val="65000"/>
                    <a:lumOff val="35000"/>
                  </a:schemeClr>
                </a:solidFill>
                <a:latin typeface="Arial"/>
                <a:cs typeface="Arial"/>
                <a:hlinkClick r:id="rId10"/>
              </a:rPr>
              <a:t>Extra Edge Award</a:t>
            </a:r>
            <a:r>
              <a:rPr lang="en-US" sz="4000" dirty="0"/>
              <a:t> </a:t>
            </a: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en-GB" sz="7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spcAft>
                <a:spcPts val="1200"/>
              </a:spcAft>
              <a:buClr>
                <a:srgbClr val="445490"/>
              </a:buClr>
              <a:buSzPct val="110000"/>
            </a:pPr>
            <a:endParaRPr lang="en-GB"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tr-TR" sz="4000" dirty="0">
              <a:solidFill>
                <a:schemeClr val="tx1">
                  <a:lumMod val="65000"/>
                  <a:lumOff val="35000"/>
                </a:schemeClr>
              </a:solidFill>
              <a:latin typeface="Arial"/>
              <a:ea typeface="Helvetica Neue LT Pro 55 Roman" charset="0"/>
              <a:cs typeface="Aria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377923" y="26855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Woman sat on an oversized pen drive whilst using a laptop.">
            <a:extLst>
              <a:ext uri="{FF2B5EF4-FFF2-40B4-BE49-F238E27FC236}">
                <a16:creationId xmlns:a16="http://schemas.microsoft.com/office/drawing/2014/main" id="{3F144892-207A-4E23-85B7-C6B002BD23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3114" y="-565194"/>
            <a:ext cx="5965916" cy="4222788"/>
          </a:xfrm>
          <a:prstGeom prst="rect">
            <a:avLst/>
          </a:prstGeom>
        </p:spPr>
      </p:pic>
      <p:sp>
        <p:nvSpPr>
          <p:cNvPr id="2" name="Title 1">
            <a:extLst>
              <a:ext uri="{FF2B5EF4-FFF2-40B4-BE49-F238E27FC236}">
                <a16:creationId xmlns:a16="http://schemas.microsoft.com/office/drawing/2014/main" id="{1F5361D8-30A4-4914-8D2F-97EF3756E413}"/>
              </a:ext>
              <a:ext uri="{C183D7F6-B498-43B3-948B-1728B52AA6E4}">
                <adec:decorative xmlns:adec="http://schemas.microsoft.com/office/drawing/2017/decorative" val="1"/>
              </a:ext>
            </a:extLst>
          </p:cNvPr>
          <p:cNvSpPr>
            <a:spLocks noGrp="1"/>
          </p:cNvSpPr>
          <p:nvPr>
            <p:ph type="title"/>
          </p:nvPr>
        </p:nvSpPr>
        <p:spPr>
          <a:xfrm>
            <a:off x="2248654" y="433659"/>
            <a:ext cx="21031200" cy="2651126"/>
          </a:xfrm>
        </p:spPr>
        <p:txBody>
          <a:bodyPr/>
          <a:lstStyle/>
          <a:p>
            <a:r>
              <a:rPr lang="tr-TR" sz="9600" b="1" dirty="0">
                <a:solidFill>
                  <a:srgbClr val="445490"/>
                </a:solidFill>
                <a:latin typeface="Helvetica Neue LT Pro 75" charset="0"/>
                <a:ea typeface="Helvetica Neue LT Pro 75" charset="0"/>
                <a:cs typeface="Helvetica Neue LT Pro 75" charset="0"/>
              </a:rPr>
              <a:t>Fu</a:t>
            </a:r>
            <a:r>
              <a:rPr lang="tr-TR" sz="9600" b="1" spc="600" dirty="0">
                <a:solidFill>
                  <a:srgbClr val="445490"/>
                </a:solidFill>
                <a:latin typeface="Helvetica Neue LT Pro 75" charset="0"/>
                <a:ea typeface="Helvetica Neue LT Pro 75" charset="0"/>
                <a:cs typeface="Helvetica Neue LT Pro 75" charset="0"/>
              </a:rPr>
              <a:t>rt</a:t>
            </a:r>
            <a:r>
              <a:rPr lang="tr-TR" sz="9600" b="1" dirty="0">
                <a:solidFill>
                  <a:srgbClr val="445490"/>
                </a:solidFill>
                <a:latin typeface="Helvetica Neue LT Pro 75" charset="0"/>
                <a:ea typeface="Helvetica Neue LT Pro 75" charset="0"/>
                <a:cs typeface="Helvetica Neue LT Pro 75" charset="0"/>
              </a:rPr>
              <a:t>her suppo</a:t>
            </a:r>
            <a:r>
              <a:rPr lang="tr-TR" sz="9600" b="1" spc="600" dirty="0">
                <a:solidFill>
                  <a:srgbClr val="445490"/>
                </a:solidFill>
                <a:latin typeface="Helvetica Neue LT Pro 75" charset="0"/>
                <a:ea typeface="Helvetica Neue LT Pro 75" charset="0"/>
                <a:cs typeface="Helvetica Neue LT Pro 75" charset="0"/>
              </a:rPr>
              <a:t>rt</a:t>
            </a:r>
            <a:endParaRPr lang="en-GB" dirty="0"/>
          </a:p>
        </p:txBody>
      </p:sp>
    </p:spTree>
    <p:extLst>
      <p:ext uri="{BB962C8B-B14F-4D97-AF65-F5344CB8AC3E}">
        <p14:creationId xmlns:p14="http://schemas.microsoft.com/office/powerpoint/2010/main" val="360452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6" name="Title 5">
            <a:extLst>
              <a:ext uri="{FF2B5EF4-FFF2-40B4-BE49-F238E27FC236}">
                <a16:creationId xmlns:a16="http://schemas.microsoft.com/office/drawing/2014/main" id="{A038E302-CBBB-4E5E-96F8-62D5A028BAD3}"/>
              </a:ext>
            </a:extLst>
          </p:cNvPr>
          <p:cNvSpPr>
            <a:spLocks noGrp="1"/>
          </p:cNvSpPr>
          <p:nvPr>
            <p:ph type="title"/>
          </p:nvPr>
        </p:nvSpPr>
        <p:spPr>
          <a:xfrm>
            <a:off x="2495368" y="1063676"/>
            <a:ext cx="21031200" cy="2651126"/>
          </a:xfrm>
        </p:spPr>
        <p:txBody>
          <a:bodyPr/>
          <a:lstStyle/>
          <a:p>
            <a:r>
              <a:rPr lang="tr-TR" b="1" dirty="0">
                <a:solidFill>
                  <a:srgbClr val="445490"/>
                </a:solidFill>
                <a:latin typeface="Helvetica Neue LT Pro 75" charset="0"/>
                <a:ea typeface="Helvetica Neue LT Pro 75" charset="0"/>
                <a:cs typeface="Helvetica Neue LT Pro 75" charset="0"/>
              </a:rPr>
              <a:t>Keep in touch</a:t>
            </a:r>
            <a:endParaRPr lang="en-GB" dirty="0"/>
          </a:p>
        </p:txBody>
      </p:sp>
      <p:sp>
        <p:nvSpPr>
          <p:cNvPr id="29" name="TextBox 28"/>
          <p:cNvSpPr txBox="1"/>
          <p:nvPr/>
        </p:nvSpPr>
        <p:spPr>
          <a:xfrm>
            <a:off x="4860907" y="8182019"/>
            <a:ext cx="5448266" cy="707886"/>
          </a:xfrm>
          <a:prstGeom prst="rect">
            <a:avLst/>
          </a:prstGeom>
          <a:noFill/>
        </p:spPr>
        <p:txBody>
          <a:bodyPr wrap="square" rtlCol="0">
            <a:spAutoFit/>
          </a:bodyPr>
          <a:lstStyle/>
          <a:p>
            <a:r>
              <a:rPr lang="en-US" sz="4000" dirty="0">
                <a:solidFill>
                  <a:srgbClr val="464A4B"/>
                </a:solidFill>
                <a:latin typeface="Helvetica" charset="0"/>
                <a:ea typeface="Helvetica" charset="0"/>
                <a:cs typeface="Helvetica" charset="0"/>
              </a:rPr>
              <a:t>@</a:t>
            </a:r>
            <a:r>
              <a:rPr lang="en-US" sz="4000" dirty="0" err="1">
                <a:solidFill>
                  <a:srgbClr val="464A4B"/>
                </a:solidFill>
                <a:latin typeface="Helvetica" charset="0"/>
                <a:ea typeface="Helvetica" charset="0"/>
                <a:cs typeface="Helvetica" charset="0"/>
              </a:rPr>
              <a:t>EHULibrary</a:t>
            </a:r>
            <a:endParaRPr lang="tr-TR" sz="4000" dirty="0">
              <a:solidFill>
                <a:srgbClr val="464A4B"/>
              </a:solidFill>
              <a:latin typeface="Helvetica" charset="0"/>
              <a:ea typeface="Helvetica" charset="0"/>
              <a:cs typeface="Helvetica" charset="0"/>
            </a:endParaRPr>
          </a:p>
        </p:txBody>
      </p:sp>
      <p:sp>
        <p:nvSpPr>
          <p:cNvPr id="23" name="TextBox 22"/>
          <p:cNvSpPr txBox="1"/>
          <p:nvPr/>
        </p:nvSpPr>
        <p:spPr>
          <a:xfrm>
            <a:off x="4880121" y="9181862"/>
            <a:ext cx="6533232" cy="707886"/>
          </a:xfrm>
          <a:prstGeom prst="rect">
            <a:avLst/>
          </a:prstGeom>
          <a:noFill/>
        </p:spPr>
        <p:txBody>
          <a:bodyPr wrap="square" rtlCol="0">
            <a:spAutoFit/>
          </a:bodyPr>
          <a:lstStyle/>
          <a:p>
            <a:r>
              <a:rPr lang="en-US" sz="4000" dirty="0">
                <a:solidFill>
                  <a:schemeClr val="tx1">
                    <a:lumMod val="75000"/>
                    <a:lumOff val="25000"/>
                  </a:schemeClr>
                </a:solidFill>
                <a:latin typeface="Helvetica" charset="0"/>
                <a:ea typeface="Helvetica" charset="0"/>
                <a:cs typeface="Helvetica" charset="0"/>
              </a:rPr>
              <a:t>@EHULearnService</a:t>
            </a:r>
            <a:endParaRPr lang="tr-TR" sz="4000" dirty="0">
              <a:solidFill>
                <a:schemeClr val="tx1">
                  <a:lumMod val="75000"/>
                  <a:lumOff val="25000"/>
                </a:schemeClr>
              </a:solidFill>
              <a:latin typeface="Helvetica" charset="0"/>
              <a:ea typeface="Helvetica" charset="0"/>
              <a:cs typeface="Helvetica" charset="0"/>
            </a:endParaRPr>
          </a:p>
        </p:txBody>
      </p:sp>
      <p:sp>
        <p:nvSpPr>
          <p:cNvPr id="21" name="Freeform 20">
            <a:extLst>
              <a:ext uri="{C183D7F6-B498-43B3-948B-1728B52AA6E4}">
                <adec:decorative xmlns:adec="http://schemas.microsoft.com/office/drawing/2017/decorative" val="1"/>
              </a:ext>
            </a:extLst>
          </p:cNvPr>
          <p:cNvSpPr>
            <a:spLocks/>
          </p:cNvSpPr>
          <p:nvPr/>
        </p:nvSpPr>
        <p:spPr bwMode="auto">
          <a:xfrm>
            <a:off x="3734540" y="9328382"/>
            <a:ext cx="769350" cy="627512"/>
          </a:xfrm>
          <a:custGeom>
            <a:avLst/>
            <a:gdLst>
              <a:gd name="T0" fmla="*/ 1421663 w 280"/>
              <a:gd name="T1" fmla="*/ 137144 h 228"/>
              <a:gd name="T2" fmla="*/ 1254110 w 280"/>
              <a:gd name="T3" fmla="*/ 182859 h 228"/>
              <a:gd name="T4" fmla="*/ 1381044 w 280"/>
              <a:gd name="T5" fmla="*/ 25397 h 228"/>
              <a:gd name="T6" fmla="*/ 1198259 w 280"/>
              <a:gd name="T7" fmla="*/ 96509 h 228"/>
              <a:gd name="T8" fmla="*/ 985009 w 280"/>
              <a:gd name="T9" fmla="*/ 0 h 228"/>
              <a:gd name="T10" fmla="*/ 690522 w 280"/>
              <a:gd name="T11" fmla="*/ 294606 h 228"/>
              <a:gd name="T12" fmla="*/ 700677 w 280"/>
              <a:gd name="T13" fmla="*/ 360639 h 228"/>
              <a:gd name="T14" fmla="*/ 96470 w 280"/>
              <a:gd name="T15" fmla="*/ 55874 h 228"/>
              <a:gd name="T16" fmla="*/ 60928 w 280"/>
              <a:gd name="T17" fmla="*/ 203177 h 228"/>
              <a:gd name="T18" fmla="*/ 187863 w 280"/>
              <a:gd name="T19" fmla="*/ 446989 h 228"/>
              <a:gd name="T20" fmla="*/ 55851 w 280"/>
              <a:gd name="T21" fmla="*/ 406353 h 228"/>
              <a:gd name="T22" fmla="*/ 55851 w 280"/>
              <a:gd name="T23" fmla="*/ 411433 h 228"/>
              <a:gd name="T24" fmla="*/ 289410 w 280"/>
              <a:gd name="T25" fmla="*/ 700960 h 228"/>
              <a:gd name="T26" fmla="*/ 213249 w 280"/>
              <a:gd name="T27" fmla="*/ 711118 h 228"/>
              <a:gd name="T28" fmla="*/ 157398 w 280"/>
              <a:gd name="T29" fmla="*/ 706039 h 228"/>
              <a:gd name="T30" fmla="*/ 431576 w 280"/>
              <a:gd name="T31" fmla="*/ 904136 h 228"/>
              <a:gd name="T32" fmla="*/ 71083 w 280"/>
              <a:gd name="T33" fmla="*/ 1031122 h 228"/>
              <a:gd name="T34" fmla="*/ 0 w 280"/>
              <a:gd name="T35" fmla="*/ 1026042 h 228"/>
              <a:gd name="T36" fmla="*/ 446808 w 280"/>
              <a:gd name="T37" fmla="*/ 1158107 h 228"/>
              <a:gd name="T38" fmla="*/ 1274419 w 280"/>
              <a:gd name="T39" fmla="*/ 330162 h 228"/>
              <a:gd name="T40" fmla="*/ 1274419 w 280"/>
              <a:gd name="T41" fmla="*/ 289527 h 228"/>
              <a:gd name="T42" fmla="*/ 1421663 w 280"/>
              <a:gd name="T43" fmla="*/ 137144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Freeform 22">
            <a:extLst>
              <a:ext uri="{C183D7F6-B498-43B3-948B-1728B52AA6E4}">
                <adec:decorative xmlns:adec="http://schemas.microsoft.com/office/drawing/2017/decorative" val="1"/>
              </a:ext>
            </a:extLst>
          </p:cNvPr>
          <p:cNvSpPr>
            <a:spLocks noEditPoints="1"/>
          </p:cNvSpPr>
          <p:nvPr/>
        </p:nvSpPr>
        <p:spPr bwMode="auto">
          <a:xfrm>
            <a:off x="3781400" y="8146630"/>
            <a:ext cx="745000" cy="743275"/>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TextBox 12"/>
          <p:cNvSpPr txBox="1"/>
          <p:nvPr/>
        </p:nvSpPr>
        <p:spPr>
          <a:xfrm>
            <a:off x="4906338" y="10257657"/>
            <a:ext cx="7986701" cy="707886"/>
          </a:xfrm>
          <a:prstGeom prst="rect">
            <a:avLst/>
          </a:prstGeom>
          <a:noFill/>
        </p:spPr>
        <p:txBody>
          <a:bodyPr wrap="square" rtlCol="0">
            <a:spAutoFit/>
          </a:bodyPr>
          <a:lstStyle/>
          <a:p>
            <a:r>
              <a:rPr lang="en-US" sz="4000" dirty="0" err="1">
                <a:solidFill>
                  <a:schemeClr val="tx1">
                    <a:lumMod val="75000"/>
                    <a:lumOff val="25000"/>
                  </a:schemeClr>
                </a:solidFill>
                <a:latin typeface="Helvetica" charset="0"/>
                <a:ea typeface="Helvetica" charset="0"/>
                <a:cs typeface="Helvetica" charset="0"/>
              </a:rPr>
              <a:t>edgehill.ac.uk</a:t>
            </a:r>
            <a:r>
              <a:rPr lang="en-US" sz="4000" dirty="0">
                <a:solidFill>
                  <a:schemeClr val="tx1">
                    <a:lumMod val="75000"/>
                    <a:lumOff val="25000"/>
                  </a:schemeClr>
                </a:solidFill>
                <a:latin typeface="Helvetica" charset="0"/>
                <a:ea typeface="Helvetica" charset="0"/>
                <a:cs typeface="Helvetica" charset="0"/>
              </a:rPr>
              <a:t>/</a:t>
            </a:r>
            <a:r>
              <a:rPr lang="en-US" sz="4000" dirty="0" err="1">
                <a:solidFill>
                  <a:schemeClr val="tx1">
                    <a:lumMod val="75000"/>
                    <a:lumOff val="25000"/>
                  </a:schemeClr>
                </a:solidFill>
                <a:latin typeface="Helvetica" charset="0"/>
                <a:ea typeface="Helvetica" charset="0"/>
                <a:cs typeface="Helvetica" charset="0"/>
              </a:rPr>
              <a:t>uniskills</a:t>
            </a:r>
            <a:endParaRPr lang="tr-TR" sz="4000" dirty="0">
              <a:solidFill>
                <a:schemeClr val="tx1">
                  <a:lumMod val="75000"/>
                  <a:lumOff val="25000"/>
                </a:schemeClr>
              </a:solidFill>
              <a:latin typeface="Helvetica" charset="0"/>
              <a:ea typeface="Helvetica" charset="0"/>
              <a:cs typeface="Helvetica" charset="0"/>
            </a:endParaRPr>
          </a:p>
        </p:txBody>
      </p:sp>
      <p:cxnSp>
        <p:nvCxnSpPr>
          <p:cNvPr id="24" name="Straight Connector 23">
            <a:extLst>
              <a:ext uri="{C183D7F6-B498-43B3-948B-1728B52AA6E4}">
                <adec:decorative xmlns:adec="http://schemas.microsoft.com/office/drawing/2017/decorative" val="1"/>
              </a:ext>
            </a:extLst>
          </p:cNvPr>
          <p:cNvCxnSpPr/>
          <p:nvPr/>
        </p:nvCxnSpPr>
        <p:spPr>
          <a:xfrm>
            <a:off x="2795736" y="37148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20" name="Rectangle 1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27" name="Rectangle 26">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375" y="11093793"/>
            <a:ext cx="1162269" cy="1117567"/>
          </a:xfrm>
          <a:prstGeom prst="rect">
            <a:avLst/>
          </a:prstGeom>
        </p:spPr>
      </p:pic>
      <p:sp>
        <p:nvSpPr>
          <p:cNvPr id="31" name="TextBox 30"/>
          <p:cNvSpPr txBox="1"/>
          <p:nvPr/>
        </p:nvSpPr>
        <p:spPr>
          <a:xfrm>
            <a:off x="4906338" y="11298633"/>
            <a:ext cx="8025794" cy="707886"/>
          </a:xfrm>
          <a:prstGeom prst="rect">
            <a:avLst/>
          </a:prstGeom>
          <a:noFill/>
        </p:spPr>
        <p:txBody>
          <a:bodyPr wrap="square" rtlCol="0">
            <a:spAutoFit/>
          </a:bodyPr>
          <a:lstStyle/>
          <a:p>
            <a:r>
              <a:rPr lang="en-US" sz="4000" dirty="0" err="1">
                <a:solidFill>
                  <a:schemeClr val="tx1">
                    <a:lumMod val="75000"/>
                    <a:lumOff val="25000"/>
                  </a:schemeClr>
                </a:solidFill>
                <a:latin typeface="Helvetica" charset="0"/>
                <a:ea typeface="Helvetica" charset="0"/>
                <a:cs typeface="Helvetica" charset="0"/>
              </a:rPr>
              <a:t>Blogs.edgehill.ac.uk</a:t>
            </a:r>
            <a:r>
              <a:rPr lang="en-US" sz="4000" dirty="0">
                <a:solidFill>
                  <a:schemeClr val="tx1">
                    <a:lumMod val="75000"/>
                    <a:lumOff val="25000"/>
                  </a:schemeClr>
                </a:solidFill>
                <a:latin typeface="Helvetica" charset="0"/>
                <a:ea typeface="Helvetica" charset="0"/>
                <a:cs typeface="Helvetica" charset="0"/>
              </a:rPr>
              <a:t>/ls</a:t>
            </a:r>
            <a:endParaRPr lang="tr-TR" sz="4000" dirty="0">
              <a:solidFill>
                <a:schemeClr val="tx1">
                  <a:lumMod val="75000"/>
                  <a:lumOff val="25000"/>
                </a:schemeClr>
              </a:solidFill>
              <a:latin typeface="Helvetica" charset="0"/>
              <a:ea typeface="Helvetica" charset="0"/>
              <a:cs typeface="Helvetica"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52" y="9942364"/>
            <a:ext cx="1331976" cy="1331976"/>
          </a:xfrm>
          <a:prstGeom prst="rect">
            <a:avLst/>
          </a:prstGeom>
        </p:spPr>
      </p:pic>
      <p:pic>
        <p:nvPicPr>
          <p:cNvPr id="32" name="Picture 3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5929" y="583038"/>
            <a:ext cx="5625306" cy="4299855"/>
          </a:xfrm>
          <a:prstGeom prst="rect">
            <a:avLst/>
          </a:prstGeom>
        </p:spPr>
      </p:pic>
    </p:spTree>
    <p:extLst>
      <p:ext uri="{BB962C8B-B14F-4D97-AF65-F5344CB8AC3E}">
        <p14:creationId xmlns:p14="http://schemas.microsoft.com/office/powerpoint/2010/main" val="118936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A picture containing computer, room&#10;&#10;Description generated with very high confidence">
            <a:extLst>
              <a:ext uri="{FF2B5EF4-FFF2-40B4-BE49-F238E27FC236}">
                <a16:creationId xmlns:a16="http://schemas.microsoft.com/office/drawing/2014/main" id="{80A64300-2B49-4497-8E67-0E0C705070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37" y="1990564"/>
            <a:ext cx="11781184" cy="8951664"/>
          </a:xfrm>
          <a:prstGeom prst="rect">
            <a:avLst/>
          </a:prstGeom>
        </p:spPr>
      </p:pic>
      <p:sp>
        <p:nvSpPr>
          <p:cNvPr id="2" name="Title 1">
            <a:extLst>
              <a:ext uri="{FF2B5EF4-FFF2-40B4-BE49-F238E27FC236}">
                <a16:creationId xmlns:a16="http://schemas.microsoft.com/office/drawing/2014/main" id="{817CB4B0-3BF2-4095-909F-21C26978E23B}"/>
              </a:ext>
            </a:extLst>
          </p:cNvPr>
          <p:cNvSpPr>
            <a:spLocks noGrp="1"/>
          </p:cNvSpPr>
          <p:nvPr>
            <p:ph type="title"/>
          </p:nvPr>
        </p:nvSpPr>
        <p:spPr>
          <a:xfrm>
            <a:off x="1676400" y="-2651126"/>
            <a:ext cx="21031200" cy="2651126"/>
          </a:xfrm>
        </p:spPr>
        <p:txBody>
          <a:bodyPr vert="horz" lIns="91440" tIns="45720" rIns="91440" bIns="45720" rtlCol="0" anchor="b">
            <a:normAutofit/>
          </a:bodyPr>
          <a:lstStyle/>
          <a:p>
            <a:r>
              <a:rPr lang="en-GB" dirty="0"/>
              <a:t>end</a:t>
            </a:r>
          </a:p>
        </p:txBody>
      </p:sp>
    </p:spTree>
    <p:extLst>
      <p:ext uri="{BB962C8B-B14F-4D97-AF65-F5344CB8AC3E}">
        <p14:creationId xmlns:p14="http://schemas.microsoft.com/office/powerpoint/2010/main" val="38860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The step up- 2 main differences</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086832" y="3623912"/>
            <a:ext cx="21439736" cy="10087283"/>
          </a:xfrm>
        </p:spPr>
        <p:txBody>
          <a:bodyPr>
            <a:normAutofit lnSpcReduction="10000"/>
          </a:bodyPr>
          <a:lstStyle/>
          <a:p>
            <a:pPr marL="457200" lvl="1" indent="0">
              <a:lnSpc>
                <a:spcPct val="115000"/>
              </a:lnSpc>
              <a:buNone/>
            </a:pPr>
            <a:r>
              <a:rPr lang="en-GB" sz="3600" b="1" u="sng" dirty="0">
                <a:effectLst/>
                <a:latin typeface="Calibri" panose="020F0502020204030204" pitchFamily="34" charset="0"/>
                <a:ea typeface="Calibri" panose="020F0502020204030204" pitchFamily="34" charset="0"/>
                <a:cs typeface="Times New Roman" panose="02020603050405020304" pitchFamily="18" charset="0"/>
              </a:rPr>
              <a:t>Level of proficiency</a:t>
            </a:r>
            <a:r>
              <a:rPr lang="en-GB" sz="3600" b="1" u="sng" dirty="0">
                <a:latin typeface="Calibri" panose="020F0502020204030204" pitchFamily="34" charset="0"/>
                <a:ea typeface="Calibri" panose="020F0502020204030204" pitchFamily="34" charset="0"/>
                <a:cs typeface="Times New Roman" panose="02020603050405020304" pitchFamily="18" charset="0"/>
              </a:rPr>
              <a:t> and Specialist knowledge. </a:t>
            </a:r>
          </a:p>
          <a:p>
            <a:pPr marL="457200" lvl="1" indent="0">
              <a:lnSpc>
                <a:spcPct val="115000"/>
              </a:lnSpc>
              <a:buNone/>
            </a:pPr>
            <a:r>
              <a:rPr lang="en-GB" sz="3600" dirty="0">
                <a:latin typeface="Calibri" panose="020F0502020204030204" pitchFamily="34" charset="0"/>
                <a:ea typeface="Calibri" panose="020F0502020204030204" pitchFamily="34" charset="0"/>
                <a:cs typeface="Times New Roman" panose="02020603050405020304" pitchFamily="18" charset="0"/>
              </a:rPr>
              <a:t>You have </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“grounding” in a subject and will now be required to fully explore your chosen subject in order to become proficient at a much higher level.</a:t>
            </a:r>
            <a:r>
              <a:rPr lang="en-GB" sz="3600" dirty="0">
                <a:latin typeface="Arial" panose="020B060402020202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This provides a wonderful opportunity to become a specialist </a:t>
            </a:r>
            <a:r>
              <a:rPr lang="en-GB" sz="3600" dirty="0">
                <a:latin typeface="Calibri" panose="020F0502020204030204" pitchFamily="34" charset="0"/>
                <a:ea typeface="Calibri" panose="020F0502020204030204" pitchFamily="34" charset="0"/>
                <a:cs typeface="Times New Roman" panose="02020603050405020304" pitchFamily="18" charset="0"/>
              </a:rPr>
              <a:t>in your area of discipline. </a:t>
            </a:r>
          </a:p>
          <a:p>
            <a:pPr marL="457200" lvl="1" indent="0">
              <a:lnSpc>
                <a:spcPct val="115000"/>
              </a:lnSpc>
              <a:buNone/>
            </a:pPr>
            <a:r>
              <a:rPr lang="en-GB" sz="3600" dirty="0">
                <a:latin typeface="Calibri" panose="020F0502020204030204" pitchFamily="34" charset="0"/>
                <a:ea typeface="Calibri" panose="020F0502020204030204" pitchFamily="34" charset="0"/>
                <a:cs typeface="Times New Roman" panose="02020603050405020304" pitchFamily="18" charset="0"/>
              </a:rPr>
              <a:t>You will read extensively and carry out research whilst contributing towards your field.</a:t>
            </a:r>
          </a:p>
          <a:p>
            <a:pPr marL="457200" lvl="1" indent="0">
              <a:lnSpc>
                <a:spcPct val="115000"/>
              </a:lnSpc>
              <a:buNone/>
            </a:pP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15000"/>
              </a:lnSpc>
              <a:spcAft>
                <a:spcPts val="1000"/>
              </a:spcAft>
              <a:buNone/>
            </a:pPr>
            <a:r>
              <a:rPr lang="en-GB" sz="3600" b="1" u="sng" dirty="0">
                <a:latin typeface="Calibri" panose="020F0502020204030204" pitchFamily="34" charset="0"/>
                <a:ea typeface="Calibri" panose="020F0502020204030204" pitchFamily="34" charset="0"/>
                <a:cs typeface="Times New Roman" panose="02020603050405020304" pitchFamily="18" charset="0"/>
              </a:rPr>
              <a:t>Autonomous learning.</a:t>
            </a:r>
            <a:endParaRPr lang="en-GB"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1000"/>
              </a:spcAft>
              <a:buNone/>
            </a:pPr>
            <a:r>
              <a:rPr lang="en-GB" sz="3600" dirty="0">
                <a:effectLst/>
                <a:latin typeface="Calibri" panose="020F0502020204030204" pitchFamily="34" charset="0"/>
                <a:ea typeface="Calibri" panose="020F0502020204030204" pitchFamily="34" charset="0"/>
                <a:cs typeface="Times New Roman" panose="02020603050405020304" pitchFamily="18" charset="0"/>
              </a:rPr>
              <a:t>Being an independent learner is a skill you will have already refined in your undergraduate study. However, whilst you may have relied on predominantly secondary sources for your assignments, you will now develop as an expert in your field through opportunities of independent inquiry, review, dissertation, or critique at Master’s level</a:t>
            </a:r>
            <a:r>
              <a:rPr lang="en-GB" sz="3600" dirty="0">
                <a:latin typeface="Calibri" panose="020F0502020204030204" pitchFamily="34" charset="0"/>
                <a:ea typeface="Calibri" panose="020F0502020204030204" pitchFamily="34" charset="0"/>
                <a:cs typeface="Times New Roman" panose="02020603050405020304" pitchFamily="18" charset="0"/>
              </a:rPr>
              <a:t>.  </a:t>
            </a:r>
          </a:p>
          <a:p>
            <a:pPr marL="457200" lvl="1" indent="0" algn="ctr">
              <a:lnSpc>
                <a:spcPct val="115000"/>
              </a:lnSpc>
              <a:spcAft>
                <a:spcPts val="1000"/>
              </a:spcAft>
              <a:buNone/>
            </a:pP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ctr">
              <a:lnSpc>
                <a:spcPct val="115000"/>
              </a:lnSpc>
              <a:spcAft>
                <a:spcPts val="1000"/>
              </a:spcAft>
              <a:buNone/>
            </a:pPr>
            <a:r>
              <a:rPr lang="en-GB" sz="3600" dirty="0">
                <a:latin typeface="Calibri" panose="020F0502020204030204" pitchFamily="34" charset="0"/>
                <a:ea typeface="Calibri" panose="020F0502020204030204" pitchFamily="34" charset="0"/>
                <a:cs typeface="Times New Roman" panose="02020603050405020304" pitchFamily="18" charset="0"/>
              </a:rPr>
              <a:t>All of this means</a:t>
            </a:r>
            <a:r>
              <a:rPr lang="en-GB" sz="3600" b="1" u="sng" dirty="0">
                <a:latin typeface="Calibri" panose="020F0502020204030204" pitchFamily="34" charset="0"/>
                <a:ea typeface="Calibri" panose="020F0502020204030204" pitchFamily="34" charset="0"/>
                <a:cs typeface="Times New Roman" panose="02020603050405020304" pitchFamily="18" charset="0"/>
              </a:rPr>
              <a:t> you </a:t>
            </a:r>
            <a:r>
              <a:rPr lang="en-GB" sz="3600" dirty="0">
                <a:latin typeface="Calibri" panose="020F0502020204030204" pitchFamily="34" charset="0"/>
                <a:ea typeface="Calibri" panose="020F0502020204030204" pitchFamily="34" charset="0"/>
                <a:cs typeface="Times New Roman" panose="02020603050405020304" pitchFamily="18" charset="0"/>
              </a:rPr>
              <a:t>are in control and will be required to manage your time effectively and work independently in a way that</a:t>
            </a:r>
            <a:r>
              <a:rPr lang="en-GB" sz="3600" b="1" u="sng" dirty="0">
                <a:latin typeface="Calibri" panose="020F0502020204030204" pitchFamily="34" charset="0"/>
                <a:ea typeface="Calibri" panose="020F0502020204030204" pitchFamily="34" charset="0"/>
                <a:cs typeface="Times New Roman" panose="02020603050405020304" pitchFamily="18" charset="0"/>
              </a:rPr>
              <a:t> you </a:t>
            </a:r>
            <a:r>
              <a:rPr lang="en-GB" sz="3600" dirty="0">
                <a:latin typeface="Calibri" panose="020F0502020204030204" pitchFamily="34" charset="0"/>
                <a:ea typeface="Calibri" panose="020F0502020204030204" pitchFamily="34" charset="0"/>
                <a:cs typeface="Times New Roman" panose="02020603050405020304" pitchFamily="18" charset="0"/>
              </a:rPr>
              <a:t>never have before.</a:t>
            </a:r>
          </a:p>
          <a:p>
            <a:pPr marL="457200" lvl="1" indent="0">
              <a:lnSpc>
                <a:spcPct val="115000"/>
              </a:lnSpc>
              <a:spcAft>
                <a:spcPts val="1000"/>
              </a:spcAft>
              <a:buNone/>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mj-lt"/>
              <a:buAutoNum type="alphaLcPeriod"/>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dirty="0">
              <a:solidFill>
                <a:srgbClr val="464A4B"/>
              </a:solidFill>
            </a:endParaRPr>
          </a:p>
        </p:txBody>
      </p:sp>
      <p:pic>
        <p:nvPicPr>
          <p:cNvPr id="12" name="Picture 11" descr="Graduation cap.">
            <a:extLst>
              <a:ext uri="{FF2B5EF4-FFF2-40B4-BE49-F238E27FC236}">
                <a16:creationId xmlns:a16="http://schemas.microsoft.com/office/drawing/2014/main" id="{0522EC2F-1E8C-4B9B-8721-8E56DB5F6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1883" y="-285553"/>
            <a:ext cx="5893498" cy="4797033"/>
          </a:xfrm>
          <a:prstGeom prst="rect">
            <a:avLst/>
          </a:prstGeom>
        </p:spPr>
      </p:pic>
    </p:spTree>
    <p:extLst>
      <p:ext uri="{BB962C8B-B14F-4D97-AF65-F5344CB8AC3E}">
        <p14:creationId xmlns:p14="http://schemas.microsoft.com/office/powerpoint/2010/main" val="196556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The step up- other considerations</a:t>
            </a:r>
            <a:endParaRPr lang="en-GB" dirty="0"/>
          </a:p>
        </p:txBody>
      </p:sp>
      <p:sp>
        <p:nvSpPr>
          <p:cNvPr id="4" name="Content Placeholder 3">
            <a:extLst>
              <a:ext uri="{FF2B5EF4-FFF2-40B4-BE49-F238E27FC236}">
                <a16:creationId xmlns:a16="http://schemas.microsoft.com/office/drawing/2014/main" id="{4893CE32-396C-4ED3-81FD-40AECBAB91A7}"/>
              </a:ext>
              <a:ext uri="{C183D7F6-B498-43B3-948B-1728B52AA6E4}">
                <adec:decorative xmlns:adec="http://schemas.microsoft.com/office/drawing/2017/decorative" val="1"/>
              </a:ext>
            </a:extLst>
          </p:cNvPr>
          <p:cNvSpPr>
            <a:spLocks noGrp="1"/>
          </p:cNvSpPr>
          <p:nvPr>
            <p:ph idx="1"/>
          </p:nvPr>
        </p:nvSpPr>
        <p:spPr>
          <a:xfrm>
            <a:off x="2495368" y="3792271"/>
            <a:ext cx="21031200" cy="9490071"/>
          </a:xfrm>
        </p:spPr>
        <p:txBody>
          <a:bodyPr>
            <a:normAutofit/>
          </a:bodyPr>
          <a:lstStyle/>
          <a:p>
            <a:pPr marL="457200" lvl="1" indent="0">
              <a:lnSpc>
                <a:spcPct val="115000"/>
              </a:lnSpc>
              <a:spcAft>
                <a:spcPts val="1000"/>
              </a:spcAft>
              <a:buNone/>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mj-lt"/>
              <a:buAutoNum type="alphaLcPeriod"/>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dirty="0">
              <a:solidFill>
                <a:srgbClr val="464A4B"/>
              </a:solidFill>
            </a:endParaRPr>
          </a:p>
        </p:txBody>
      </p:sp>
      <p:pic>
        <p:nvPicPr>
          <p:cNvPr id="10" name="Picture 9">
            <a:extLst>
              <a:ext uri="{FF2B5EF4-FFF2-40B4-BE49-F238E27FC236}">
                <a16:creationId xmlns:a16="http://schemas.microsoft.com/office/drawing/2014/main" id="{729C6647-B285-4BE1-A49D-4DC3FAA128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4253" y="-351694"/>
            <a:ext cx="4182111" cy="4466494"/>
          </a:xfrm>
          <a:prstGeom prst="rect">
            <a:avLst/>
          </a:prstGeom>
        </p:spPr>
      </p:pic>
      <p:sp>
        <p:nvSpPr>
          <p:cNvPr id="2" name="TextBox 1">
            <a:extLst>
              <a:ext uri="{FF2B5EF4-FFF2-40B4-BE49-F238E27FC236}">
                <a16:creationId xmlns:a16="http://schemas.microsoft.com/office/drawing/2014/main" id="{F637A82E-BBE9-4F29-8E7A-BF45F23BE5B0}"/>
              </a:ext>
            </a:extLst>
          </p:cNvPr>
          <p:cNvSpPr txBox="1"/>
          <p:nvPr/>
        </p:nvSpPr>
        <p:spPr>
          <a:xfrm>
            <a:off x="2286001" y="3920247"/>
            <a:ext cx="21910364" cy="10064294"/>
          </a:xfrm>
          <a:prstGeom prst="rect">
            <a:avLst/>
          </a:prstGeom>
          <a:noFill/>
        </p:spPr>
        <p:txBody>
          <a:bodyPr wrap="square" rtlCol="0">
            <a:spAutoFit/>
          </a:bodyPr>
          <a:lstStyle/>
          <a:p>
            <a:r>
              <a:rPr lang="en-GB" dirty="0"/>
              <a:t>You will start to work at </a:t>
            </a:r>
            <a:r>
              <a:rPr lang="en-GB" b="1" dirty="0"/>
              <a:t>pace </a:t>
            </a:r>
            <a:r>
              <a:rPr lang="en-GB" dirty="0"/>
              <a:t>as the </a:t>
            </a:r>
            <a:r>
              <a:rPr lang="en-GB" b="1" dirty="0"/>
              <a:t>intensity increases.</a:t>
            </a:r>
          </a:p>
          <a:p>
            <a:endParaRPr lang="en-GB" b="1" dirty="0"/>
          </a:p>
          <a:p>
            <a:endParaRPr lang="en-GB" dirty="0"/>
          </a:p>
          <a:p>
            <a:r>
              <a:rPr lang="en-GB" dirty="0"/>
              <a:t>There is a need to be more </a:t>
            </a:r>
            <a:r>
              <a:rPr lang="en-GB" b="1" dirty="0"/>
              <a:t>meticulous, rigorous and professional.</a:t>
            </a:r>
          </a:p>
          <a:p>
            <a:endParaRPr lang="en-GB" b="1" dirty="0"/>
          </a:p>
          <a:p>
            <a:endParaRPr lang="en-GB" b="1" dirty="0"/>
          </a:p>
          <a:p>
            <a:r>
              <a:rPr lang="en-GB" dirty="0"/>
              <a:t>You must begin to apply </a:t>
            </a:r>
            <a:r>
              <a:rPr lang="en-GB" b="1" dirty="0"/>
              <a:t>your thinking.</a:t>
            </a:r>
          </a:p>
          <a:p>
            <a:endParaRPr lang="en-GB" dirty="0"/>
          </a:p>
          <a:p>
            <a:endParaRPr lang="en-GB" dirty="0"/>
          </a:p>
          <a:p>
            <a:r>
              <a:rPr lang="en-GB" dirty="0"/>
              <a:t>Don’t aim for perfection. Instead focus on </a:t>
            </a:r>
            <a:r>
              <a:rPr lang="en-GB" b="1" dirty="0"/>
              <a:t>development.</a:t>
            </a:r>
          </a:p>
          <a:p>
            <a:endParaRPr lang="en-GB" dirty="0"/>
          </a:p>
          <a:p>
            <a:endParaRPr lang="en-GB" dirty="0"/>
          </a:p>
          <a:p>
            <a:r>
              <a:rPr lang="en-GB" dirty="0"/>
              <a:t>Take </a:t>
            </a:r>
            <a:r>
              <a:rPr lang="en-GB" b="1" dirty="0"/>
              <a:t>feedback constructively </a:t>
            </a:r>
            <a:r>
              <a:rPr lang="en-GB" dirty="0"/>
              <a:t>and take it steady. Don’t try and fix everything at once.</a:t>
            </a:r>
          </a:p>
          <a:p>
            <a:endParaRPr lang="en-GB" dirty="0"/>
          </a:p>
          <a:p>
            <a:endParaRPr lang="en-GB" dirty="0"/>
          </a:p>
          <a:p>
            <a:r>
              <a:rPr lang="en-GB" dirty="0"/>
              <a:t>Utilise </a:t>
            </a:r>
            <a:r>
              <a:rPr lang="en-GB" b="1" dirty="0"/>
              <a:t>time management tools with milestones and timeframes from the start </a:t>
            </a:r>
            <a:r>
              <a:rPr lang="en-GB" dirty="0"/>
              <a:t>(</a:t>
            </a:r>
            <a:r>
              <a:rPr lang="en-GB" dirty="0" err="1"/>
              <a:t>Niyaka</a:t>
            </a:r>
            <a:r>
              <a:rPr lang="en-GB" dirty="0"/>
              <a:t>, 2018) and try to stay organised with notes/ files.</a:t>
            </a:r>
          </a:p>
          <a:p>
            <a:endParaRPr lang="en-GB" dirty="0"/>
          </a:p>
        </p:txBody>
      </p:sp>
    </p:spTree>
    <p:extLst>
      <p:ext uri="{BB962C8B-B14F-4D97-AF65-F5344CB8AC3E}">
        <p14:creationId xmlns:p14="http://schemas.microsoft.com/office/powerpoint/2010/main" val="301003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The step up</a:t>
            </a:r>
            <a:endParaRPr lang="en-GB" dirty="0"/>
          </a:p>
        </p:txBody>
      </p:sp>
      <p:sp>
        <p:nvSpPr>
          <p:cNvPr id="4" name="Content Placeholder 3" descr="You might find studying at PG level means you have the opportunity to have a different working relationship with your tutors.&#10;&#10;Use this resource!&#10;&#10; Establish yourself within that academic community&#10; Discuss your ideas with fellow researchers and your tutors&#10;&#10;&#10;Remember, you are studying something they too are likely passionate about">
            <a:extLst>
              <a:ext uri="{FF2B5EF4-FFF2-40B4-BE49-F238E27FC236}">
                <a16:creationId xmlns:a16="http://schemas.microsoft.com/office/drawing/2014/main" id="{4893CE32-396C-4ED3-81FD-40AECBAB91A7}"/>
              </a:ext>
            </a:extLst>
          </p:cNvPr>
          <p:cNvSpPr>
            <a:spLocks noGrp="1"/>
          </p:cNvSpPr>
          <p:nvPr>
            <p:ph idx="1"/>
          </p:nvPr>
        </p:nvSpPr>
        <p:spPr>
          <a:xfrm>
            <a:off x="2495368" y="3792271"/>
            <a:ext cx="21031200" cy="9490071"/>
          </a:xfrm>
        </p:spPr>
        <p:txBody>
          <a:bodyPr>
            <a:normAutofit/>
          </a:bodyPr>
          <a:lstStyle/>
          <a:p>
            <a:pPr marL="457200" lvl="1" indent="0">
              <a:lnSpc>
                <a:spcPct val="115000"/>
              </a:lnSpc>
              <a:spcAft>
                <a:spcPts val="1000"/>
              </a:spcAft>
              <a:buNone/>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mj-lt"/>
              <a:buAutoNum type="alphaLcPeriod"/>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dirty="0">
              <a:solidFill>
                <a:srgbClr val="464A4B"/>
              </a:solidFill>
            </a:endParaRPr>
          </a:p>
        </p:txBody>
      </p:sp>
      <p:sp>
        <p:nvSpPr>
          <p:cNvPr id="2" name="TextBox 1">
            <a:extLst>
              <a:ext uri="{FF2B5EF4-FFF2-40B4-BE49-F238E27FC236}">
                <a16:creationId xmlns:a16="http://schemas.microsoft.com/office/drawing/2014/main" id="{6B5A7D85-CC31-4226-B314-4959205E9AD7}"/>
              </a:ext>
            </a:extLst>
          </p:cNvPr>
          <p:cNvSpPr txBox="1"/>
          <p:nvPr/>
        </p:nvSpPr>
        <p:spPr>
          <a:xfrm>
            <a:off x="2495369" y="4188711"/>
            <a:ext cx="21031199" cy="9787295"/>
          </a:xfrm>
          <a:prstGeom prst="rect">
            <a:avLst/>
          </a:prstGeom>
          <a:noFill/>
        </p:spPr>
        <p:txBody>
          <a:bodyPr wrap="square" rtlCol="0">
            <a:spAutoFit/>
          </a:bodyPr>
          <a:lstStyle/>
          <a:p>
            <a:r>
              <a:rPr lang="en-GB" sz="5400" dirty="0"/>
              <a:t>You might find studying at PG level means you have the opportunity to have a different working relationship with your tutors.</a:t>
            </a:r>
          </a:p>
          <a:p>
            <a:pPr algn="ctr"/>
            <a:endParaRPr lang="en-GB" sz="5400" dirty="0">
              <a:solidFill>
                <a:schemeClr val="accent1">
                  <a:lumMod val="75000"/>
                </a:schemeClr>
              </a:solidFill>
            </a:endParaRPr>
          </a:p>
          <a:p>
            <a:pPr algn="ctr"/>
            <a:r>
              <a:rPr lang="en-GB" sz="5400" dirty="0">
                <a:solidFill>
                  <a:schemeClr val="accent1">
                    <a:lumMod val="75000"/>
                  </a:schemeClr>
                </a:solidFill>
              </a:rPr>
              <a:t>Use this resource!</a:t>
            </a:r>
          </a:p>
          <a:p>
            <a:endParaRPr lang="en-GB" sz="5400" dirty="0"/>
          </a:p>
          <a:p>
            <a:r>
              <a:rPr lang="en-GB" sz="5400" dirty="0"/>
              <a:t>	Establish yourself within that academic community</a:t>
            </a:r>
          </a:p>
          <a:p>
            <a:r>
              <a:rPr lang="en-GB" sz="5400" dirty="0"/>
              <a:t>	Discuss your ideas with fellow researchers and your tutors</a:t>
            </a:r>
          </a:p>
          <a:p>
            <a:pPr algn="ctr"/>
            <a:endParaRPr lang="en-GB" sz="5400" dirty="0"/>
          </a:p>
          <a:p>
            <a:pPr algn="ctr"/>
            <a:endParaRPr lang="en-GB" sz="5400" dirty="0"/>
          </a:p>
          <a:p>
            <a:pPr algn="ctr"/>
            <a:r>
              <a:rPr lang="en-GB" sz="5400" dirty="0"/>
              <a:t>Remember, you are studying something they too are likely passionate about</a:t>
            </a:r>
            <a:r>
              <a:rPr lang="en-GB" sz="4800" dirty="0"/>
              <a:t>.</a:t>
            </a:r>
          </a:p>
          <a:p>
            <a:endParaRPr lang="en-GB" dirty="0"/>
          </a:p>
        </p:txBody>
      </p:sp>
      <p:pic>
        <p:nvPicPr>
          <p:cNvPr id="12" name="Picture 11" descr="laptop with books and usb drive.">
            <a:extLst>
              <a:ext uri="{FF2B5EF4-FFF2-40B4-BE49-F238E27FC236}">
                <a16:creationId xmlns:a16="http://schemas.microsoft.com/office/drawing/2014/main" id="{1D42188B-3361-420A-A2DE-A73D1EB253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0317" y="-2078944"/>
            <a:ext cx="6382479" cy="8207896"/>
          </a:xfrm>
          <a:prstGeom prst="rect">
            <a:avLst/>
          </a:prstGeom>
        </p:spPr>
      </p:pic>
    </p:spTree>
    <p:extLst>
      <p:ext uri="{BB962C8B-B14F-4D97-AF65-F5344CB8AC3E}">
        <p14:creationId xmlns:p14="http://schemas.microsoft.com/office/powerpoint/2010/main" val="94632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Why do I need to read and evaluate critically?</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9535439"/>
          </a:xfrm>
        </p:spPr>
        <p:txBody>
          <a:bodyPr>
            <a:normAutofit fontScale="92500" lnSpcReduction="20000"/>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5400" dirty="0">
                <a:latin typeface="Arial" panose="020B0604020202020204" pitchFamily="34" charset="0"/>
                <a:ea typeface="Times New Roman" panose="02020603050405020304" pitchFamily="18" charset="0"/>
                <a:cs typeface="Arial" panose="020B0604020202020204" pitchFamily="34" charset="0"/>
              </a:rPr>
              <a:t>At Post Graduate level, tutors will look for</a:t>
            </a:r>
            <a:r>
              <a:rPr lang="en-GB" sz="5400" b="1" u="sng" dirty="0">
                <a:latin typeface="Arial" panose="020B0604020202020204" pitchFamily="34" charset="0"/>
                <a:ea typeface="Times New Roman" panose="02020603050405020304" pitchFamily="18" charset="0"/>
                <a:cs typeface="Arial" panose="020B0604020202020204" pitchFamily="34" charset="0"/>
              </a:rPr>
              <a:t> d</a:t>
            </a:r>
            <a:r>
              <a:rPr lang="en-GB" sz="5400" b="1" u="sng" dirty="0">
                <a:effectLst/>
                <a:latin typeface="Arial" panose="020B0604020202020204" pitchFamily="34" charset="0"/>
                <a:ea typeface="Times New Roman" panose="02020603050405020304" pitchFamily="18" charset="0"/>
                <a:cs typeface="Arial" panose="020B0604020202020204" pitchFamily="34" charset="0"/>
              </a:rPr>
              <a:t>epth of inquiry.</a:t>
            </a:r>
          </a:p>
          <a:p>
            <a:pPr marL="0" lvl="0" indent="0">
              <a:lnSpc>
                <a:spcPct val="115000"/>
              </a:lnSpc>
              <a:spcBef>
                <a:spcPts val="600"/>
              </a:spcBef>
              <a:spcAft>
                <a:spcPts val="600"/>
              </a:spcAft>
              <a:buSzPts val="1000"/>
              <a:buNone/>
              <a:tabLst>
                <a:tab pos="457200" algn="l"/>
              </a:tabLst>
            </a:pPr>
            <a:endParaRPr lang="en-GB" sz="5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5400" dirty="0">
                <a:effectLst/>
                <a:latin typeface="Arial" panose="020B0604020202020204" pitchFamily="34" charset="0"/>
                <a:ea typeface="Times New Roman" panose="02020603050405020304" pitchFamily="18" charset="0"/>
                <a:cs typeface="Arial" panose="020B0604020202020204" pitchFamily="34" charset="0"/>
              </a:rPr>
              <a:t>It is important to move beyond the course materials on your reading list.</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GB" sz="5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5400" dirty="0">
                <a:latin typeface="Arial" panose="020B0604020202020204" pitchFamily="34" charset="0"/>
                <a:ea typeface="Times New Roman" panose="02020603050405020304" pitchFamily="18" charset="0"/>
                <a:cs typeface="Arial" panose="020B0604020202020204" pitchFamily="34" charset="0"/>
              </a:rPr>
              <a:t>A</a:t>
            </a:r>
            <a:r>
              <a:rPr lang="en-GB" sz="5400" dirty="0">
                <a:effectLst/>
                <a:latin typeface="Arial" panose="020B0604020202020204" pitchFamily="34" charset="0"/>
                <a:ea typeface="Times New Roman" panose="02020603050405020304" pitchFamily="18" charset="0"/>
                <a:cs typeface="Arial" panose="020B0604020202020204" pitchFamily="34" charset="0"/>
              </a:rPr>
              <a:t>im to identify important themes and issues and think more critically about </a:t>
            </a:r>
            <a:r>
              <a:rPr lang="en-GB" sz="5400" dirty="0">
                <a:latin typeface="Arial" panose="020B0604020202020204" pitchFamily="34" charset="0"/>
                <a:ea typeface="Times New Roman" panose="02020603050405020304" pitchFamily="18" charset="0"/>
                <a:cs typeface="Arial" panose="020B0604020202020204" pitchFamily="34" charset="0"/>
              </a:rPr>
              <a:t>your</a:t>
            </a:r>
            <a:r>
              <a:rPr lang="en-GB" sz="5400" dirty="0">
                <a:effectLst/>
                <a:latin typeface="Arial" panose="020B0604020202020204" pitchFamily="34" charset="0"/>
                <a:ea typeface="Times New Roman" panose="02020603050405020304" pitchFamily="18" charset="0"/>
                <a:cs typeface="Arial" panose="020B0604020202020204" pitchFamily="34" charset="0"/>
              </a:rPr>
              <a:t> reading and selection of resources.</a:t>
            </a:r>
          </a:p>
          <a:p>
            <a:pPr marL="0" lvl="0" indent="0">
              <a:lnSpc>
                <a:spcPct val="115000"/>
              </a:lnSpc>
              <a:spcBef>
                <a:spcPts val="600"/>
              </a:spcBef>
              <a:spcAft>
                <a:spcPts val="600"/>
              </a:spcAft>
              <a:buSzPts val="1000"/>
              <a:buNone/>
              <a:tabLst>
                <a:tab pos="457200" algn="l"/>
              </a:tabLst>
            </a:pPr>
            <a:endParaRPr lang="en-GB" sz="5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5400" dirty="0">
                <a:effectLst/>
                <a:latin typeface="Arial" panose="020B0604020202020204" pitchFamily="34" charset="0"/>
                <a:ea typeface="Times New Roman" panose="02020603050405020304" pitchFamily="18" charset="0"/>
                <a:cs typeface="Arial" panose="020B0604020202020204" pitchFamily="34" charset="0"/>
              </a:rPr>
              <a:t>Expect to identify, appraise and critically evaluate sources, </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GB" sz="5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5400" dirty="0">
                <a:effectLst/>
                <a:latin typeface="Arial" panose="020B0604020202020204" pitchFamily="34" charset="0"/>
                <a:ea typeface="Times New Roman" panose="02020603050405020304" pitchFamily="18" charset="0"/>
                <a:cs typeface="Arial" panose="020B0604020202020204" pitchFamily="34" charset="0"/>
              </a:rPr>
              <a:t>Expect to make use of a variety of scholarly and research literature to support your opinion, judgement or argument</a:t>
            </a:r>
            <a:endParaRPr lang="en-US" dirty="0"/>
          </a:p>
        </p:txBody>
      </p:sp>
    </p:spTree>
    <p:extLst>
      <p:ext uri="{BB962C8B-B14F-4D97-AF65-F5344CB8AC3E}">
        <p14:creationId xmlns:p14="http://schemas.microsoft.com/office/powerpoint/2010/main" val="133756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GB" dirty="0"/>
              <a:t>Finding sources</a:t>
            </a: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943081"/>
          </a:xfrm>
        </p:spPr>
        <p:txBody>
          <a:bodyPr>
            <a:normAutofit fontScale="92500" lnSpcReduction="20000"/>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Studying at PG level involves refining those skills of identifying, locating and managing wider sources.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US" dirty="0"/>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You will now have longer assignments, projects and dissertations.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US" dirty="0"/>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Consider:</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Subject specific databases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Conference papers and theses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US" dirty="0"/>
              <a:t>Setting up automatic alerts when new journal articles are published in your field</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endParaRPr lang="en-US" dirty="0"/>
          </a:p>
        </p:txBody>
      </p:sp>
      <p:pic>
        <p:nvPicPr>
          <p:cNvPr id="10" name="Picture 9" descr="Pencil and ruler.">
            <a:extLst>
              <a:ext uri="{FF2B5EF4-FFF2-40B4-BE49-F238E27FC236}">
                <a16:creationId xmlns:a16="http://schemas.microsoft.com/office/drawing/2014/main" id="{EB1C356C-5DC8-4049-AF5D-0D824F07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spTree>
    <p:extLst>
      <p:ext uri="{BB962C8B-B14F-4D97-AF65-F5344CB8AC3E}">
        <p14:creationId xmlns:p14="http://schemas.microsoft.com/office/powerpoint/2010/main" val="377431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0"/>
              </a:ext>
            </a:extLst>
          </p:cNvPr>
          <p:cNvSpPr>
            <a:spLocks noGrp="1"/>
          </p:cNvSpPr>
          <p:nvPr>
            <p:ph type="title"/>
          </p:nvPr>
        </p:nvSpPr>
        <p:spPr>
          <a:xfrm>
            <a:off x="2495368" y="812770"/>
            <a:ext cx="21031200" cy="2651126"/>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Where should I look?</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4091952"/>
            <a:ext cx="18641340" cy="8749328"/>
          </a:xfrm>
        </p:spPr>
        <p:txBody>
          <a:bodyPr>
            <a:normAutofit/>
          </a:bodyPr>
          <a:lstStyle/>
          <a:p>
            <a:pPr marL="0" indent="0">
              <a:lnSpc>
                <a:spcPct val="110000"/>
              </a:lnSpc>
              <a:buNone/>
            </a:pPr>
            <a:r>
              <a:rPr lang="en-GB" sz="6600" dirty="0"/>
              <a:t>Using </a:t>
            </a:r>
            <a:r>
              <a:rPr lang="en-GB" sz="6600" b="1" dirty="0"/>
              <a:t>Discover More</a:t>
            </a:r>
            <a:endParaRPr lang="en-GB" sz="6600" dirty="0"/>
          </a:p>
          <a:p>
            <a:pPr marL="0" indent="0">
              <a:lnSpc>
                <a:spcPct val="110000"/>
              </a:lnSpc>
              <a:buNone/>
            </a:pPr>
            <a:r>
              <a:rPr lang="en-GB" sz="6600" dirty="0"/>
              <a:t>Searching for Books, eBooks and journals.</a:t>
            </a:r>
          </a:p>
        </p:txBody>
      </p:sp>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0301B3C-88DC-4A51-A046-5AF0A9FE97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70" y="-2598867"/>
            <a:ext cx="8582676" cy="12125525"/>
          </a:xfrm>
          <a:prstGeom prst="rect">
            <a:avLst/>
          </a:prstGeom>
        </p:spPr>
      </p:pic>
      <p:pic>
        <p:nvPicPr>
          <p:cNvPr id="5" name="Picture 4" descr="https://www.edgehill.ac.uk/departments/support/ls/discover-more/&#10;&#10;This image is a snip of the search box- the link above will take you directly to it">
            <a:extLst>
              <a:ext uri="{FF2B5EF4-FFF2-40B4-BE49-F238E27FC236}">
                <a16:creationId xmlns:a16="http://schemas.microsoft.com/office/drawing/2014/main" id="{3B58794A-058F-4166-9839-451E4DADEBF1}"/>
              </a:ext>
            </a:extLst>
          </p:cNvPr>
          <p:cNvPicPr>
            <a:picLocks noChangeAspect="1"/>
          </p:cNvPicPr>
          <p:nvPr/>
        </p:nvPicPr>
        <p:blipFill>
          <a:blip r:embed="rId5"/>
          <a:stretch>
            <a:fillRect/>
          </a:stretch>
        </p:blipFill>
        <p:spPr>
          <a:xfrm>
            <a:off x="3664689" y="7433689"/>
            <a:ext cx="17472019" cy="5205351"/>
          </a:xfrm>
          <a:prstGeom prst="rect">
            <a:avLst/>
          </a:prstGeom>
        </p:spPr>
      </p:pic>
    </p:spTree>
    <p:extLst>
      <p:ext uri="{BB962C8B-B14F-4D97-AF65-F5344CB8AC3E}">
        <p14:creationId xmlns:p14="http://schemas.microsoft.com/office/powerpoint/2010/main" val="208323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ceb4778a-7e95-4520-ade6-e0515444b959"/>
  <p:tag name="ISPRING_RESOURCE_PATHS_HASH_PRESENTER" val="ba779bbd33f18170997371af9885c261ae1e8c5"/>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CCD8C7C603AF42BEE68D2489BC18AC" ma:contentTypeVersion="2" ma:contentTypeDescription="Create a new document." ma:contentTypeScope="" ma:versionID="14a4ab1c480317df1dd5cad220a99e3d">
  <xsd:schema xmlns:xsd="http://www.w3.org/2001/XMLSchema" xmlns:xs="http://www.w3.org/2001/XMLSchema" xmlns:p="http://schemas.microsoft.com/office/2006/metadata/properties" xmlns:ns3="5dfd04db-9a05-4352-9f92-0ec98d05dba9" targetNamespace="http://schemas.microsoft.com/office/2006/metadata/properties" ma:root="true" ma:fieldsID="09d1b930ee53a236d221f2d1ce880859" ns3:_="">
    <xsd:import namespace="5dfd04db-9a05-4352-9f92-0ec98d05dba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d04db-9a05-4352-9f92-0ec98d05d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BA433-F03F-4DC8-B4ED-69F8B17F4D2F}">
  <ds:schemaRefs>
    <ds:schemaRef ds:uri="http://schemas.microsoft.com/sharepoint/v3/contenttype/forms"/>
  </ds:schemaRefs>
</ds:datastoreItem>
</file>

<file path=customXml/itemProps2.xml><?xml version="1.0" encoding="utf-8"?>
<ds:datastoreItem xmlns:ds="http://schemas.openxmlformats.org/officeDocument/2006/customXml" ds:itemID="{27EBEE9C-6FCF-4B10-B49D-9A193977B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d04db-9a05-4352-9f92-0ec98d05d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8245D-E096-464B-83E1-15294B5F57CC}">
  <ds:schemaRef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5dfd04db-9a05-4352-9f92-0ec98d05dba9"/>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2648</TotalTime>
  <Words>2222</Words>
  <Application>Microsoft Office PowerPoint</Application>
  <PresentationFormat>Custom</PresentationFormat>
  <Paragraphs>312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Helvetica</vt:lpstr>
      <vt:lpstr>Helvetica Neue LT Pro 75</vt:lpstr>
      <vt:lpstr>Symbol</vt:lpstr>
      <vt:lpstr>tt_norms</vt:lpstr>
      <vt:lpstr>Wingdings</vt:lpstr>
      <vt:lpstr>Office Theme</vt:lpstr>
      <vt:lpstr>UniSkills  </vt:lpstr>
      <vt:lpstr>Overview of session</vt:lpstr>
      <vt:lpstr>The step up- discussion…</vt:lpstr>
      <vt:lpstr>The step up- 2 main differences</vt:lpstr>
      <vt:lpstr>The step up- other considerations</vt:lpstr>
      <vt:lpstr>The step up</vt:lpstr>
      <vt:lpstr>Why do I need to read and evaluate critically?</vt:lpstr>
      <vt:lpstr>Finding sources</vt:lpstr>
      <vt:lpstr>Where should I look?</vt:lpstr>
      <vt:lpstr>Searching</vt:lpstr>
      <vt:lpstr>Evaluating your results and getting a critical focus</vt:lpstr>
      <vt:lpstr>Activity - Imagine you are writing a response to this title: </vt:lpstr>
      <vt:lpstr>Plan to be critical when reading</vt:lpstr>
      <vt:lpstr>Critical Reading Grid- example with more depth</vt:lpstr>
      <vt:lpstr>Look for key themes, arguments and patterns  Single-use plastic reduction at UK higher learning institutions: Motivations and best practice </vt:lpstr>
      <vt:lpstr>Now you have your sources, what next?</vt:lpstr>
      <vt:lpstr>Perceptions of writing at level 7</vt:lpstr>
      <vt:lpstr>Perceptions of writing at level 7</vt:lpstr>
      <vt:lpstr>Critical writing </vt:lpstr>
      <vt:lpstr>Achieving criticality in writing</vt:lpstr>
      <vt:lpstr>What else is important to know for PG study?</vt:lpstr>
      <vt:lpstr>Integration and synthesis-</vt:lpstr>
      <vt:lpstr>Be aware of accuracy and complexity</vt:lpstr>
      <vt:lpstr>Academic Phrasebank produced by The University of Manchester provides useful examples of phrases written in ‘academic English’. External websites provided by 3rd  parties are not associated with Edge Hill University. It is recommended that they are used at the individual’s discretion.</vt:lpstr>
      <vt:lpstr>Putting it all together…</vt:lpstr>
      <vt:lpstr>Achieving criticality in writing…</vt:lpstr>
      <vt:lpstr>Putting it all together…</vt:lpstr>
      <vt:lpstr>Technologies for Proofreading</vt:lpstr>
      <vt:lpstr>Research</vt:lpstr>
      <vt:lpstr>Returning to Learning- Join us!</vt:lpstr>
      <vt:lpstr>Further support</vt:lpstr>
      <vt:lpstr>Keep in touch</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Nolan</dc:creator>
  <cp:lastModifiedBy>Claire Swanwick</cp:lastModifiedBy>
  <cp:revision>183</cp:revision>
  <dcterms:created xsi:type="dcterms:W3CDTF">2019-10-15T15:39:43Z</dcterms:created>
  <dcterms:modified xsi:type="dcterms:W3CDTF">2023-03-21T09:20:49Z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0x01010080CCD8C7C603AF42BEE68D2489BC18AC</vt:lpwstr>
  </property>
</Properties>
</file>