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380" r:id="rId5"/>
    <p:sldId id="440" r:id="rId6"/>
    <p:sldId id="427" r:id="rId7"/>
    <p:sldId id="428" r:id="rId8"/>
    <p:sldId id="467" r:id="rId9"/>
    <p:sldId id="435" r:id="rId10"/>
    <p:sldId id="463" r:id="rId11"/>
    <p:sldId id="436" r:id="rId12"/>
    <p:sldId id="460" r:id="rId13"/>
    <p:sldId id="459" r:id="rId14"/>
    <p:sldId id="461" r:id="rId15"/>
    <p:sldId id="437" r:id="rId16"/>
    <p:sldId id="468" r:id="rId17"/>
    <p:sldId id="445" r:id="rId18"/>
    <p:sldId id="441" r:id="rId19"/>
    <p:sldId id="446" r:id="rId20"/>
    <p:sldId id="462" r:id="rId21"/>
    <p:sldId id="438" r:id="rId22"/>
    <p:sldId id="442" r:id="rId23"/>
    <p:sldId id="464" r:id="rId24"/>
    <p:sldId id="420" r:id="rId25"/>
    <p:sldId id="443" r:id="rId26"/>
  </p:sldIdLst>
  <p:sldSz cx="24384000" cy="13716000"/>
  <p:notesSz cx="6858000" cy="9144000"/>
  <p:custDataLst>
    <p:tags r:id="rId28"/>
  </p:custData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A4B"/>
    <a:srgbClr val="445490"/>
    <a:srgbClr val="7084B5"/>
    <a:srgbClr val="FFFFFF"/>
    <a:srgbClr val="2EB0CA"/>
    <a:srgbClr val="C1CE03"/>
    <a:srgbClr val="C09E40"/>
    <a:srgbClr val="490F59"/>
    <a:srgbClr val="352560"/>
    <a:srgbClr val="302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2437" autoAdjust="0"/>
  </p:normalViewPr>
  <p:slideViewPr>
    <p:cSldViewPr snapToGrid="0">
      <p:cViewPr varScale="1">
        <p:scale>
          <a:sx n="43" d="100"/>
          <a:sy n="43" d="100"/>
        </p:scale>
        <p:origin x="562" y="77"/>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pPr/>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pPr/>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share.edgehill.ac.uk/14291/1/Proofreading%20Checklist%20%28Accessible%29.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Standard in all slides</a:t>
            </a:r>
            <a:endParaRPr lang="en-GB" b="1"/>
          </a:p>
          <a:p>
            <a:endParaRPr lang="en-GB"/>
          </a:p>
          <a:p>
            <a:endParaRPr lang="en-GB"/>
          </a:p>
        </p:txBody>
      </p:sp>
      <p:sp>
        <p:nvSpPr>
          <p:cNvPr id="4" name="Slide Number Placeholder 3"/>
          <p:cNvSpPr>
            <a:spLocks noGrp="1"/>
          </p:cNvSpPr>
          <p:nvPr>
            <p:ph type="sldNum" sz="quarter" idx="5"/>
          </p:nvPr>
        </p:nvSpPr>
        <p:spPr/>
        <p:txBody>
          <a:bodyPr/>
          <a:lstStyle/>
          <a:p>
            <a:fld id="{8C747B73-6B03-4EF3-AD40-683CE00DABF6}" type="slidenum">
              <a:rPr lang="en-US" smtClean="0"/>
              <a:pPr/>
              <a:t>1</a:t>
            </a:fld>
            <a:endParaRPr lang="en-US"/>
          </a:p>
        </p:txBody>
      </p:sp>
    </p:spTree>
    <p:extLst>
      <p:ext uri="{BB962C8B-B14F-4D97-AF65-F5344CB8AC3E}">
        <p14:creationId xmlns:p14="http://schemas.microsoft.com/office/powerpoint/2010/main" val="199018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dirty="0"/>
              <a:t>Image hyperlinked to checklist.</a:t>
            </a:r>
          </a:p>
          <a:p>
            <a:r>
              <a:rPr lang="en-GB" dirty="0"/>
              <a:t>Link to checklist: </a:t>
            </a:r>
            <a:r>
              <a:rPr lang="en-GB" dirty="0">
                <a:hlinkClick r:id="rId3"/>
              </a:rPr>
              <a:t>http://eshare.edgehill.ac.uk/14291/1/Proofreading%20Checklist%20%28Accessible%29.pdf</a:t>
            </a:r>
            <a:r>
              <a:rPr lang="en-GB" dirty="0"/>
              <a:t> </a:t>
            </a:r>
            <a:br>
              <a:rPr lang="en-GB" sz="1200" kern="1200" dirty="0">
                <a:effectLst/>
                <a:cs typeface="+mn-lt"/>
              </a:rPr>
            </a:br>
            <a:endParaRPr lang="en-US" dirty="0">
              <a:cs typeface="Calibri"/>
            </a:endParaRPr>
          </a:p>
        </p:txBody>
      </p:sp>
    </p:spTree>
    <p:extLst>
      <p:ext uri="{BB962C8B-B14F-4D97-AF65-F5344CB8AC3E}">
        <p14:creationId xmlns:p14="http://schemas.microsoft.com/office/powerpoint/2010/main" val="2913732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dirty="0"/>
              <a:t>Suggested that reading in sections/backwards distracts</a:t>
            </a:r>
            <a:r>
              <a:rPr lang="en-GB" baseline="0" dirty="0"/>
              <a:t> the reader</a:t>
            </a:r>
            <a:r>
              <a:rPr lang="en-GB" dirty="0"/>
              <a:t> from content/context and helps</a:t>
            </a:r>
            <a:r>
              <a:rPr lang="en-GB" baseline="0" dirty="0"/>
              <a:t> focus on spelling and grammar (https://www.eiu.edu/fycomp/Tips.pdf).</a:t>
            </a:r>
            <a:endParaRPr dirty="0"/>
          </a:p>
        </p:txBody>
      </p:sp>
    </p:spTree>
    <p:extLst>
      <p:ext uri="{BB962C8B-B14F-4D97-AF65-F5344CB8AC3E}">
        <p14:creationId xmlns:p14="http://schemas.microsoft.com/office/powerpoint/2010/main" val="28744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Turner notes concerns</a:t>
            </a:r>
            <a:r>
              <a:rPr lang="en-GB" sz="1200" kern="1200" baseline="0" dirty="0">
                <a:solidFill>
                  <a:schemeClr val="tx1"/>
                </a:solidFill>
                <a:effectLst/>
                <a:latin typeface="+mn-lt"/>
                <a:ea typeface="+mn-ea"/>
                <a:cs typeface="+mn-cs"/>
              </a:rPr>
              <a:t> about the ethics of using third-party services for proofreading. Issues arise over academic integrity (‘whose work is it?’), potential loss of learning opportunities (correcting students mistakes for them, leading to passive learning), and the inequity that arises due to finances or lack thereof (2011; cf. Conrad, 2020).</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Can suggest using different coloured highlighters/pens for each aspect.</a:t>
            </a:r>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1811486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Should</a:t>
            </a:r>
            <a:r>
              <a:rPr lang="en-GB" sz="1200" kern="1200" baseline="0" dirty="0">
                <a:solidFill>
                  <a:schemeClr val="tx1"/>
                </a:solidFill>
                <a:effectLst/>
                <a:latin typeface="+mn-lt"/>
                <a:ea typeface="+mn-ea"/>
                <a:cs typeface="+mn-cs"/>
              </a:rPr>
              <a:t> note here that read aloud software may not be useful for EAL students. Citing Harris (1987), Salter-Dvorak explains that ‘reading one’s work aloud is a strategy associated with experienced native-speaker writers’ (2020: 126). In this instance, we can refer students to the EHU Language Centre and their Academic English Language Support sessions: https://www.edgehill.ac.uk/departments/academic/efl/academic-and-english-language-support/  </a:t>
            </a:r>
            <a:br>
              <a:rPr lang="en-GB" sz="1200" kern="1200" dirty="0">
                <a:solidFill>
                  <a:schemeClr val="tx1"/>
                </a:solidFill>
                <a:effectLst/>
                <a:latin typeface="+mn-lt"/>
                <a:ea typeface="+mn-ea"/>
                <a:cs typeface="+mn-cs"/>
              </a:rPr>
            </a:br>
            <a:endParaRPr dirty="0"/>
          </a:p>
        </p:txBody>
      </p:sp>
      <p:sp>
        <p:nvSpPr>
          <p:cNvPr id="3" name="Slide Image Placeholder 2">
            <a:extLst>
              <a:ext uri="{FF2B5EF4-FFF2-40B4-BE49-F238E27FC236}">
                <a16:creationId xmlns:a16="http://schemas.microsoft.com/office/drawing/2014/main" id="{CAA84630-944E-4F09-9704-7CFDEAEE1D77}"/>
              </a:ext>
            </a:extLst>
          </p:cNvPr>
          <p:cNvSpPr>
            <a:spLocks noGrp="1" noRot="1" noChangeAspect="1"/>
          </p:cNvSpPr>
          <p:nvPr>
            <p:ph type="sldImg"/>
          </p:nvPr>
        </p:nvSpPr>
        <p:spPr/>
      </p:sp>
    </p:spTree>
    <p:extLst>
      <p:ext uri="{BB962C8B-B14F-4D97-AF65-F5344CB8AC3E}">
        <p14:creationId xmlns:p14="http://schemas.microsoft.com/office/powerpoint/2010/main" val="3312499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Should</a:t>
            </a:r>
            <a:r>
              <a:rPr lang="en-GB" sz="1200" kern="1200" baseline="0" dirty="0">
                <a:solidFill>
                  <a:schemeClr val="tx1"/>
                </a:solidFill>
                <a:effectLst/>
                <a:latin typeface="+mn-lt"/>
                <a:ea typeface="+mn-ea"/>
                <a:cs typeface="+mn-cs"/>
              </a:rPr>
              <a:t> note here that read aloud software may not be useful for EAL students. Citing Harris (1987), Salter-Dvorak explains that ‘reading one’s work aloud is a strategy associated with experienced native-speaker writers’ (2020: 126). In this instance, we can refer students to the EHU Language Centre and their Academic English Language Support sessions: https://www.edgehill.ac.uk/departments/academic/efl/academic-and-english-language-support/  </a:t>
            </a:r>
            <a:br>
              <a:rPr lang="en-GB" sz="1200" kern="1200" dirty="0">
                <a:solidFill>
                  <a:schemeClr val="tx1"/>
                </a:solidFill>
                <a:effectLst/>
                <a:latin typeface="+mn-lt"/>
                <a:ea typeface="+mn-ea"/>
                <a:cs typeface="+mn-cs"/>
              </a:rPr>
            </a:br>
            <a:endParaRPr dirty="0"/>
          </a:p>
        </p:txBody>
      </p:sp>
      <p:sp>
        <p:nvSpPr>
          <p:cNvPr id="3" name="Slide Image Placeholder 2">
            <a:extLst>
              <a:ext uri="{FF2B5EF4-FFF2-40B4-BE49-F238E27FC236}">
                <a16:creationId xmlns:a16="http://schemas.microsoft.com/office/drawing/2014/main" id="{CAA84630-944E-4F09-9704-7CFDEAEE1D77}"/>
              </a:ext>
            </a:extLst>
          </p:cNvPr>
          <p:cNvSpPr>
            <a:spLocks noGrp="1" noRot="1" noChangeAspect="1"/>
          </p:cNvSpPr>
          <p:nvPr>
            <p:ph type="sldImg"/>
          </p:nvPr>
        </p:nvSpPr>
        <p:spPr/>
      </p:sp>
    </p:spTree>
    <p:extLst>
      <p:ext uri="{BB962C8B-B14F-4D97-AF65-F5344CB8AC3E}">
        <p14:creationId xmlns:p14="http://schemas.microsoft.com/office/powerpoint/2010/main" val="396448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Example of this provided in Teams, but</a:t>
            </a:r>
            <a:r>
              <a:rPr lang="en-GB" sz="1200" kern="1200" baseline="0" dirty="0">
                <a:solidFill>
                  <a:schemeClr val="tx1"/>
                </a:solidFill>
                <a:effectLst/>
                <a:latin typeface="+mn-lt"/>
                <a:ea typeface="+mn-ea"/>
                <a:cs typeface="+mn-cs"/>
              </a:rPr>
              <a:t> might need to ensure version of word has Editor.</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NB. Some errors are not highlighted (links to next slide), e.g. ‘phrase’ instead of ‘phrases’; and commas between spelling, punctuation, and grammar.</a:t>
            </a:r>
            <a:br>
              <a:rPr lang="en-GB" sz="1200" kern="1200" dirty="0">
                <a:solidFill>
                  <a:schemeClr val="tx1"/>
                </a:solidFill>
                <a:effectLst/>
                <a:latin typeface="+mn-lt"/>
                <a:ea typeface="+mn-ea"/>
                <a:cs typeface="+mn-cs"/>
              </a:rPr>
            </a:br>
            <a:endParaRPr dirty="0"/>
          </a:p>
        </p:txBody>
      </p:sp>
      <p:sp>
        <p:nvSpPr>
          <p:cNvPr id="3" name="Slide Image Placeholder 2">
            <a:extLst>
              <a:ext uri="{FF2B5EF4-FFF2-40B4-BE49-F238E27FC236}">
                <a16:creationId xmlns:a16="http://schemas.microsoft.com/office/drawing/2014/main" id="{C3CC1E50-F43B-4137-A485-422F8122F332}"/>
              </a:ext>
            </a:extLst>
          </p:cNvPr>
          <p:cNvSpPr>
            <a:spLocks noGrp="1" noRot="1" noChangeAspect="1"/>
          </p:cNvSpPr>
          <p:nvPr>
            <p:ph type="sldImg"/>
          </p:nvPr>
        </p:nvSpPr>
        <p:spPr/>
      </p:sp>
    </p:spTree>
    <p:extLst>
      <p:ext uri="{BB962C8B-B14F-4D97-AF65-F5344CB8AC3E}">
        <p14:creationId xmlns:p14="http://schemas.microsoft.com/office/powerpoint/2010/main" val="352106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Whilst the plethora of assistive technologies available are certainly useful, it is important to remember that these too can overlook mistakes.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a:t>
            </a:r>
            <a:r>
              <a:rPr lang="en-GB" sz="1200" kern="1200" baseline="0" dirty="0">
                <a:solidFill>
                  <a:schemeClr val="tx1"/>
                </a:solidFill>
                <a:effectLst/>
                <a:latin typeface="+mn-lt"/>
                <a:ea typeface="+mn-ea"/>
                <a:cs typeface="+mn-cs"/>
              </a:rPr>
              <a:t> example, words spelled correctly but misused in your particular context may be overlooked.</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It is important, then, to give your work a final double-check even if you have used all of the tools available to you.</a:t>
            </a:r>
            <a:br>
              <a:rPr lang="en-GB" sz="1200" kern="1200" dirty="0">
                <a:solidFill>
                  <a:schemeClr val="tx1"/>
                </a:solidFill>
                <a:effectLst/>
                <a:latin typeface="+mn-lt"/>
                <a:ea typeface="+mn-ea"/>
                <a:cs typeface="+mn-cs"/>
              </a:rPr>
            </a:br>
            <a:endParaRPr dirty="0"/>
          </a:p>
        </p:txBody>
      </p:sp>
      <p:sp>
        <p:nvSpPr>
          <p:cNvPr id="3" name="Slide Image Placeholder 2">
            <a:extLst>
              <a:ext uri="{FF2B5EF4-FFF2-40B4-BE49-F238E27FC236}">
                <a16:creationId xmlns:a16="http://schemas.microsoft.com/office/drawing/2014/main" id="{C3CC1E50-F43B-4137-A485-422F8122F332}"/>
              </a:ext>
            </a:extLst>
          </p:cNvPr>
          <p:cNvSpPr>
            <a:spLocks noGrp="1" noRot="1" noChangeAspect="1"/>
          </p:cNvSpPr>
          <p:nvPr>
            <p:ph type="sldImg"/>
          </p:nvPr>
        </p:nvSpPr>
        <p:spPr/>
      </p:sp>
    </p:spTree>
    <p:extLst>
      <p:ext uri="{BB962C8B-B14F-4D97-AF65-F5344CB8AC3E}">
        <p14:creationId xmlns:p14="http://schemas.microsoft.com/office/powerpoint/2010/main" val="3892930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
        <p:nvSpPr>
          <p:cNvPr id="3" name="Slide Image Placeholder 2">
            <a:extLst>
              <a:ext uri="{FF2B5EF4-FFF2-40B4-BE49-F238E27FC236}">
                <a16:creationId xmlns:a16="http://schemas.microsoft.com/office/drawing/2014/main" id="{C3CC1E50-F43B-4137-A485-422F8122F332}"/>
              </a:ext>
            </a:extLst>
          </p:cNvPr>
          <p:cNvSpPr>
            <a:spLocks noGrp="1" noRot="1" noChangeAspect="1"/>
          </p:cNvSpPr>
          <p:nvPr>
            <p:ph type="sldImg"/>
          </p:nvPr>
        </p:nvSpPr>
        <p:spPr/>
      </p:sp>
    </p:spTree>
    <p:extLst>
      <p:ext uri="{BB962C8B-B14F-4D97-AF65-F5344CB8AC3E}">
        <p14:creationId xmlns:p14="http://schemas.microsoft.com/office/powerpoint/2010/main" val="199238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QR code hyperlinked</a:t>
            </a:r>
            <a:r>
              <a:rPr lang="en-GB" sz="1200" kern="1200" baseline="0" dirty="0">
                <a:solidFill>
                  <a:schemeClr val="tx1"/>
                </a:solidFill>
                <a:effectLst/>
                <a:latin typeface="+mn-lt"/>
                <a:ea typeface="+mn-ea"/>
                <a:cs typeface="+mn-cs"/>
              </a:rPr>
              <a:t> to </a:t>
            </a:r>
            <a:r>
              <a:rPr lang="en-GB" sz="1200" kern="1200" baseline="0" dirty="0" err="1">
                <a:solidFill>
                  <a:schemeClr val="tx1"/>
                </a:solidFill>
                <a:effectLst/>
                <a:latin typeface="+mn-lt"/>
                <a:ea typeface="+mn-ea"/>
                <a:cs typeface="+mn-cs"/>
              </a:rPr>
              <a:t>Padlet</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https://edgehill.padlet.org/uniskills/lmlceei651yqwvdz</a:t>
            </a:r>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3012889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b="0" kern="1200" dirty="0">
                <a:solidFill>
                  <a:schemeClr val="tx1"/>
                </a:solidFill>
                <a:effectLst/>
                <a:latin typeface="+mn-lt"/>
                <a:ea typeface="+mn-ea"/>
                <a:cs typeface="+mn-cs"/>
              </a:rPr>
              <a:t>Image hyperlinked to Toolkit.</a:t>
            </a:r>
          </a:p>
          <a:p>
            <a:r>
              <a:rPr lang="en-GB" sz="1200" b="0" kern="1200" dirty="0">
                <a:solidFill>
                  <a:schemeClr val="tx1"/>
                </a:solidFill>
                <a:effectLst/>
                <a:latin typeface="+mn-lt"/>
                <a:ea typeface="+mn-ea"/>
                <a:cs typeface="+mn-cs"/>
              </a:rPr>
              <a:t>Link to Toolkit: http://eshare.edgehill.ac.uk/16349/3/story.html</a:t>
            </a:r>
            <a:endParaRPr b="0" dirty="0"/>
          </a:p>
        </p:txBody>
      </p:sp>
    </p:spTree>
    <p:extLst>
      <p:ext uri="{BB962C8B-B14F-4D97-AF65-F5344CB8AC3E}">
        <p14:creationId xmlns:p14="http://schemas.microsoft.com/office/powerpoint/2010/main" val="181435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Standard in all slides – update title</a:t>
            </a:r>
            <a:endParaRPr lang="en-GB" b="1"/>
          </a:p>
          <a:p>
            <a:endParaRPr lang="en-GB"/>
          </a:p>
          <a:p>
            <a:endParaRPr lang="en-US"/>
          </a:p>
        </p:txBody>
      </p:sp>
      <p:sp>
        <p:nvSpPr>
          <p:cNvPr id="4" name="Slide Number Placeholder 3"/>
          <p:cNvSpPr>
            <a:spLocks noGrp="1"/>
          </p:cNvSpPr>
          <p:nvPr>
            <p:ph type="sldNum" sz="quarter" idx="10"/>
          </p:nvPr>
        </p:nvSpPr>
        <p:spPr/>
        <p:txBody>
          <a:bodyPr/>
          <a:lstStyle/>
          <a:p>
            <a:fld id="{8C747B73-6B03-4EF3-AD40-683CE00DABF6}" type="slidenum">
              <a:rPr lang="en-US" smtClean="0"/>
              <a:pPr/>
              <a:t>2</a:t>
            </a:fld>
            <a:endParaRPr lang="en-US"/>
          </a:p>
        </p:txBody>
      </p:sp>
    </p:spTree>
    <p:extLst>
      <p:ext uri="{BB962C8B-B14F-4D97-AF65-F5344CB8AC3E}">
        <p14:creationId xmlns:p14="http://schemas.microsoft.com/office/powerpoint/2010/main" val="252095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Standard in all slides</a:t>
            </a:r>
            <a:endParaRPr lang="en-GB" dirty="0"/>
          </a:p>
          <a:p>
            <a:endParaRPr dirty="0"/>
          </a:p>
        </p:txBody>
      </p:sp>
    </p:spTree>
    <p:extLst>
      <p:ext uri="{BB962C8B-B14F-4D97-AF65-F5344CB8AC3E}">
        <p14:creationId xmlns:p14="http://schemas.microsoft.com/office/powerpoint/2010/main" val="1404772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Standard in all slides</a:t>
            </a:r>
            <a:endParaRPr lang="en-GB" b="1"/>
          </a:p>
          <a:p>
            <a:endParaRPr lang="en-GB"/>
          </a:p>
          <a:p>
            <a:endParaRPr lang="en-US"/>
          </a:p>
        </p:txBody>
      </p:sp>
      <p:sp>
        <p:nvSpPr>
          <p:cNvPr id="4" name="Slide Number Placeholder 3"/>
          <p:cNvSpPr>
            <a:spLocks noGrp="1"/>
          </p:cNvSpPr>
          <p:nvPr>
            <p:ph type="sldNum" sz="quarter" idx="10"/>
          </p:nvPr>
        </p:nvSpPr>
        <p:spPr/>
        <p:txBody>
          <a:bodyPr/>
          <a:lstStyle/>
          <a:p>
            <a:fld id="{8C747B73-6B03-4EF3-AD40-683CE00DABF6}" type="slidenum">
              <a:rPr lang="en-US" smtClean="0"/>
              <a:pPr/>
              <a:t>21</a:t>
            </a:fld>
            <a:endParaRPr lang="en-US"/>
          </a:p>
        </p:txBody>
      </p:sp>
    </p:spTree>
    <p:extLst>
      <p:ext uri="{BB962C8B-B14F-4D97-AF65-F5344CB8AC3E}">
        <p14:creationId xmlns:p14="http://schemas.microsoft.com/office/powerpoint/2010/main" val="39209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Standard in all slides</a:t>
            </a:r>
            <a:endParaRPr lang="en-GB" b="1"/>
          </a:p>
          <a:p>
            <a:endParaRPr lang="en-GB"/>
          </a:p>
          <a:p>
            <a:endParaRPr lang="en-GB"/>
          </a:p>
        </p:txBody>
      </p:sp>
      <p:sp>
        <p:nvSpPr>
          <p:cNvPr id="4" name="Slide Number Placeholder 3"/>
          <p:cNvSpPr>
            <a:spLocks noGrp="1"/>
          </p:cNvSpPr>
          <p:nvPr>
            <p:ph type="sldNum" sz="quarter" idx="5"/>
          </p:nvPr>
        </p:nvSpPr>
        <p:spPr/>
        <p:txBody>
          <a:bodyPr/>
          <a:lstStyle/>
          <a:p>
            <a:fld id="{8C747B73-6B03-4EF3-AD40-683CE00DABF6}" type="slidenum">
              <a:rPr lang="en-US" smtClean="0"/>
              <a:pPr/>
              <a:t>22</a:t>
            </a:fld>
            <a:endParaRPr lang="en-US"/>
          </a:p>
        </p:txBody>
      </p:sp>
    </p:spTree>
    <p:extLst>
      <p:ext uri="{BB962C8B-B14F-4D97-AF65-F5344CB8AC3E}">
        <p14:creationId xmlns:p14="http://schemas.microsoft.com/office/powerpoint/2010/main" val="76317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Standard in all slides</a:t>
            </a:r>
            <a:endParaRPr lang="en-GB" b="1"/>
          </a:p>
          <a:p>
            <a:endParaRPr lang="en-GB"/>
          </a:p>
          <a:p>
            <a:endParaRPr/>
          </a:p>
        </p:txBody>
      </p:sp>
    </p:spTree>
    <p:extLst>
      <p:ext uri="{BB962C8B-B14F-4D97-AF65-F5344CB8AC3E}">
        <p14:creationId xmlns:p14="http://schemas.microsoft.com/office/powerpoint/2010/main" val="176638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QR code hyperlinked</a:t>
            </a:r>
            <a:r>
              <a:rPr lang="en-GB" sz="1200" kern="1200" baseline="0" dirty="0">
                <a:solidFill>
                  <a:schemeClr val="tx1"/>
                </a:solidFill>
                <a:effectLst/>
                <a:latin typeface="+mn-lt"/>
                <a:ea typeface="+mn-ea"/>
                <a:cs typeface="+mn-cs"/>
              </a:rPr>
              <a:t> to </a:t>
            </a:r>
            <a:r>
              <a:rPr lang="en-GB" sz="1200" kern="1200" baseline="0" dirty="0" err="1">
                <a:solidFill>
                  <a:schemeClr val="tx1"/>
                </a:solidFill>
                <a:effectLst/>
                <a:latin typeface="+mn-lt"/>
                <a:ea typeface="+mn-ea"/>
                <a:cs typeface="+mn-cs"/>
              </a:rPr>
              <a:t>Padlet</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a:t>
            </a:r>
            <a:r>
              <a:rPr lang="en-GB" sz="1200" kern="1200" dirty="0" err="1">
                <a:solidFill>
                  <a:schemeClr val="tx1"/>
                </a:solidFill>
                <a:effectLst/>
                <a:latin typeface="+mn-lt"/>
                <a:ea typeface="+mn-ea"/>
                <a:cs typeface="+mn-cs"/>
              </a:rPr>
              <a:t>Padlet</a:t>
            </a:r>
            <a:r>
              <a:rPr lang="en-GB" sz="1200" kern="1200" dirty="0">
                <a:solidFill>
                  <a:schemeClr val="tx1"/>
                </a:solidFill>
                <a:effectLst/>
                <a:latin typeface="+mn-lt"/>
                <a:ea typeface="+mn-ea"/>
                <a:cs typeface="+mn-cs"/>
              </a:rPr>
              <a:t>: https://edgehill.padlet.org/uniskills/lmlceei651yqwvdz</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Editing</a:t>
            </a:r>
            <a:r>
              <a:rPr lang="en-GB" sz="1200" kern="1200" baseline="0" dirty="0">
                <a:solidFill>
                  <a:schemeClr val="tx1"/>
                </a:solidFill>
                <a:effectLst/>
                <a:latin typeface="+mn-lt"/>
                <a:ea typeface="+mn-ea"/>
                <a:cs typeface="+mn-cs"/>
              </a:rPr>
              <a:t> is an important part of the writing process. It is the stage in which you try to make words and sentences clearer, more precise, and as effective as possible. It can also involve re-ordering your work and ensuring that there is fluidity between the different sections. This can be a lengthy process – almost like completing a jigsaw puzzle!</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Proofreading comes after all of the editing is completed. It is less about checking content, and more about checking consistency – in spelling; punctuation and capitalisation; grammar; references; and presentation and layout. It is the final piece in the puzzle that ensures your work is as accurate and professional as it can possibly be.</a:t>
            </a:r>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262867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QR code hyperlinked</a:t>
            </a:r>
            <a:r>
              <a:rPr lang="en-GB" sz="1200" kern="1200" baseline="0" dirty="0">
                <a:solidFill>
                  <a:schemeClr val="tx1"/>
                </a:solidFill>
                <a:effectLst/>
                <a:latin typeface="+mn-lt"/>
                <a:ea typeface="+mn-ea"/>
                <a:cs typeface="+mn-cs"/>
              </a:rPr>
              <a:t> to </a:t>
            </a:r>
            <a:r>
              <a:rPr lang="en-GB" sz="1200" kern="1200" baseline="0" dirty="0" err="1">
                <a:solidFill>
                  <a:schemeClr val="tx1"/>
                </a:solidFill>
                <a:effectLst/>
                <a:latin typeface="+mn-lt"/>
                <a:ea typeface="+mn-ea"/>
                <a:cs typeface="+mn-cs"/>
              </a:rPr>
              <a:t>Padlet</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a:t>
            </a:r>
            <a:r>
              <a:rPr lang="en-GB" sz="1200" kern="1200" dirty="0" err="1">
                <a:solidFill>
                  <a:schemeClr val="tx1"/>
                </a:solidFill>
                <a:effectLst/>
                <a:latin typeface="+mn-lt"/>
                <a:ea typeface="+mn-ea"/>
                <a:cs typeface="+mn-cs"/>
              </a:rPr>
              <a:t>Padlet</a:t>
            </a:r>
            <a:r>
              <a:rPr lang="en-GB" sz="1200" kern="1200" dirty="0">
                <a:solidFill>
                  <a:schemeClr val="tx1"/>
                </a:solidFill>
                <a:effectLst/>
                <a:latin typeface="+mn-lt"/>
                <a:ea typeface="+mn-ea"/>
                <a:cs typeface="+mn-cs"/>
              </a:rPr>
              <a:t>: https://edgehill.padlet.org/uniskills/lmlceei651yqwvdz</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Editing</a:t>
            </a:r>
            <a:r>
              <a:rPr lang="en-GB" sz="1200" kern="1200" baseline="0" dirty="0">
                <a:solidFill>
                  <a:schemeClr val="tx1"/>
                </a:solidFill>
                <a:effectLst/>
                <a:latin typeface="+mn-lt"/>
                <a:ea typeface="+mn-ea"/>
                <a:cs typeface="+mn-cs"/>
              </a:rPr>
              <a:t> is an important part of the writing process. It is the stage in which you try to make words and sentences clearer, more precise, and as effective as possible. It can also involve re-ordering your work and ensuring that there is fluidity between the different sections. This can be a lengthy process – almost like completing a jigsaw puzzle!</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Proofreading comes after all of the editing is completed. It is less about checking content, and more about checking consistency – in spelling; punctuation and capitalisation; grammar; references; and presentation and layout. It is the final piece in the puzzle that ensures your work is as accurate and professional as it can possibly be.</a:t>
            </a:r>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415791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QR code hyperlinked</a:t>
            </a:r>
            <a:r>
              <a:rPr lang="en-GB" sz="1200" kern="1200" baseline="0" dirty="0">
                <a:solidFill>
                  <a:schemeClr val="tx1"/>
                </a:solidFill>
                <a:effectLst/>
                <a:latin typeface="+mn-lt"/>
                <a:ea typeface="+mn-ea"/>
                <a:cs typeface="+mn-cs"/>
              </a:rPr>
              <a:t> to </a:t>
            </a:r>
            <a:r>
              <a:rPr lang="en-GB" sz="1200" kern="1200" baseline="0" dirty="0" err="1">
                <a:solidFill>
                  <a:schemeClr val="tx1"/>
                </a:solidFill>
                <a:effectLst/>
                <a:latin typeface="+mn-lt"/>
                <a:ea typeface="+mn-ea"/>
                <a:cs typeface="+mn-cs"/>
              </a:rPr>
              <a:t>Padlet</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https://edgehill.padlet.org/uniskills/lmlceei651yqwvdz</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Employers</a:t>
            </a:r>
            <a:r>
              <a:rPr lang="en-GB" sz="1200" kern="1200" baseline="0" dirty="0">
                <a:solidFill>
                  <a:schemeClr val="tx1"/>
                </a:solidFill>
                <a:effectLst/>
                <a:latin typeface="+mn-lt"/>
                <a:ea typeface="+mn-ea"/>
                <a:cs typeface="+mn-cs"/>
              </a:rPr>
              <a:t> want to see that you can write to a high standard, and are able to communicate your ideas with clarity and precision. Taking the time during your course to hone these skills can only increase your postgraduate employment opportunities.</a:t>
            </a:r>
          </a:p>
          <a:p>
            <a:endParaRPr lang="en-GB" sz="1200" kern="1200" baseline="0" dirty="0">
              <a:solidFill>
                <a:schemeClr val="tx1"/>
              </a:solidFill>
              <a:effectLst/>
              <a:latin typeface="+mn-lt"/>
              <a:ea typeface="+mn-ea"/>
              <a:cs typeface="+mn-cs"/>
            </a:endParaRPr>
          </a:p>
          <a:p>
            <a:r>
              <a:rPr lang="en-GB" dirty="0"/>
              <a:t>Reminder</a:t>
            </a:r>
            <a:r>
              <a:rPr lang="en-GB" baseline="0" dirty="0"/>
              <a:t> of academic tone:</a:t>
            </a:r>
          </a:p>
          <a:p>
            <a:pPr rtl="0" fontAlgn="base"/>
            <a:r>
              <a:rPr lang="en-US" sz="1200" b="0" i="0" u="none" strike="noStrike" kern="1200" dirty="0">
                <a:solidFill>
                  <a:schemeClr val="tx1"/>
                </a:solidFill>
                <a:effectLst/>
                <a:latin typeface="+mn-lt"/>
                <a:ea typeface="+mn-ea"/>
                <a:cs typeface="+mn-cs"/>
              </a:rPr>
              <a:t>Academic writing avoids contractions and colloquialisms, as it is ‘professional’ in nature. Most academic writing also requires the use of the ‘third person’ academic voice. This helps to achieve some distance from the arguments/points being developed, and to maintain a cautious stance, i.e. the objective viewpoint: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could be argued that…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following section of this essay will explore…</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Mead’s research indicates…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However your subject area (health/education) may also require reflective writing in your assessments, so these will be in 1st person. Unless specifically stated, assume that you should be writing in 3rd person.</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Academic writing also</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uses evidence. So, no unsubstantiated opinions – what that means is, do not state something without providing the evidence from the literature. Remembering to reference throughout!</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These are all things that you</a:t>
            </a:r>
            <a:r>
              <a:rPr lang="en-GB" sz="1200" b="0" i="0" u="none" strike="noStrike" kern="1200" baseline="0" dirty="0">
                <a:solidFill>
                  <a:schemeClr val="tx1"/>
                </a:solidFill>
                <a:effectLst/>
                <a:latin typeface="+mn-lt"/>
                <a:ea typeface="+mn-ea"/>
                <a:cs typeface="+mn-cs"/>
              </a:rPr>
              <a:t> should be picking up on in your proofreading.</a:t>
            </a:r>
            <a:endParaRPr lang="en-US" sz="1200" b="0" i="0" kern="1200" dirty="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396448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QR code hyperlinked</a:t>
            </a:r>
            <a:r>
              <a:rPr lang="en-GB" sz="1200" kern="1200" baseline="0" dirty="0">
                <a:solidFill>
                  <a:schemeClr val="tx1"/>
                </a:solidFill>
                <a:effectLst/>
                <a:latin typeface="+mn-lt"/>
                <a:ea typeface="+mn-ea"/>
                <a:cs typeface="+mn-cs"/>
              </a:rPr>
              <a:t> to </a:t>
            </a:r>
            <a:r>
              <a:rPr lang="en-GB" sz="1200" kern="1200" baseline="0" dirty="0" err="1">
                <a:solidFill>
                  <a:schemeClr val="tx1"/>
                </a:solidFill>
                <a:effectLst/>
                <a:latin typeface="+mn-lt"/>
                <a:ea typeface="+mn-ea"/>
                <a:cs typeface="+mn-cs"/>
              </a:rPr>
              <a:t>Padlet</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https://edgehill.padlet.org/uniskills/lmlceei651yqwvdz</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Employers</a:t>
            </a:r>
            <a:r>
              <a:rPr lang="en-GB" sz="1200" kern="1200" baseline="0" dirty="0">
                <a:solidFill>
                  <a:schemeClr val="tx1"/>
                </a:solidFill>
                <a:effectLst/>
                <a:latin typeface="+mn-lt"/>
                <a:ea typeface="+mn-ea"/>
                <a:cs typeface="+mn-cs"/>
              </a:rPr>
              <a:t> want to see that you can write to a high standard, and are able to communicate your ideas with clarity and precision. Taking the time during your course to hone these skills can only increase your postgraduate employment opportunities.</a:t>
            </a:r>
          </a:p>
          <a:p>
            <a:endParaRPr lang="en-GB" sz="1200" kern="1200" baseline="0" dirty="0">
              <a:solidFill>
                <a:schemeClr val="tx1"/>
              </a:solidFill>
              <a:effectLst/>
              <a:latin typeface="+mn-lt"/>
              <a:ea typeface="+mn-ea"/>
              <a:cs typeface="+mn-cs"/>
            </a:endParaRPr>
          </a:p>
          <a:p>
            <a:r>
              <a:rPr lang="en-GB" dirty="0"/>
              <a:t>Reminder</a:t>
            </a:r>
            <a:r>
              <a:rPr lang="en-GB" baseline="0" dirty="0"/>
              <a:t> of academic tone:</a:t>
            </a:r>
          </a:p>
          <a:p>
            <a:pPr rtl="0" fontAlgn="base"/>
            <a:r>
              <a:rPr lang="en-US" sz="1200" b="0" i="0" u="none" strike="noStrike" kern="1200" dirty="0">
                <a:solidFill>
                  <a:schemeClr val="tx1"/>
                </a:solidFill>
                <a:effectLst/>
                <a:latin typeface="+mn-lt"/>
                <a:ea typeface="+mn-ea"/>
                <a:cs typeface="+mn-cs"/>
              </a:rPr>
              <a:t>Academic writing avoids contractions and colloquialisms, as it is ‘professional’ in nature. Most academic writing also requires the use of the ‘third person’ academic voice. This helps to achieve some distance from the arguments/points being developed, and to maintain a cautious stance, i.e. the objective viewpoint: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could be argued that…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following section of this essay will explore…</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Mead’s research indicates…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However your subject area (health/education) may also require reflective writing in your assessments, so these will be in 1st person. Unless specifically stated, assume that you should be writing in 3rd person.</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Academic writing also</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uses evidence. So, no unsubstantiated opinions – what that means is, do not state something without providing the evidence from the literature. Remembering to reference throughout!</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These are all things that you</a:t>
            </a:r>
            <a:r>
              <a:rPr lang="en-GB" sz="1200" b="0" i="0" u="none" strike="noStrike" kern="1200" baseline="0" dirty="0">
                <a:solidFill>
                  <a:schemeClr val="tx1"/>
                </a:solidFill>
                <a:effectLst/>
                <a:latin typeface="+mn-lt"/>
                <a:ea typeface="+mn-ea"/>
                <a:cs typeface="+mn-cs"/>
              </a:rPr>
              <a:t> should be picking up on in your proofreading.</a:t>
            </a:r>
            <a:endParaRPr lang="en-US" sz="1200" b="0" i="0" kern="1200" dirty="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50736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Suggest </a:t>
            </a:r>
            <a:r>
              <a:rPr lang="en-GB" sz="1200" b="1" kern="1200" dirty="0">
                <a:solidFill>
                  <a:schemeClr val="tx1"/>
                </a:solidFill>
                <a:effectLst/>
                <a:latin typeface="+mn-lt"/>
                <a:ea typeface="+mn-ea"/>
                <a:cs typeface="+mn-cs"/>
              </a:rPr>
              <a:t>not</a:t>
            </a:r>
            <a:r>
              <a:rPr lang="en-GB" sz="1200" b="0" kern="1200" dirty="0">
                <a:solidFill>
                  <a:schemeClr val="tx1"/>
                </a:solidFill>
                <a:effectLst/>
                <a:latin typeface="+mn-lt"/>
                <a:ea typeface="+mn-ea"/>
                <a:cs typeface="+mn-cs"/>
              </a:rPr>
              <a:t> to read aloud to students, as errors will be more evident then – let the students have a go on their own. Can discuss amongst peers, or whole class discussion depending on size.</a:t>
            </a:r>
          </a:p>
          <a:p>
            <a:endParaRPr lang="en-GB"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might be encouraged to screenshot the image (if F2F) so they can engage with it more directly.</a:t>
            </a:r>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425849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dirty="0"/>
              <a:t>Text is also justified;</a:t>
            </a:r>
            <a:r>
              <a:rPr lang="en-GB" baseline="0" dirty="0"/>
              <a:t> can mention spacing too.</a:t>
            </a:r>
          </a:p>
          <a:p>
            <a:endParaRPr lang="en-GB" baseline="0" dirty="0"/>
          </a:p>
          <a:p>
            <a:r>
              <a:rPr lang="en-GB" baseline="0" dirty="0"/>
              <a:t>Highlight: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Contractions.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Malapropisms.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Run-on sentences.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Referencing.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Confusing singular and plural.</a:t>
            </a:r>
            <a:endParaRPr dirty="0"/>
          </a:p>
        </p:txBody>
      </p:sp>
    </p:spTree>
    <p:extLst>
      <p:ext uri="{BB962C8B-B14F-4D97-AF65-F5344CB8AC3E}">
        <p14:creationId xmlns:p14="http://schemas.microsoft.com/office/powerpoint/2010/main" val="2236423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C20F2AF2-EA92-44F8-853B-5E3554E36C48}"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F2AF2-EA92-44F8-853B-5E3554E36C48}"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F2AF2-EA92-44F8-853B-5E3554E36C48}"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Footer">
    <p:spTree>
      <p:nvGrpSpPr>
        <p:cNvPr id="1" name=""/>
        <p:cNvGrpSpPr/>
        <p:nvPr/>
      </p:nvGrpSpPr>
      <p:grpSpPr>
        <a:xfrm>
          <a:off x="0" y="0"/>
          <a:ext cx="0" cy="0"/>
          <a:chOff x="0" y="0"/>
          <a:chExt cx="0" cy="0"/>
        </a:xfrm>
      </p:grpSpPr>
      <p:sp>
        <p:nvSpPr>
          <p:cNvPr id="7" name="Rectangle 6"/>
          <p:cNvSpPr/>
          <p:nvPr userDrawn="1"/>
        </p:nvSpPr>
        <p:spPr>
          <a:xfrm>
            <a:off x="0" y="13582650"/>
            <a:ext cx="24383999" cy="133350"/>
          </a:xfrm>
          <a:prstGeom prst="rect">
            <a:avLst/>
          </a:prstGeom>
          <a:solidFill>
            <a:srgbClr val="384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2271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0F2AF2-EA92-44F8-853B-5E3554E36C48}"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0F2AF2-EA92-44F8-853B-5E3554E36C48}"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0F2AF2-EA92-44F8-853B-5E3554E36C48}" type="datetimeFigureOut">
              <a:rPr lang="en-US" smtClean="0"/>
              <a:pPr/>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0F2AF2-EA92-44F8-853B-5E3554E36C48}" type="datetimeFigureOut">
              <a:rPr lang="en-US" smtClean="0"/>
              <a:pPr/>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pPr/>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pPr/>
              <a:t>3/21/2023</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pPr/>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eshare.edgehill.ac.uk/14291/1/Proofreading%20Checklist%20%28Accessible%29.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ontent.cloudguides.com/en-us/guides/Help%20students%20read%20more%20effectively" TargetMode="Externa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edgehill.padlet.org/uniskills/lmlceei651yqwvdz" TargetMode="Externa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eshare.edgehill.ac.uk/16349/3/story.html" TargetMode="Externa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hyperlink" Target="https://askus.edgehill.ac.uk/" TargetMode="External"/><Relationship Id="rId3" Type="http://schemas.openxmlformats.org/officeDocument/2006/relationships/image" Target="../media/image4.jpeg"/><Relationship Id="rId7" Type="http://schemas.openxmlformats.org/officeDocument/2006/relationships/hyperlink" Target="mailto:CatalystEnquiries@edgehill.ac.uk"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www.edgehill.ac.uk/departments/support/ls/uni-skills/one-to-one-support/" TargetMode="External"/><Relationship Id="rId11" Type="http://schemas.openxmlformats.org/officeDocument/2006/relationships/image" Target="../media/image10.gif"/><Relationship Id="rId5" Type="http://schemas.openxmlformats.org/officeDocument/2006/relationships/hyperlink" Target="https://www.edgehill.ac.uk/departments/support/ls/uni-skills/uniskills-workshops/" TargetMode="External"/><Relationship Id="rId10" Type="http://schemas.openxmlformats.org/officeDocument/2006/relationships/hyperlink" Target="https://www.edgehill.ac.uk/departments/support/careers/developing-skills-experience/employability-awards/" TargetMode="External"/><Relationship Id="rId4" Type="http://schemas.openxmlformats.org/officeDocument/2006/relationships/hyperlink" Target="https://www.edgehill.ac.uk/departments/support/ls/uni-skills/getting-started-with-uniskills/" TargetMode="External"/><Relationship Id="rId9" Type="http://schemas.openxmlformats.org/officeDocument/2006/relationships/hyperlink" Target="https://eur01.safelinks.protection.outlook.com/?url=https%3A%2F%2Fwww.edgehill.ac.uk%2Fdepartments%2Fsupport%2Fls%2Flinkedinlearning%2F&amp;data=05%7C01%7CSwanwicc%40edgehill.ac.uk%7C77322754d2064e10dc5c08dad156c321%7C093586914d8e491caa760a5cbd5ba734%7C0%7C0%7C638052467811002294%7CUnknown%7CTWFpbGZsb3d8eyJWIjoiMC4wLjAwMDAiLCJQIjoiV2luMzIiLCJBTiI6Ik1haWwiLCJXVCI6Mn0%3D%7C3000%7C%7C%7C&amp;sdata=b4SICMy26BcWn4zbMn%2FZGtT4NIJwfXXnNFm2TyTFbu4%3D&amp;reserved=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edgehill.padlet.org/uniskills/lmlceei651yqwvdz" TargetMode="Externa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edgehill.padlet.org/uniskills/lmlceei651yqwvdz" TargetMode="Externa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Edge Hill Universi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68036" y="1286932"/>
            <a:ext cx="18647928" cy="11142134"/>
          </a:xfrm>
          <a:prstGeom prst="rect">
            <a:avLst/>
          </a:prstGeom>
        </p:spPr>
      </p:pic>
    </p:spTree>
    <p:extLst>
      <p:ext uri="{BB962C8B-B14F-4D97-AF65-F5344CB8AC3E}">
        <p14:creationId xmlns:p14="http://schemas.microsoft.com/office/powerpoint/2010/main" val="342137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a:cs typeface="Arial"/>
              </a:rPr>
              <a:t>Proofreading Checklist</a:t>
            </a:r>
            <a:endParaRPr lang="en-GB" dirty="0"/>
          </a:p>
        </p:txBody>
      </p:sp>
      <p:pic>
        <p:nvPicPr>
          <p:cNvPr id="7" name="Picture 6" descr="Graphical user interface, text, application, table&#10;&#10;Description automatically generated">
            <a:hlinkClick r:id="rId4"/>
            <a:extLst>
              <a:ext uri="{FF2B5EF4-FFF2-40B4-BE49-F238E27FC236}">
                <a16:creationId xmlns:a16="http://schemas.microsoft.com/office/drawing/2014/main" id="{2AB6963B-3930-2AAF-189A-05124FD73CC9}"/>
              </a:ext>
            </a:extLst>
          </p:cNvPr>
          <p:cNvPicPr>
            <a:picLocks noChangeAspect="1"/>
          </p:cNvPicPr>
          <p:nvPr/>
        </p:nvPicPr>
        <p:blipFill>
          <a:blip r:embed="rId5"/>
          <a:stretch>
            <a:fillRect/>
          </a:stretch>
        </p:blipFill>
        <p:spPr>
          <a:xfrm>
            <a:off x="6488837" y="3196754"/>
            <a:ext cx="14086454" cy="9905808"/>
          </a:xfrm>
          <a:prstGeom prst="rect">
            <a:avLst/>
          </a:prstGeom>
        </p:spPr>
      </p:pic>
      <p:sp>
        <p:nvSpPr>
          <p:cNvPr id="2" name="Rectangle 1">
            <a:extLst>
              <a:ext uri="{FF2B5EF4-FFF2-40B4-BE49-F238E27FC236}">
                <a16:creationId xmlns:a16="http://schemas.microsoft.com/office/drawing/2014/main" id="{AB9A1D09-D27E-916E-A5E6-C659A60B128C}"/>
              </a:ext>
            </a:extLst>
          </p:cNvPr>
          <p:cNvSpPr/>
          <p:nvPr/>
        </p:nvSpPr>
        <p:spPr>
          <a:xfrm>
            <a:off x="20400653" y="433657"/>
            <a:ext cx="2975957" cy="1813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75000"/>
                    <a:lumOff val="25000"/>
                  </a:schemeClr>
                </a:solidFill>
              </a:rPr>
              <a:t>Crucial!</a:t>
            </a:r>
          </a:p>
        </p:txBody>
      </p:sp>
      <p:cxnSp>
        <p:nvCxnSpPr>
          <p:cNvPr id="5" name="Straight Arrow Connector 4">
            <a:extLst>
              <a:ext uri="{FF2B5EF4-FFF2-40B4-BE49-F238E27FC236}">
                <a16:creationId xmlns:a16="http://schemas.microsoft.com/office/drawing/2014/main" id="{2E4C682A-672C-DAC8-448B-A078894D28C1}"/>
              </a:ext>
            </a:extLst>
          </p:cNvPr>
          <p:cNvCxnSpPr/>
          <p:nvPr/>
        </p:nvCxnSpPr>
        <p:spPr>
          <a:xfrm flipH="1">
            <a:off x="15675429" y="1903445"/>
            <a:ext cx="4683967" cy="2164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28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Top Techniques</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9106583"/>
          </a:xfrm>
        </p:spPr>
        <p:txBody>
          <a:bodyPr vert="horz" lIns="91440" tIns="45720" rIns="91440" bIns="45720" rtlCol="0" anchor="t">
            <a:normAutofit fontScale="85000" lnSpcReduction="10000"/>
          </a:bodyPr>
          <a:lstStyle/>
          <a:p>
            <a:pPr marL="685800" indent="-685800">
              <a:buFont typeface="Arial" panose="020B0604020202020204" pitchFamily="34" charset="0"/>
              <a:buChar char="•"/>
            </a:pPr>
            <a:r>
              <a:rPr lang="en-US" sz="6000" dirty="0">
                <a:solidFill>
                  <a:srgbClr val="595959"/>
                </a:solidFill>
                <a:latin typeface="Arial"/>
                <a:cs typeface="Arial"/>
              </a:rPr>
              <a:t>Print out – double line spacing minimum</a:t>
            </a:r>
          </a:p>
          <a:p>
            <a:pPr marL="685800" indent="-685800">
              <a:buFont typeface="Arial" panose="020B0604020202020204" pitchFamily="34" charset="0"/>
              <a:buChar char="•"/>
            </a:pPr>
            <a:r>
              <a:rPr lang="en-US" sz="6000" dirty="0">
                <a:solidFill>
                  <a:srgbClr val="595959"/>
                </a:solidFill>
                <a:latin typeface="Arial"/>
                <a:cs typeface="Arial"/>
              </a:rPr>
              <a:t>Zoom out to check layout</a:t>
            </a:r>
          </a:p>
          <a:p>
            <a:pPr marL="685800" indent="-685800">
              <a:buFont typeface="Arial" panose="020B0604020202020204" pitchFamily="34" charset="0"/>
              <a:buChar char="•"/>
            </a:pPr>
            <a:r>
              <a:rPr lang="en-US" sz="6000" dirty="0">
                <a:solidFill>
                  <a:srgbClr val="595959"/>
                </a:solidFill>
                <a:latin typeface="Arial"/>
                <a:cs typeface="Arial"/>
              </a:rPr>
              <a:t>Make pages fit width of screen</a:t>
            </a:r>
          </a:p>
          <a:p>
            <a:pPr marL="685800" indent="-685800">
              <a:buFont typeface="Arial" panose="020B0604020202020204" pitchFamily="34" charset="0"/>
              <a:buChar char="•"/>
            </a:pPr>
            <a:r>
              <a:rPr lang="en-US" sz="6000" dirty="0">
                <a:solidFill>
                  <a:srgbClr val="595959"/>
                </a:solidFill>
                <a:latin typeface="Arial"/>
                <a:cs typeface="Arial"/>
              </a:rPr>
              <a:t>Read S L O W L Y</a:t>
            </a:r>
          </a:p>
          <a:p>
            <a:pPr marL="685800" indent="-685800">
              <a:buFont typeface="Arial" panose="020B0604020202020204" pitchFamily="34" charset="0"/>
              <a:buChar char="•"/>
            </a:pPr>
            <a:r>
              <a:rPr lang="en-US" sz="6000" dirty="0">
                <a:solidFill>
                  <a:srgbClr val="595959"/>
                </a:solidFill>
                <a:latin typeface="Arial"/>
                <a:cs typeface="Arial"/>
              </a:rPr>
              <a:t>Read in sections from the bottom up</a:t>
            </a:r>
          </a:p>
          <a:p>
            <a:pPr marL="685800" indent="-685800">
              <a:buFont typeface="Arial" panose="020B0604020202020204" pitchFamily="34" charset="0"/>
              <a:buChar char="•"/>
            </a:pPr>
            <a:r>
              <a:rPr lang="en-US" sz="6000" dirty="0">
                <a:solidFill>
                  <a:srgbClr val="595959"/>
                </a:solidFill>
                <a:latin typeface="Arial"/>
                <a:cs typeface="Arial"/>
              </a:rPr>
              <a:t>Read backwards, by word or by sentence</a:t>
            </a:r>
          </a:p>
          <a:p>
            <a:pPr marL="685800" indent="-685800">
              <a:buFont typeface="Arial" panose="020B0604020202020204" pitchFamily="34" charset="0"/>
              <a:buChar char="•"/>
            </a:pPr>
            <a:r>
              <a:rPr lang="en-US" sz="6000" dirty="0">
                <a:solidFill>
                  <a:srgbClr val="595959"/>
                </a:solidFill>
                <a:latin typeface="Arial"/>
                <a:cs typeface="Arial"/>
              </a:rPr>
              <a:t>Use a printer, pen, highlighter, post it notes – whatever works for you.</a:t>
            </a:r>
          </a:p>
          <a:p>
            <a:pPr marL="1600200" lvl="1" indent="-685800"/>
            <a:r>
              <a:rPr lang="en-US" sz="5200" dirty="0">
                <a:solidFill>
                  <a:srgbClr val="595959"/>
                </a:solidFill>
                <a:latin typeface="Arial"/>
                <a:cs typeface="Arial"/>
              </a:rPr>
              <a:t>Focus on one aspect at a time, e.g. referencing, spelling, grammar.</a:t>
            </a:r>
            <a:endParaRPr lang="en-US" sz="6000" dirty="0">
              <a:solidFill>
                <a:srgbClr val="595959"/>
              </a:solidFill>
              <a:latin typeface="Arial"/>
              <a:cs typeface="Arial"/>
            </a:endParaRPr>
          </a:p>
          <a:p>
            <a:pPr marL="685800" indent="-685800">
              <a:buFont typeface="Arial" panose="020B0604020202020204" pitchFamily="34" charset="0"/>
              <a:buChar char="•"/>
            </a:pPr>
            <a:r>
              <a:rPr lang="en-US" sz="6000" dirty="0">
                <a:solidFill>
                  <a:srgbClr val="595959"/>
                </a:solidFill>
                <a:latin typeface="Arial"/>
                <a:cs typeface="Arial"/>
              </a:rPr>
              <a:t>Allow yourself time away from your work; return to it with a fresh set of eyes</a:t>
            </a:r>
          </a:p>
          <a:p>
            <a:pPr marL="685800" indent="-685800"/>
            <a:r>
              <a:rPr lang="en-US" sz="6000" dirty="0">
                <a:solidFill>
                  <a:srgbClr val="595959"/>
                </a:solidFill>
                <a:latin typeface="Arial"/>
                <a:cs typeface="Arial"/>
              </a:rPr>
              <a:t>Read out aloud…</a:t>
            </a:r>
          </a:p>
          <a:p>
            <a:pPr marL="685800" indent="-685800"/>
            <a:endParaRPr lang="en-US" sz="6000" dirty="0">
              <a:solidFill>
                <a:srgbClr val="595959"/>
              </a:solidFill>
              <a:latin typeface="Arial"/>
              <a:cs typeface="Arial"/>
            </a:endParaRPr>
          </a:p>
          <a:p>
            <a:pPr>
              <a:spcAft>
                <a:spcPts val="1800"/>
              </a:spcAft>
            </a:pPr>
            <a:endParaRPr lang="en-US" dirty="0">
              <a:solidFill>
                <a:srgbClr val="595959"/>
              </a:solidFill>
              <a:cs typeface="Calibri"/>
            </a:endParaRPr>
          </a:p>
        </p:txBody>
      </p:sp>
      <p:pic>
        <p:nvPicPr>
          <p:cNvPr id="10" name="Picture 9" descr="Clock.">
            <a:extLst>
              <a:ext uri="{FF2B5EF4-FFF2-40B4-BE49-F238E27FC236}">
                <a16:creationId xmlns:a16="http://schemas.microsoft.com/office/drawing/2014/main" id="{729C6647-B285-4BE1-A49D-4DC3FAA12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824" y="613038"/>
            <a:ext cx="4615466" cy="4929317"/>
          </a:xfrm>
          <a:prstGeom prst="rect">
            <a:avLst/>
          </a:prstGeom>
        </p:spPr>
      </p:pic>
    </p:spTree>
    <p:extLst>
      <p:ext uri="{BB962C8B-B14F-4D97-AF65-F5344CB8AC3E}">
        <p14:creationId xmlns:p14="http://schemas.microsoft.com/office/powerpoint/2010/main" val="258837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Top Techniques</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3792272"/>
            <a:ext cx="16590654" cy="9490072"/>
          </a:xfrm>
        </p:spPr>
        <p:txBody>
          <a:bodyPr vert="horz" lIns="91440" tIns="45720" rIns="91440" bIns="45720" rtlCol="0" anchor="t">
            <a:normAutofit/>
          </a:bodyPr>
          <a:lstStyle/>
          <a:p>
            <a:pPr marL="914400" lvl="1" indent="0">
              <a:buNone/>
            </a:pPr>
            <a:endParaRPr lang="en-US" sz="5200" dirty="0">
              <a:solidFill>
                <a:srgbClr val="595959"/>
              </a:solidFill>
              <a:latin typeface="Arial"/>
              <a:cs typeface="Arial"/>
            </a:endParaRPr>
          </a:p>
          <a:p>
            <a:pPr marL="685800" indent="-685800"/>
            <a:r>
              <a:rPr lang="en-US" sz="6000" dirty="0">
                <a:solidFill>
                  <a:srgbClr val="595959"/>
                </a:solidFill>
                <a:latin typeface="Arial"/>
                <a:cs typeface="Arial"/>
              </a:rPr>
              <a:t>Use each other: friends/family – a different pair of eyes.</a:t>
            </a:r>
          </a:p>
          <a:p>
            <a:pPr marL="1600200" lvl="1" indent="-685800"/>
            <a:r>
              <a:rPr lang="en-US" sz="5200" dirty="0">
                <a:solidFill>
                  <a:srgbClr val="595959"/>
                </a:solidFill>
                <a:latin typeface="Arial" panose="020B0604020202020204" pitchFamily="34" charset="0"/>
                <a:cs typeface="Arial" panose="020B0604020202020204" pitchFamily="34" charset="0"/>
              </a:rPr>
              <a:t>Avoid using third-party, paid-for services.</a:t>
            </a:r>
          </a:p>
          <a:p>
            <a:pPr marL="914400" lvl="1" indent="0">
              <a:buNone/>
            </a:pPr>
            <a:endParaRPr lang="en-US" sz="5200" dirty="0">
              <a:solidFill>
                <a:srgbClr val="595959"/>
              </a:solidFill>
              <a:latin typeface="Arial"/>
              <a:cs typeface="Arial"/>
            </a:endParaRPr>
          </a:p>
          <a:p>
            <a:pPr marL="685800" indent="-685800">
              <a:buFont typeface="Arial" panose="020B0604020202020204" pitchFamily="34" charset="0"/>
              <a:buChar char="•"/>
            </a:pPr>
            <a:r>
              <a:rPr lang="en-US" sz="6000" dirty="0">
                <a:solidFill>
                  <a:srgbClr val="595959"/>
                </a:solidFill>
                <a:latin typeface="Arial"/>
                <a:cs typeface="Arial"/>
              </a:rPr>
              <a:t>Give yourself time – be in the right mindset.</a:t>
            </a:r>
          </a:p>
          <a:p>
            <a:pPr marL="0" indent="0">
              <a:buNone/>
            </a:pPr>
            <a:endParaRPr lang="en-US" sz="6000" dirty="0">
              <a:solidFill>
                <a:srgbClr val="595959"/>
              </a:solidFill>
              <a:latin typeface="Arial"/>
              <a:cs typeface="Arial"/>
            </a:endParaRPr>
          </a:p>
          <a:p>
            <a:pPr marL="685800" indent="-685800"/>
            <a:r>
              <a:rPr lang="en-US" sz="6000" dirty="0">
                <a:solidFill>
                  <a:srgbClr val="595959"/>
                </a:solidFill>
                <a:latin typeface="Arial"/>
                <a:cs typeface="Arial"/>
              </a:rPr>
              <a:t>Use English grammar book or websites </a:t>
            </a:r>
          </a:p>
          <a:p>
            <a:pPr marL="0" indent="0">
              <a:buNone/>
            </a:pPr>
            <a:endParaRPr lang="en-US" sz="6000" dirty="0">
              <a:solidFill>
                <a:srgbClr val="595959"/>
              </a:solidFill>
              <a:latin typeface="Arial"/>
              <a:cs typeface="Arial"/>
            </a:endParaRPr>
          </a:p>
          <a:p>
            <a:pPr marL="685800" indent="-685800">
              <a:buFont typeface="Arial" panose="020B0604020202020204" pitchFamily="34" charset="0"/>
              <a:buChar char="•"/>
            </a:pPr>
            <a:endParaRPr lang="en-US" sz="6000" dirty="0">
              <a:solidFill>
                <a:srgbClr val="595959"/>
              </a:solidFill>
              <a:latin typeface="Arial"/>
              <a:cs typeface="Arial"/>
            </a:endParaRPr>
          </a:p>
          <a:p>
            <a:pPr marL="685800" indent="-685800">
              <a:buFont typeface="Arial" panose="020B0604020202020204" pitchFamily="34" charset="0"/>
              <a:buChar char="•"/>
            </a:pPr>
            <a:endParaRPr lang="en-US" sz="6000" dirty="0">
              <a:solidFill>
                <a:srgbClr val="595959"/>
              </a:solidFill>
              <a:latin typeface="Arial"/>
              <a:cs typeface="Arial"/>
            </a:endParaRPr>
          </a:p>
          <a:p>
            <a:pPr marL="0" indent="0">
              <a:buNone/>
            </a:pPr>
            <a:endParaRPr lang="en-US" sz="6000" dirty="0">
              <a:solidFill>
                <a:srgbClr val="595959"/>
              </a:solidFill>
              <a:latin typeface="Arial"/>
              <a:cs typeface="Arial"/>
            </a:endParaRPr>
          </a:p>
          <a:p>
            <a:pPr>
              <a:spcAft>
                <a:spcPts val="1800"/>
              </a:spcAft>
            </a:pPr>
            <a:endParaRPr lang="en-US" dirty="0">
              <a:solidFill>
                <a:srgbClr val="595959"/>
              </a:solidFill>
              <a:cs typeface="Calibri"/>
            </a:endParaRPr>
          </a:p>
        </p:txBody>
      </p:sp>
      <p:pic>
        <p:nvPicPr>
          <p:cNvPr id="10" name="Picture 9" descr="Clock.">
            <a:extLst>
              <a:ext uri="{FF2B5EF4-FFF2-40B4-BE49-F238E27FC236}">
                <a16:creationId xmlns:a16="http://schemas.microsoft.com/office/drawing/2014/main" id="{729C6647-B285-4BE1-A49D-4DC3FAA12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1164" y="613039"/>
            <a:ext cx="4208126" cy="4494278"/>
          </a:xfrm>
          <a:prstGeom prst="rect">
            <a:avLst/>
          </a:prstGeom>
        </p:spPr>
      </p:pic>
      <p:pic>
        <p:nvPicPr>
          <p:cNvPr id="1026" name="Picture 2" descr="Oxford Handbook of English Grammar (Oxford Hand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3824" y="5896099"/>
            <a:ext cx="4726709" cy="673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56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248403"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51486" y="464558"/>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Technologies for Proofreading</a:t>
            </a:r>
            <a:endParaRPr lang="en-GB" dirty="0"/>
          </a:p>
        </p:txBody>
      </p:sp>
      <p:pic>
        <p:nvPicPr>
          <p:cNvPr id="24" name="Picture 23" descr="Graduation cap.">
            <a:extLst>
              <a:ext uri="{FF2B5EF4-FFF2-40B4-BE49-F238E27FC236}">
                <a16:creationId xmlns:a16="http://schemas.microsoft.com/office/drawing/2014/main" id="{9A07B97E-654B-43AB-9BD9-A0D939837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7375" y="-4800"/>
            <a:ext cx="3257098" cy="2651126"/>
          </a:xfrm>
          <a:prstGeom prst="rect">
            <a:avLst/>
          </a:prstGeom>
        </p:spPr>
      </p:pic>
      <p:sp>
        <p:nvSpPr>
          <p:cNvPr id="4" name="TextBox 3">
            <a:extLst>
              <a:ext uri="{FF2B5EF4-FFF2-40B4-BE49-F238E27FC236}">
                <a16:creationId xmlns:a16="http://schemas.microsoft.com/office/drawing/2014/main" id="{387481FD-8CC2-00F9-B3A7-0E14A660D326}"/>
              </a:ext>
            </a:extLst>
          </p:cNvPr>
          <p:cNvSpPr txBox="1"/>
          <p:nvPr/>
        </p:nvSpPr>
        <p:spPr>
          <a:xfrm>
            <a:off x="3303037" y="6534833"/>
            <a:ext cx="19519641" cy="2308324"/>
          </a:xfrm>
          <a:prstGeom prst="rect">
            <a:avLst/>
          </a:prstGeom>
          <a:noFill/>
        </p:spPr>
        <p:txBody>
          <a:bodyPr wrap="square">
            <a:spAutoFit/>
          </a:bodyPr>
          <a:lstStyle/>
          <a:p>
            <a:r>
              <a:rPr lang="en-GB" dirty="0">
                <a:hlinkClick r:id="rId5"/>
              </a:rPr>
              <a:t>Help students read more effectively (cloudguides.com)</a:t>
            </a:r>
            <a:endParaRPr lang="en-GB" dirty="0"/>
          </a:p>
          <a:p>
            <a:endParaRPr lang="en-GB" dirty="0"/>
          </a:p>
          <a:p>
            <a:r>
              <a:rPr lang="en-GB" dirty="0"/>
              <a:t>This resource explains how to use to reduce distraction and simplify the interface so you can focus better on reading your writing.</a:t>
            </a:r>
          </a:p>
        </p:txBody>
      </p:sp>
    </p:spTree>
    <p:extLst>
      <p:ext uri="{BB962C8B-B14F-4D97-AF65-F5344CB8AC3E}">
        <p14:creationId xmlns:p14="http://schemas.microsoft.com/office/powerpoint/2010/main" val="402596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248403"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51486" y="464558"/>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Technologies for Proofreading</a:t>
            </a:r>
            <a:endParaRPr lang="en-GB" dirty="0"/>
          </a:p>
        </p:txBody>
      </p:sp>
      <p:graphicFrame>
        <p:nvGraphicFramePr>
          <p:cNvPr id="5" name="Table 5">
            <a:extLst>
              <a:ext uri="{FF2B5EF4-FFF2-40B4-BE49-F238E27FC236}">
                <a16:creationId xmlns:a16="http://schemas.microsoft.com/office/drawing/2014/main" id="{57A01816-7402-4181-B57C-61091DB312A5}"/>
              </a:ext>
            </a:extLst>
          </p:cNvPr>
          <p:cNvGraphicFramePr>
            <a:graphicFrameLocks noGrp="1"/>
          </p:cNvGraphicFramePr>
          <p:nvPr>
            <p:extLst>
              <p:ext uri="{D42A27DB-BD31-4B8C-83A1-F6EECF244321}">
                <p14:modId xmlns:p14="http://schemas.microsoft.com/office/powerpoint/2010/main" val="1305516513"/>
              </p:ext>
            </p:extLst>
          </p:nvPr>
        </p:nvGraphicFramePr>
        <p:xfrm>
          <a:off x="2062375" y="2487160"/>
          <a:ext cx="22106609" cy="11224039"/>
        </p:xfrm>
        <a:graphic>
          <a:graphicData uri="http://schemas.openxmlformats.org/drawingml/2006/table">
            <a:tbl>
              <a:tblPr firstRow="1" bandRow="1">
                <a:tableStyleId>{5C22544A-7EE6-4342-B048-85BDC9FD1C3A}</a:tableStyleId>
              </a:tblPr>
              <a:tblGrid>
                <a:gridCol w="6025894">
                  <a:extLst>
                    <a:ext uri="{9D8B030D-6E8A-4147-A177-3AD203B41FA5}">
                      <a16:colId xmlns:a16="http://schemas.microsoft.com/office/drawing/2014/main" val="391960057"/>
                    </a:ext>
                  </a:extLst>
                </a:gridCol>
                <a:gridCol w="4904410">
                  <a:extLst>
                    <a:ext uri="{9D8B030D-6E8A-4147-A177-3AD203B41FA5}">
                      <a16:colId xmlns:a16="http://schemas.microsoft.com/office/drawing/2014/main" val="1801744785"/>
                    </a:ext>
                  </a:extLst>
                </a:gridCol>
                <a:gridCol w="6614331">
                  <a:extLst>
                    <a:ext uri="{9D8B030D-6E8A-4147-A177-3AD203B41FA5}">
                      <a16:colId xmlns:a16="http://schemas.microsoft.com/office/drawing/2014/main" val="2305349959"/>
                    </a:ext>
                  </a:extLst>
                </a:gridCol>
                <a:gridCol w="4561974">
                  <a:extLst>
                    <a:ext uri="{9D8B030D-6E8A-4147-A177-3AD203B41FA5}">
                      <a16:colId xmlns:a16="http://schemas.microsoft.com/office/drawing/2014/main" val="4215001393"/>
                    </a:ext>
                  </a:extLst>
                </a:gridCol>
              </a:tblGrid>
              <a:tr h="1605182">
                <a:tc>
                  <a:txBody>
                    <a:bodyPr/>
                    <a:lstStyle/>
                    <a:p>
                      <a:endParaRPr lang="en-GB"/>
                    </a:p>
                  </a:txBody>
                  <a:tcPr/>
                </a:tc>
                <a:tc>
                  <a:txBody>
                    <a:bodyPr/>
                    <a:lstStyle/>
                    <a:p>
                      <a:endParaRPr lang="en-GB"/>
                    </a:p>
                    <a:p>
                      <a:endParaRPr lang="en-GB"/>
                    </a:p>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83568403"/>
                  </a:ext>
                </a:extLst>
              </a:tr>
              <a:tr h="2618980">
                <a:tc>
                  <a:txBody>
                    <a:bodyPr/>
                    <a:lstStyle/>
                    <a:p>
                      <a:r>
                        <a:rPr lang="en-US" sz="3700" b="0" i="0" kern="1200">
                          <a:solidFill>
                            <a:schemeClr val="dk1"/>
                          </a:solidFill>
                          <a:effectLst/>
                          <a:latin typeface="+mn-lt"/>
                          <a:ea typeface="+mn-ea"/>
                          <a:cs typeface="+mn-cs"/>
                        </a:rPr>
                        <a:t>Hear web pages and documents read aloud.</a:t>
                      </a:r>
                      <a:endParaRPr lang="en-GB" sz="3700"/>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3700" kern="1200">
                          <a:solidFill>
                            <a:schemeClr val="dk1"/>
                          </a:solidFill>
                          <a:effectLst/>
                          <a:latin typeface="+mn-lt"/>
                          <a:ea typeface="+mn-ea"/>
                          <a:cs typeface="+mn-cs"/>
                        </a:rPr>
                        <a:t>Use Read Aloud to hear your work read back to you with simultaneous  highlighting.</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3700" kern="1200">
                          <a:solidFill>
                            <a:schemeClr val="dk1"/>
                          </a:solidFill>
                          <a:effectLst/>
                          <a:latin typeface="+mn-lt"/>
                          <a:ea typeface="+mn-ea"/>
                          <a:cs typeface="+mn-cs"/>
                        </a:rPr>
                        <a:t>Use find and replace for any </a:t>
                      </a:r>
                      <a:r>
                        <a:rPr lang="en-GB" sz="3700" b="1" kern="1200">
                          <a:solidFill>
                            <a:schemeClr val="dk1"/>
                          </a:solidFill>
                          <a:effectLst/>
                          <a:latin typeface="+mn-lt"/>
                          <a:ea typeface="+mn-ea"/>
                          <a:cs typeface="+mn-cs"/>
                        </a:rPr>
                        <a:t>contractions</a:t>
                      </a:r>
                      <a:endParaRPr lang="en-GB" sz="3700" kern="1200">
                        <a:solidFill>
                          <a:schemeClr val="dk1"/>
                        </a:solidFill>
                        <a:effectLst/>
                        <a:latin typeface="+mn-lt"/>
                        <a:ea typeface="+mn-ea"/>
                        <a:cs typeface="+mn-cs"/>
                      </a:endParaRP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3700">
                          <a:effectLst/>
                          <a:latin typeface="Calibri" panose="020F0502020204030204" pitchFamily="34" charset="0"/>
                          <a:ea typeface="Calibri" panose="020F0502020204030204" pitchFamily="34" charset="0"/>
                          <a:cs typeface="Calibri" panose="020F0502020204030204" pitchFamily="34" charset="0"/>
                        </a:rPr>
                        <a:t>Use Editor to check for </a:t>
                      </a:r>
                      <a:r>
                        <a:rPr lang="en-GB" sz="3700" b="1">
                          <a:effectLst/>
                          <a:latin typeface="Calibri" panose="020F0502020204030204" pitchFamily="34" charset="0"/>
                          <a:ea typeface="Calibri" panose="020F0502020204030204" pitchFamily="34" charset="0"/>
                          <a:cs typeface="Calibri" panose="020F0502020204030204" pitchFamily="34" charset="0"/>
                        </a:rPr>
                        <a:t>formality</a:t>
                      </a:r>
                      <a:endParaRPr lang="en-GB" sz="37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96149992"/>
                  </a:ext>
                </a:extLst>
              </a:tr>
              <a:tr h="2027598">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700" b="0" i="0" kern="1200">
                          <a:solidFill>
                            <a:schemeClr val="dk1"/>
                          </a:solidFill>
                          <a:effectLst/>
                          <a:latin typeface="+mn-lt"/>
                          <a:ea typeface="+mn-ea"/>
                          <a:cs typeface="+mn-cs"/>
                        </a:rPr>
                        <a:t>Understand unfamiliar words with text and picture dictionaries.</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700" b="0" i="0" kern="1200" dirty="0">
                          <a:solidFill>
                            <a:schemeClr val="dk1"/>
                          </a:solidFill>
                          <a:effectLst/>
                          <a:latin typeface="+mn-lt"/>
                          <a:ea typeface="+mn-ea"/>
                          <a:cs typeface="+mn-cs"/>
                        </a:rPr>
                        <a:t>Breaks words into syllables to promote concentration.</a:t>
                      </a:r>
                      <a:endParaRPr lang="en-GB" sz="3700" dirty="0"/>
                    </a:p>
                  </a:txBody>
                  <a:tcPr/>
                </a:tc>
                <a:tc>
                  <a:txBody>
                    <a:bodyPr/>
                    <a:lstStyle/>
                    <a:p>
                      <a:r>
                        <a:rPr lang="en-GB" sz="3700"/>
                        <a:t>Helps to remove informality.</a:t>
                      </a:r>
                    </a:p>
                  </a:txBody>
                  <a:tcPr/>
                </a:tc>
                <a:tc>
                  <a:txBody>
                    <a:bodyPr/>
                    <a:lstStyle/>
                    <a:p>
                      <a:r>
                        <a:rPr lang="en-GB" sz="3700">
                          <a:effectLst/>
                          <a:latin typeface="Calibri" panose="020F0502020204030204" pitchFamily="34" charset="0"/>
                          <a:ea typeface="Calibri" panose="020F0502020204030204" pitchFamily="34" charset="0"/>
                          <a:cs typeface="Calibri" panose="020F0502020204030204" pitchFamily="34" charset="0"/>
                        </a:rPr>
                        <a:t>Use Editor to check for </a:t>
                      </a:r>
                      <a:r>
                        <a:rPr lang="en-GB" sz="3700" b="1">
                          <a:effectLst/>
                          <a:latin typeface="Calibri" panose="020F0502020204030204" pitchFamily="34" charset="0"/>
                          <a:ea typeface="Calibri" panose="020F0502020204030204" pitchFamily="34" charset="0"/>
                          <a:cs typeface="Calibri" panose="020F0502020204030204" pitchFamily="34" charset="0"/>
                        </a:rPr>
                        <a:t>spelling and grammar</a:t>
                      </a:r>
                      <a:r>
                        <a:rPr lang="en-GB" sz="3700">
                          <a:effectLst/>
                          <a:latin typeface="Calibri" panose="020F0502020204030204" pitchFamily="34" charset="0"/>
                          <a:ea typeface="Calibri" panose="020F0502020204030204" pitchFamily="34" charset="0"/>
                          <a:cs typeface="Calibri" panose="020F0502020204030204" pitchFamily="34" charset="0"/>
                        </a:rPr>
                        <a:t> errors </a:t>
                      </a:r>
                    </a:p>
                    <a:p>
                      <a:r>
                        <a:rPr lang="en-GB" sz="37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extLst>
                  <a:ext uri="{0D108BD9-81ED-4DB2-BD59-A6C34878D82A}">
                    <a16:rowId xmlns:a16="http://schemas.microsoft.com/office/drawing/2014/main" val="1628150150"/>
                  </a:ext>
                </a:extLst>
              </a:tr>
              <a:tr h="2027598">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700" b="0" i="0" kern="1200">
                          <a:solidFill>
                            <a:schemeClr val="dk1"/>
                          </a:solidFill>
                          <a:effectLst/>
                          <a:latin typeface="+mn-lt"/>
                          <a:ea typeface="+mn-ea"/>
                          <a:cs typeface="+mn-cs"/>
                        </a:rPr>
                        <a:t>Develop writing skills with word prediction.</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700" b="0" i="0" kern="1200">
                          <a:solidFill>
                            <a:schemeClr val="dk1"/>
                          </a:solidFill>
                          <a:effectLst/>
                          <a:latin typeface="+mn-lt"/>
                          <a:ea typeface="+mn-ea"/>
                          <a:cs typeface="+mn-cs"/>
                        </a:rPr>
                        <a:t>Helps you to check the </a:t>
                      </a:r>
                      <a:r>
                        <a:rPr lang="en-US" sz="3700" b="1" i="0" kern="1200">
                          <a:solidFill>
                            <a:schemeClr val="dk1"/>
                          </a:solidFill>
                          <a:effectLst/>
                          <a:latin typeface="+mn-lt"/>
                          <a:ea typeface="+mn-ea"/>
                          <a:cs typeface="+mn-cs"/>
                        </a:rPr>
                        <a:t>fluency</a:t>
                      </a:r>
                      <a:r>
                        <a:rPr lang="en-US" sz="3700" b="0" i="0" kern="1200">
                          <a:solidFill>
                            <a:schemeClr val="dk1"/>
                          </a:solidFill>
                          <a:effectLst/>
                          <a:latin typeface="+mn-lt"/>
                          <a:ea typeface="+mn-ea"/>
                          <a:cs typeface="+mn-cs"/>
                        </a:rPr>
                        <a:t> of your work.</a:t>
                      </a:r>
                      <a:endParaRPr lang="en-GB" sz="3700"/>
                    </a:p>
                  </a:txBody>
                  <a:tcPr/>
                </a:tc>
                <a:tc>
                  <a:txBody>
                    <a:bodyPr/>
                    <a:lstStyle/>
                    <a:p>
                      <a:r>
                        <a:rPr lang="en-GB" sz="3700"/>
                        <a:t>Helps you to establish a more academic </a:t>
                      </a:r>
                      <a:r>
                        <a:rPr lang="en-GB" sz="3700" b="1"/>
                        <a:t>tone</a:t>
                      </a:r>
                      <a:r>
                        <a:rPr lang="en-GB" sz="3700"/>
                        <a:t>.</a:t>
                      </a:r>
                    </a:p>
                  </a:txBody>
                  <a:tcPr/>
                </a:tc>
                <a:tc>
                  <a:txBody>
                    <a:bodyPr/>
                    <a:lstStyle/>
                    <a:p>
                      <a:r>
                        <a:rPr lang="en-GB" sz="3700">
                          <a:effectLst/>
                          <a:latin typeface="Calibri" panose="020F0502020204030204" pitchFamily="34" charset="0"/>
                          <a:ea typeface="Calibri" panose="020F0502020204030204" pitchFamily="34" charset="0"/>
                          <a:cs typeface="Calibri" panose="020F0502020204030204" pitchFamily="34" charset="0"/>
                        </a:rPr>
                        <a:t>Use Editor to check for </a:t>
                      </a:r>
                      <a:r>
                        <a:rPr lang="en-GB" sz="3700" b="1">
                          <a:effectLst/>
                          <a:latin typeface="Calibri" panose="020F0502020204030204" pitchFamily="34" charset="0"/>
                          <a:ea typeface="Calibri" panose="020F0502020204030204" pitchFamily="34" charset="0"/>
                          <a:cs typeface="Calibri" panose="020F0502020204030204" pitchFamily="34" charset="0"/>
                        </a:rPr>
                        <a:t>clarity and conciseness</a:t>
                      </a:r>
                      <a:endParaRPr lang="en-GB" sz="3700">
                        <a:effectLst/>
                        <a:latin typeface="Calibri" panose="020F0502020204030204" pitchFamily="34" charset="0"/>
                        <a:ea typeface="Calibri" panose="020F0502020204030204" pitchFamily="34" charset="0"/>
                        <a:cs typeface="Calibri" panose="020F0502020204030204" pitchFamily="34" charset="0"/>
                      </a:endParaRPr>
                    </a:p>
                    <a:p>
                      <a:r>
                        <a:rPr lang="en-GB" sz="37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extLst>
                  <a:ext uri="{0D108BD9-81ED-4DB2-BD59-A6C34878D82A}">
                    <a16:rowId xmlns:a16="http://schemas.microsoft.com/office/drawing/2014/main" val="319566829"/>
                  </a:ext>
                </a:extLst>
              </a:tr>
              <a:tr h="2356659">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700" b="0" i="0" kern="1200">
                          <a:solidFill>
                            <a:schemeClr val="dk1"/>
                          </a:solidFill>
                          <a:effectLst/>
                          <a:latin typeface="+mn-lt"/>
                          <a:ea typeface="+mn-ea"/>
                          <a:cs typeface="+mn-cs"/>
                        </a:rPr>
                        <a:t>Supports</a:t>
                      </a:r>
                      <a:r>
                        <a:rPr lang="en-US" sz="3700" b="1" i="0" kern="1200">
                          <a:solidFill>
                            <a:schemeClr val="dk1"/>
                          </a:solidFill>
                          <a:effectLst/>
                          <a:latin typeface="+mn-lt"/>
                          <a:ea typeface="+mn-ea"/>
                          <a:cs typeface="+mn-cs"/>
                        </a:rPr>
                        <a:t> spelling </a:t>
                      </a:r>
                      <a:r>
                        <a:rPr lang="en-US" sz="3700" b="0" i="0" kern="1200">
                          <a:solidFill>
                            <a:schemeClr val="dk1"/>
                          </a:solidFill>
                          <a:effectLst/>
                          <a:latin typeface="+mn-lt"/>
                          <a:ea typeface="+mn-ea"/>
                          <a:cs typeface="+mn-cs"/>
                        </a:rPr>
                        <a:t>with similar word checker for homophones.</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700" b="0" i="0" kern="1200" dirty="0">
                          <a:solidFill>
                            <a:schemeClr val="dk1"/>
                          </a:solidFill>
                          <a:effectLst/>
                          <a:latin typeface="+mn-lt"/>
                          <a:ea typeface="+mn-ea"/>
                          <a:cs typeface="+mn-cs"/>
                        </a:rPr>
                        <a:t>Makes </a:t>
                      </a:r>
                      <a:r>
                        <a:rPr lang="en-US" sz="3700" b="1" i="0" kern="1200" dirty="0">
                          <a:solidFill>
                            <a:schemeClr val="dk1"/>
                          </a:solidFill>
                          <a:effectLst/>
                          <a:latin typeface="+mn-lt"/>
                          <a:ea typeface="+mn-ea"/>
                          <a:cs typeface="+mn-cs"/>
                        </a:rPr>
                        <a:t>editing</a:t>
                      </a:r>
                      <a:r>
                        <a:rPr lang="en-US" sz="3700" b="0" i="0" kern="1200" dirty="0">
                          <a:solidFill>
                            <a:schemeClr val="dk1"/>
                          </a:solidFill>
                          <a:effectLst/>
                          <a:latin typeface="+mn-lt"/>
                          <a:ea typeface="+mn-ea"/>
                          <a:cs typeface="+mn-cs"/>
                        </a:rPr>
                        <a:t> much easier.</a:t>
                      </a:r>
                      <a:endParaRPr lang="en-GB" sz="3700" dirty="0"/>
                    </a:p>
                    <a:p>
                      <a:endParaRPr lang="en-GB" sz="3700" dirty="0"/>
                    </a:p>
                  </a:txBody>
                  <a:tcPr/>
                </a:tc>
                <a:tc>
                  <a:txBody>
                    <a:bodyPr/>
                    <a:lstStyle/>
                    <a:p>
                      <a:r>
                        <a:rPr lang="en-GB" sz="3700"/>
                        <a:t>Saves time in long documents.</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3700" dirty="0">
                          <a:effectLst/>
                          <a:latin typeface="Calibri" panose="020F0502020204030204" pitchFamily="34" charset="0"/>
                          <a:ea typeface="Calibri" panose="020F0502020204030204" pitchFamily="34" charset="0"/>
                          <a:cs typeface="Calibri" panose="020F0502020204030204" pitchFamily="34" charset="0"/>
                        </a:rPr>
                        <a:t>Use Editor to check for </a:t>
                      </a:r>
                      <a:r>
                        <a:rPr lang="en-GB" sz="3700" b="1" dirty="0">
                          <a:effectLst/>
                          <a:latin typeface="Calibri" panose="020F0502020204030204" pitchFamily="34" charset="0"/>
                          <a:ea typeface="Calibri" panose="020F0502020204030204" pitchFamily="34" charset="0"/>
                          <a:cs typeface="Calibri" panose="020F0502020204030204" pitchFamily="34" charset="0"/>
                        </a:rPr>
                        <a:t>punctuation </a:t>
                      </a:r>
                      <a:r>
                        <a:rPr lang="en-GB" sz="3700" dirty="0">
                          <a:effectLst/>
                          <a:latin typeface="Calibri" panose="020F0502020204030204" pitchFamily="34" charset="0"/>
                          <a:ea typeface="Calibri" panose="020F0502020204030204" pitchFamily="34" charset="0"/>
                          <a:cs typeface="Calibri" panose="020F0502020204030204" pitchFamily="34" charset="0"/>
                        </a:rPr>
                        <a:t>conventions</a:t>
                      </a:r>
                    </a:p>
                    <a:p>
                      <a:endParaRPr lang="en-GB" sz="37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10429544"/>
                  </a:ext>
                </a:extLst>
              </a:tr>
            </a:tbl>
          </a:graphicData>
        </a:graphic>
      </p:graphicFrame>
      <p:pic>
        <p:nvPicPr>
          <p:cNvPr id="19" name="Content Placeholder 11" descr="This is an image of the read aloud button found on the toolbar of Microsoft Word- there is a capitalised A with a blue sound/ audio image alongside it. Underneath that are the words 'Read Aloud Speech'&#10;&#10;Description automatically generated">
            <a:extLst>
              <a:ext uri="{FF2B5EF4-FFF2-40B4-BE49-F238E27FC236}">
                <a16:creationId xmlns:a16="http://schemas.microsoft.com/office/drawing/2014/main" id="{2BD65652-01A9-49C3-8D7D-49282DA9D584}"/>
              </a:ext>
            </a:extLst>
          </p:cNvPr>
          <p:cNvPicPr>
            <a:picLocks noChangeAspect="1"/>
          </p:cNvPicPr>
          <p:nvPr/>
        </p:nvPicPr>
        <p:blipFill>
          <a:blip r:embed="rId4"/>
          <a:stretch>
            <a:fillRect/>
          </a:stretch>
        </p:blipFill>
        <p:spPr>
          <a:xfrm>
            <a:off x="9844982" y="2548885"/>
            <a:ext cx="1628251" cy="1622287"/>
          </a:xfrm>
          <a:prstGeom prst="rect">
            <a:avLst/>
          </a:prstGeom>
        </p:spPr>
      </p:pic>
      <p:pic>
        <p:nvPicPr>
          <p:cNvPr id="21" name="Picture 20" descr="This is an image of the button used to find and replace words in a document. It is written as a list&#10;Find- with a magnifying glass next to it&#10;Replace with an arrow alongside it&#10;Select with a dropdown option&#10;&#10;These are all editing functions&#10;">
            <a:extLst>
              <a:ext uri="{FF2B5EF4-FFF2-40B4-BE49-F238E27FC236}">
                <a16:creationId xmlns:a16="http://schemas.microsoft.com/office/drawing/2014/main" id="{C2242339-D30D-4274-A05B-948D52E02FE5}"/>
              </a:ext>
            </a:extLst>
          </p:cNvPr>
          <p:cNvPicPr>
            <a:picLocks noChangeAspect="1"/>
          </p:cNvPicPr>
          <p:nvPr/>
        </p:nvPicPr>
        <p:blipFill>
          <a:blip r:embed="rId5"/>
          <a:stretch>
            <a:fillRect/>
          </a:stretch>
        </p:blipFill>
        <p:spPr>
          <a:xfrm>
            <a:off x="15215146" y="2531238"/>
            <a:ext cx="1628252" cy="1657582"/>
          </a:xfrm>
          <a:prstGeom prst="rect">
            <a:avLst/>
          </a:prstGeom>
        </p:spPr>
      </p:pic>
      <p:pic>
        <p:nvPicPr>
          <p:cNvPr id="22" name="Picture 21" descr="This is an image of the Editor button found on the Microsoft toolbar. It has a blue pen above the word Editor.">
            <a:extLst>
              <a:ext uri="{FF2B5EF4-FFF2-40B4-BE49-F238E27FC236}">
                <a16:creationId xmlns:a16="http://schemas.microsoft.com/office/drawing/2014/main" id="{1861BD27-2916-4056-8137-8AFFB793D603}"/>
              </a:ext>
            </a:extLst>
          </p:cNvPr>
          <p:cNvPicPr>
            <a:picLocks noChangeAspect="1"/>
          </p:cNvPicPr>
          <p:nvPr/>
        </p:nvPicPr>
        <p:blipFill>
          <a:blip r:embed="rId6"/>
          <a:stretch>
            <a:fillRect/>
          </a:stretch>
        </p:blipFill>
        <p:spPr>
          <a:xfrm>
            <a:off x="21155330" y="2531238"/>
            <a:ext cx="1628252" cy="1658082"/>
          </a:xfrm>
          <a:prstGeom prst="rect">
            <a:avLst/>
          </a:prstGeom>
        </p:spPr>
      </p:pic>
      <p:pic>
        <p:nvPicPr>
          <p:cNvPr id="23" name="Picture 22" descr="This is an image of the read &amp; write tile installed on all EHU PCs- it is a purple jigsaw piece on a black background- on the jigsaw there are two lowercase letters 'r' and 'w' ">
            <a:extLst>
              <a:ext uri="{FF2B5EF4-FFF2-40B4-BE49-F238E27FC236}">
                <a16:creationId xmlns:a16="http://schemas.microsoft.com/office/drawing/2014/main" id="{C52CF2AE-0DBE-40F7-9977-70162BB54709}"/>
              </a:ext>
            </a:extLst>
          </p:cNvPr>
          <p:cNvPicPr>
            <a:picLocks noChangeAspect="1"/>
          </p:cNvPicPr>
          <p:nvPr/>
        </p:nvPicPr>
        <p:blipFill>
          <a:blip r:embed="rId7"/>
          <a:stretch>
            <a:fillRect/>
          </a:stretch>
        </p:blipFill>
        <p:spPr>
          <a:xfrm>
            <a:off x="4232296" y="2607694"/>
            <a:ext cx="1560257" cy="1586521"/>
          </a:xfrm>
          <a:prstGeom prst="rect">
            <a:avLst/>
          </a:prstGeom>
        </p:spPr>
      </p:pic>
      <p:pic>
        <p:nvPicPr>
          <p:cNvPr id="24" name="Picture 23" descr="Graduation cap.">
            <a:extLst>
              <a:ext uri="{FF2B5EF4-FFF2-40B4-BE49-F238E27FC236}">
                <a16:creationId xmlns:a16="http://schemas.microsoft.com/office/drawing/2014/main" id="{9A07B97E-654B-43AB-9BD9-A0D939837A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67375" y="-4800"/>
            <a:ext cx="3257098" cy="2651126"/>
          </a:xfrm>
          <a:prstGeom prst="rect">
            <a:avLst/>
          </a:prstGeom>
        </p:spPr>
      </p:pic>
    </p:spTree>
    <p:extLst>
      <p:ext uri="{BB962C8B-B14F-4D97-AF65-F5344CB8AC3E}">
        <p14:creationId xmlns:p14="http://schemas.microsoft.com/office/powerpoint/2010/main" val="40154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28675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GB" dirty="0">
                <a:solidFill>
                  <a:schemeClr val="tx1">
                    <a:lumMod val="65000"/>
                    <a:lumOff val="35000"/>
                  </a:schemeClr>
                </a:solidFill>
                <a:latin typeface="Arial" panose="020B0604020202020204" pitchFamily="34" charset="0"/>
                <a:cs typeface="Arial" panose="020B0604020202020204" pitchFamily="34" charset="0"/>
              </a:rPr>
              <a:t>Explore Editor on Microsoft Word</a:t>
            </a:r>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086833" y="4030827"/>
            <a:ext cx="21439736" cy="9479895"/>
          </a:xfrm>
        </p:spPr>
        <p:txBody>
          <a:bodyPr>
            <a:normAutofit/>
          </a:bodyPr>
          <a:lstStyle/>
          <a:p>
            <a:pPr marL="0" indent="0">
              <a:spcAft>
                <a:spcPts val="1800"/>
              </a:spcAft>
              <a:buNone/>
            </a:pPr>
            <a:endParaRPr lang="en-US">
              <a:solidFill>
                <a:srgbClr val="464A4B"/>
              </a:solidFill>
            </a:endParaRPr>
          </a:p>
          <a:p>
            <a:pPr marL="0" indent="0">
              <a:spcAft>
                <a:spcPts val="1800"/>
              </a:spcAft>
              <a:buNone/>
            </a:pPr>
            <a:endParaRPr lang="en-US">
              <a:solidFill>
                <a:srgbClr val="464A4B"/>
              </a:solidFill>
            </a:endParaRPr>
          </a:p>
        </p:txBody>
      </p:sp>
      <p:pic>
        <p:nvPicPr>
          <p:cNvPr id="13" name="Picture 12" descr="This is a picture snip of editor working on a chunk of text- the text should read: To write successfully at university you need to communicate your ideas, arguments and research clearly and effectively; using words and phrases imprecisely or incorrectly will lessen the clarity and credibility of your work. There are many tools you can use to help you proofread your work and to ensure you are communicating your ideas in the best way possible. Try using Editor in Microsoft Word, It will help you to review the content of what you have written and to assess your spelling, punctuation and grammar as well as clarity and conciseness. Grammarly also allows you to add a browser extension to do something similar.  &#10;&#10;The text is littered with spelling and grammar errors and the Editor has flagged these errors by highlighting them in red and blue.  A score is give on 36% which indicates that more proofreading work is needed to make this more accurate in terms of English proficiency. The video below will take you to a guide which will support how to use this feature in Microsoft Word. https://support.microsoft.com/en-us/office/microsoft-editor-checks-grammar-and-more-in-documents-mail-and-the-web-91ecbe1b-d021-4e9e-a82e-abc4cd7163d7">
            <a:extLst>
              <a:ext uri="{FF2B5EF4-FFF2-40B4-BE49-F238E27FC236}">
                <a16:creationId xmlns:a16="http://schemas.microsoft.com/office/drawing/2014/main" id="{330AB545-D59A-4554-BD8C-EA131688FE82}"/>
              </a:ext>
            </a:extLst>
          </p:cNvPr>
          <p:cNvPicPr>
            <a:picLocks noChangeAspect="1"/>
          </p:cNvPicPr>
          <p:nvPr/>
        </p:nvPicPr>
        <p:blipFill>
          <a:blip r:embed="rId4"/>
          <a:stretch>
            <a:fillRect/>
          </a:stretch>
        </p:blipFill>
        <p:spPr>
          <a:xfrm>
            <a:off x="4762318" y="3094672"/>
            <a:ext cx="16840382" cy="10108948"/>
          </a:xfrm>
          <a:prstGeom prst="rect">
            <a:avLst/>
          </a:prstGeom>
        </p:spPr>
      </p:pic>
    </p:spTree>
    <p:extLst>
      <p:ext uri="{BB962C8B-B14F-4D97-AF65-F5344CB8AC3E}">
        <p14:creationId xmlns:p14="http://schemas.microsoft.com/office/powerpoint/2010/main" val="153278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Remember…</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082902"/>
            <a:ext cx="21439736" cy="7836059"/>
          </a:xfrm>
        </p:spPr>
        <p:txBody>
          <a:bodyPr>
            <a:normAutofit/>
          </a:bodyPr>
          <a:lstStyle/>
          <a:p>
            <a:pPr marL="0" indent="0">
              <a:spcAft>
                <a:spcPts val="1800"/>
              </a:spcAft>
              <a:buNone/>
            </a:pPr>
            <a:r>
              <a:rPr lang="en-US" sz="6500" dirty="0">
                <a:solidFill>
                  <a:srgbClr val="464A4B"/>
                </a:solidFill>
              </a:rPr>
              <a:t>There may still be things assistive technologies might not pick up.</a:t>
            </a:r>
          </a:p>
          <a:p>
            <a:pPr marL="0" indent="0">
              <a:spcAft>
                <a:spcPts val="1800"/>
              </a:spcAft>
              <a:buNone/>
            </a:pPr>
            <a:r>
              <a:rPr lang="en-US" sz="6500" dirty="0">
                <a:solidFill>
                  <a:srgbClr val="464A4B"/>
                </a:solidFill>
              </a:rPr>
              <a:t>Use the tools, but a ‘human eye’ is still always recommended when proofreading your work.</a:t>
            </a:r>
          </a:p>
          <a:p>
            <a:pPr marL="0" indent="0">
              <a:spcAft>
                <a:spcPts val="1800"/>
              </a:spcAft>
              <a:buNone/>
            </a:pPr>
            <a:endParaRPr lang="en-US" dirty="0">
              <a:solidFill>
                <a:srgbClr val="464A4B"/>
              </a:solidFill>
            </a:endParaRPr>
          </a:p>
          <a:p>
            <a:pPr marL="0" indent="0">
              <a:spcAft>
                <a:spcPts val="1800"/>
              </a:spcAft>
              <a:buNone/>
            </a:pPr>
            <a:endParaRPr lang="en-US" dirty="0">
              <a:solidFill>
                <a:srgbClr val="464A4B"/>
              </a:solidFill>
            </a:endParaRPr>
          </a:p>
        </p:txBody>
      </p:sp>
      <p:pic>
        <p:nvPicPr>
          <p:cNvPr id="6" name="Picture 5" descr="A close up of an eye&#10;&#10;Description automatically generated">
            <a:extLst>
              <a:ext uri="{FF2B5EF4-FFF2-40B4-BE49-F238E27FC236}">
                <a16:creationId xmlns:a16="http://schemas.microsoft.com/office/drawing/2014/main" id="{78274C8F-484C-4E91-929C-23C631FC2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9664" y="8662435"/>
            <a:ext cx="6981447" cy="4654775"/>
          </a:xfrm>
          <a:prstGeom prst="rect">
            <a:avLst/>
          </a:prstGeom>
        </p:spPr>
      </p:pic>
    </p:spTree>
    <p:extLst>
      <p:ext uri="{BB962C8B-B14F-4D97-AF65-F5344CB8AC3E}">
        <p14:creationId xmlns:p14="http://schemas.microsoft.com/office/powerpoint/2010/main" val="200574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Things to Take Away</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082902"/>
            <a:ext cx="21439736" cy="8825024"/>
          </a:xfrm>
        </p:spPr>
        <p:txBody>
          <a:bodyPr>
            <a:normAutofit/>
          </a:bodyPr>
          <a:lstStyle/>
          <a:p>
            <a:pPr>
              <a:spcAft>
                <a:spcPts val="1800"/>
              </a:spcAft>
            </a:pPr>
            <a:r>
              <a:rPr lang="en-US" dirty="0">
                <a:solidFill>
                  <a:srgbClr val="464A4B"/>
                </a:solidFill>
              </a:rPr>
              <a:t>Editing is part of the writing stage; proofreading is your final checkpoint.</a:t>
            </a:r>
          </a:p>
          <a:p>
            <a:pPr>
              <a:spcAft>
                <a:spcPts val="1800"/>
              </a:spcAft>
            </a:pPr>
            <a:r>
              <a:rPr lang="en-US" dirty="0">
                <a:solidFill>
                  <a:srgbClr val="464A4B"/>
                </a:solidFill>
              </a:rPr>
              <a:t>Proofreading checks for errors and inconsistencies in your </a:t>
            </a:r>
            <a:r>
              <a:rPr lang="en-GB" dirty="0">
                <a:solidFill>
                  <a:srgbClr val="464A4B"/>
                </a:solidFill>
              </a:rPr>
              <a:t>spelling; punctuation and capitalization; grammar; references; and presentation and layout.</a:t>
            </a:r>
          </a:p>
          <a:p>
            <a:pPr>
              <a:spcAft>
                <a:spcPts val="1800"/>
              </a:spcAft>
            </a:pPr>
            <a:r>
              <a:rPr lang="en-GB" dirty="0">
                <a:solidFill>
                  <a:srgbClr val="464A4B"/>
                </a:solidFill>
              </a:rPr>
              <a:t>Being a good proof-reader -&gt; being a good student and, ultimately, a good employee.</a:t>
            </a:r>
          </a:p>
          <a:p>
            <a:pPr>
              <a:spcAft>
                <a:spcPts val="1800"/>
              </a:spcAft>
            </a:pPr>
            <a:r>
              <a:rPr lang="en-GB" dirty="0">
                <a:solidFill>
                  <a:srgbClr val="464A4B"/>
                </a:solidFill>
              </a:rPr>
              <a:t>Make use of all of the tools, tips, and technologies available to you…but always make that final check yourself!</a:t>
            </a:r>
          </a:p>
          <a:p>
            <a:pPr>
              <a:spcAft>
                <a:spcPts val="1800"/>
              </a:spcAft>
            </a:pPr>
            <a:endParaRPr lang="en-US" dirty="0">
              <a:solidFill>
                <a:srgbClr val="464A4B"/>
              </a:solidFill>
            </a:endParaRPr>
          </a:p>
          <a:p>
            <a:pPr>
              <a:spcAft>
                <a:spcPts val="1800"/>
              </a:spcAft>
            </a:pPr>
            <a:endParaRPr lang="en-US" dirty="0">
              <a:solidFill>
                <a:srgbClr val="464A4B"/>
              </a:solidFill>
            </a:endParaRPr>
          </a:p>
          <a:p>
            <a:pPr marL="0" indent="0">
              <a:spcAft>
                <a:spcPts val="1800"/>
              </a:spcAft>
              <a:buNone/>
            </a:pPr>
            <a:endParaRPr lang="en-US" dirty="0">
              <a:solidFill>
                <a:srgbClr val="464A4B"/>
              </a:solidFill>
            </a:endParaRPr>
          </a:p>
        </p:txBody>
      </p:sp>
    </p:spTree>
    <p:extLst>
      <p:ext uri="{BB962C8B-B14F-4D97-AF65-F5344CB8AC3E}">
        <p14:creationId xmlns:p14="http://schemas.microsoft.com/office/powerpoint/2010/main" val="200751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Self-Evaluation</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13700063" cy="8752839"/>
          </a:xfrm>
        </p:spPr>
        <p:txBody>
          <a:bodyPr>
            <a:normAutofit/>
          </a:bodyPr>
          <a:lstStyle/>
          <a:p>
            <a:pPr>
              <a:spcAft>
                <a:spcPts val="1800"/>
              </a:spcAft>
            </a:pPr>
            <a:r>
              <a:rPr lang="en-GB" sz="6000" dirty="0">
                <a:solidFill>
                  <a:srgbClr val="595959"/>
                </a:solidFill>
                <a:latin typeface="Arial" panose="020B0604020202020204" pitchFamily="34" charset="0"/>
                <a:cs typeface="Arial" panose="020B0604020202020204" pitchFamily="34" charset="0"/>
              </a:rPr>
              <a:t>How confident do you </a:t>
            </a:r>
            <a:r>
              <a:rPr lang="en-GB" sz="6000" b="1" dirty="0">
                <a:solidFill>
                  <a:srgbClr val="595959"/>
                </a:solidFill>
                <a:latin typeface="Arial" panose="020B0604020202020204" pitchFamily="34" charset="0"/>
                <a:cs typeface="Arial" panose="020B0604020202020204" pitchFamily="34" charset="0"/>
              </a:rPr>
              <a:t>now</a:t>
            </a:r>
            <a:r>
              <a:rPr lang="en-GB" sz="6000" dirty="0">
                <a:solidFill>
                  <a:srgbClr val="595959"/>
                </a:solidFill>
                <a:latin typeface="Arial" panose="020B0604020202020204" pitchFamily="34" charset="0"/>
                <a:cs typeface="Arial" panose="020B0604020202020204" pitchFamily="34" charset="0"/>
              </a:rPr>
              <a:t> feel about proofreading your own work? Give yourself a score from 1 (not confident) to 10 (very confident).</a:t>
            </a:r>
          </a:p>
          <a:p>
            <a:pPr>
              <a:spcAft>
                <a:spcPts val="1800"/>
              </a:spcAft>
            </a:pPr>
            <a:r>
              <a:rPr lang="en-GB" sz="6000" dirty="0">
                <a:solidFill>
                  <a:srgbClr val="595959"/>
                </a:solidFill>
                <a:latin typeface="Arial" panose="020B0604020202020204" pitchFamily="34" charset="0"/>
                <a:cs typeface="Arial" panose="020B0604020202020204" pitchFamily="34" charset="0"/>
              </a:rPr>
              <a:t>What tips have you found most helpful in this session?</a:t>
            </a:r>
          </a:p>
          <a:p>
            <a:pPr>
              <a:spcAft>
                <a:spcPts val="1800"/>
              </a:spcAft>
            </a:pPr>
            <a:endParaRPr lang="en-US" dirty="0">
              <a:solidFill>
                <a:srgbClr val="595959"/>
              </a:solidFill>
            </a:endParaRPr>
          </a:p>
        </p:txBody>
      </p:sp>
      <p:pic>
        <p:nvPicPr>
          <p:cNvPr id="10" name="Picture 9" descr="Graduation cap.">
            <a:extLst>
              <a:ext uri="{FF2B5EF4-FFF2-40B4-BE49-F238E27FC236}">
                <a16:creationId xmlns:a16="http://schemas.microsoft.com/office/drawing/2014/main" id="{E0558AC4-4853-4943-9E0B-39E218E54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6603" y="479679"/>
            <a:ext cx="5893498" cy="4797033"/>
          </a:xfrm>
          <a:prstGeom prst="rect">
            <a:avLst/>
          </a:prstGeom>
        </p:spPr>
      </p:pic>
      <p:pic>
        <p:nvPicPr>
          <p:cNvPr id="12" name="Picture 2" descr="QR code for this padle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2502" y="6906900"/>
            <a:ext cx="6021699" cy="60216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477575" y="12874898"/>
            <a:ext cx="10536154" cy="646331"/>
          </a:xfrm>
          <a:prstGeom prst="rect">
            <a:avLst/>
          </a:prstGeom>
        </p:spPr>
        <p:txBody>
          <a:bodyPr wrap="none">
            <a:spAutoFit/>
          </a:bodyPr>
          <a:lstStyle/>
          <a:p>
            <a:r>
              <a:rPr lang="en-GB" dirty="0">
                <a:hlinkClick r:id="rId5"/>
              </a:rPr>
              <a:t>https://edgehill.padlet.org/uniskills/lmlceei651yqwvdz</a:t>
            </a:r>
            <a:r>
              <a:rPr lang="en-GB" dirty="0"/>
              <a:t> </a:t>
            </a:r>
          </a:p>
        </p:txBody>
      </p:sp>
    </p:spTree>
    <p:extLst>
      <p:ext uri="{BB962C8B-B14F-4D97-AF65-F5344CB8AC3E}">
        <p14:creationId xmlns:p14="http://schemas.microsoft.com/office/powerpoint/2010/main" val="229035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a:solidFill>
                  <a:schemeClr val="tx1">
                    <a:lumMod val="65000"/>
                    <a:lumOff val="35000"/>
                  </a:schemeClr>
                </a:solidFill>
                <a:latin typeface="Arial"/>
                <a:cs typeface="Arial"/>
              </a:rPr>
              <a:t>Interactive Online Toolkit</a:t>
            </a:r>
            <a:endParaRPr lang="en-GB">
              <a:solidFill>
                <a:schemeClr val="tx1">
                  <a:lumMod val="65000"/>
                  <a:lumOff val="35000"/>
                </a:schemeClr>
              </a:solidFill>
              <a:latin typeface="Arial"/>
              <a:cs typeface="Arial"/>
            </a:endParaRPr>
          </a:p>
        </p:txBody>
      </p:sp>
      <p:pic>
        <p:nvPicPr>
          <p:cNvPr id="10" name="Picture 9" descr="Clock.">
            <a:extLst>
              <a:ext uri="{FF2B5EF4-FFF2-40B4-BE49-F238E27FC236}">
                <a16:creationId xmlns:a16="http://schemas.microsoft.com/office/drawing/2014/main" id="{729C6647-B285-4BE1-A49D-4DC3FAA12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824" y="613038"/>
            <a:ext cx="4615466" cy="4929317"/>
          </a:xfrm>
          <a:prstGeom prst="rect">
            <a:avLst/>
          </a:prstGeom>
        </p:spPr>
      </p:pic>
      <p:pic>
        <p:nvPicPr>
          <p:cNvPr id="4" name="Picture 3">
            <a:hlinkClick r:id="rId5"/>
            <a:extLst>
              <a:ext uri="{FF2B5EF4-FFF2-40B4-BE49-F238E27FC236}">
                <a16:creationId xmlns:a16="http://schemas.microsoft.com/office/drawing/2014/main" id="{DDDC574B-6056-FB2B-73E0-4CF99B4E8233}"/>
              </a:ext>
            </a:extLst>
          </p:cNvPr>
          <p:cNvPicPr>
            <a:picLocks noChangeAspect="1"/>
          </p:cNvPicPr>
          <p:nvPr/>
        </p:nvPicPr>
        <p:blipFill rotWithShape="1">
          <a:blip r:embed="rId6"/>
          <a:srcRect t="6580" b="3847"/>
          <a:stretch/>
        </p:blipFill>
        <p:spPr>
          <a:xfrm>
            <a:off x="2876656" y="4536831"/>
            <a:ext cx="16817359" cy="8473361"/>
          </a:xfrm>
          <a:prstGeom prst="rect">
            <a:avLst/>
          </a:prstGeom>
        </p:spPr>
      </p:pic>
    </p:spTree>
    <p:extLst>
      <p:ext uri="{BB962C8B-B14F-4D97-AF65-F5344CB8AC3E}">
        <p14:creationId xmlns:p14="http://schemas.microsoft.com/office/powerpoint/2010/main" val="333435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98452" y="-4406820"/>
            <a:ext cx="13473932" cy="22297167"/>
          </a:xfrm>
          <a:prstGeom prst="rect">
            <a:avLst/>
          </a:prstGeom>
        </p:spPr>
      </p:pic>
      <p:sp>
        <p:nvSpPr>
          <p:cNvPr id="2" name="Title 1" descr="UniSkills Workshop">
            <a:extLst>
              <a:ext uri="{FF2B5EF4-FFF2-40B4-BE49-F238E27FC236}">
                <a16:creationId xmlns:a16="http://schemas.microsoft.com/office/drawing/2014/main" id="{E8046F36-59B1-4DBE-AC0E-C103613205EB}"/>
              </a:ext>
              <a:ext uri="{C183D7F6-B498-43B3-948B-1728B52AA6E4}">
                <adec:decorative xmlns:adec="http://schemas.microsoft.com/office/drawing/2017/decorative" val="0"/>
              </a:ext>
            </a:extLst>
          </p:cNvPr>
          <p:cNvSpPr>
            <a:spLocks noGrp="1"/>
          </p:cNvSpPr>
          <p:nvPr>
            <p:ph type="title"/>
          </p:nvPr>
        </p:nvSpPr>
        <p:spPr>
          <a:xfrm>
            <a:off x="2495368" y="3107289"/>
            <a:ext cx="21031200" cy="2651126"/>
          </a:xfrm>
        </p:spPr>
        <p:txBody>
          <a:bodyPr>
            <a:normAutofit fontScale="90000"/>
          </a:bodyPr>
          <a:lstStyle/>
          <a:p>
            <a:pPr lvl="0">
              <a:lnSpc>
                <a:spcPct val="100000"/>
              </a:lnSpc>
              <a:spcBef>
                <a:spcPts val="0"/>
              </a:spcBef>
            </a:pPr>
            <a:r>
              <a:rPr lang="tr-TR" sz="12000" b="1" dirty="0">
                <a:solidFill>
                  <a:srgbClr val="445490"/>
                </a:solidFill>
                <a:latin typeface="Helvetica Neue LT Pro 75" charset="0"/>
                <a:ea typeface="Helvetica Neue LT Pro 75" charset="0"/>
                <a:cs typeface="Helvetica Neue LT Pro 75" charset="0"/>
              </a:rPr>
              <a:t>UniSkills</a:t>
            </a:r>
            <a:br>
              <a:rPr lang="tr-TR" sz="12000" b="1" dirty="0">
                <a:solidFill>
                  <a:srgbClr val="445490"/>
                </a:solidFill>
                <a:latin typeface="Helvetica Neue LT Pro 75" charset="0"/>
                <a:ea typeface="Helvetica Neue LT Pro 75" charset="0"/>
                <a:cs typeface="Helvetica Neue LT Pro 75" charset="0"/>
              </a:rPr>
            </a:br>
            <a:br>
              <a:rPr lang="tr-TR" sz="12000" b="1" dirty="0">
                <a:solidFill>
                  <a:srgbClr val="445490"/>
                </a:solidFill>
                <a:latin typeface="Helvetica Neue LT Pro 75" charset="0"/>
                <a:ea typeface="Helvetica Neue LT Pro 75" charset="0"/>
                <a:cs typeface="Helvetica Neue LT Pro 75" charset="0"/>
              </a:rPr>
            </a:br>
            <a:endParaRPr lang="en-GB" dirty="0"/>
          </a:p>
        </p:txBody>
      </p:sp>
      <p:sp>
        <p:nvSpPr>
          <p:cNvPr id="13" name="Rectangle 12">
            <a:extLst>
              <a:ext uri="{C183D7F6-B498-43B3-948B-1728B52AA6E4}">
                <adec:decorative xmlns:adec="http://schemas.microsoft.com/office/drawing/2017/decorative" val="1"/>
              </a:ext>
            </a:extLst>
          </p:cNvPr>
          <p:cNvSpPr/>
          <p:nvPr/>
        </p:nvSpPr>
        <p:spPr>
          <a:xfrm>
            <a:off x="2086832" y="9283148"/>
            <a:ext cx="22297168" cy="44280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2" name="TextBox 21"/>
          <p:cNvSpPr txBox="1"/>
          <p:nvPr/>
        </p:nvSpPr>
        <p:spPr>
          <a:xfrm>
            <a:off x="2543581" y="3052941"/>
            <a:ext cx="10059234" cy="5478423"/>
          </a:xfrm>
          <a:prstGeom prst="rect">
            <a:avLst/>
          </a:prstGeom>
          <a:noFill/>
        </p:spPr>
        <p:txBody>
          <a:bodyPr wrap="square" lIns="91440" tIns="45720" rIns="91440" bIns="45720" rtlCol="0" anchor="t">
            <a:spAutoFit/>
          </a:bodyPr>
          <a:lstStyle/>
          <a:p>
            <a:endParaRPr lang="en-GB" sz="7000" dirty="0">
              <a:solidFill>
                <a:schemeClr val="tx1">
                  <a:lumMod val="65000"/>
                  <a:lumOff val="35000"/>
                </a:schemeClr>
              </a:solidFill>
              <a:latin typeface="Arial" panose="020B0604020202020204" pitchFamily="34" charset="0"/>
              <a:ea typeface="Helvetica Neue LT Pro 55 Roman" charset="0"/>
              <a:cs typeface="Arial" panose="020B0604020202020204" pitchFamily="34" charset="0"/>
            </a:endParaRPr>
          </a:p>
          <a:p>
            <a:r>
              <a:rPr lang="en-GB" sz="7000" dirty="0">
                <a:solidFill>
                  <a:schemeClr val="tx1">
                    <a:lumMod val="65000"/>
                    <a:lumOff val="35000"/>
                  </a:schemeClr>
                </a:solidFill>
                <a:latin typeface="Arial"/>
                <a:ea typeface="Helvetica Neue LT Pro 55 Roman" charset="0"/>
                <a:cs typeface="Arial"/>
              </a:rPr>
              <a:t>Develop your Proofreading and Editing Strategies</a:t>
            </a:r>
            <a:endParaRPr lang="en-GB" sz="7000" dirty="0">
              <a:solidFill>
                <a:schemeClr val="tx1">
                  <a:lumMod val="65000"/>
                  <a:lumOff val="35000"/>
                </a:schemeClr>
              </a:solidFill>
              <a:latin typeface="Arial" panose="020B0604020202020204" pitchFamily="34" charset="0"/>
              <a:ea typeface="Helvetica Neue LT Pro 55 Roman" charset="0"/>
              <a:cs typeface="Arial" panose="020B0604020202020204" pitchFamily="34" charset="0"/>
            </a:endParaRPr>
          </a:p>
          <a:p>
            <a:endParaRPr lang="en-GB" sz="7000" dirty="0">
              <a:solidFill>
                <a:schemeClr val="tx1">
                  <a:lumMod val="65000"/>
                  <a:lumOff val="35000"/>
                </a:schemeClr>
              </a:solidFill>
              <a:latin typeface="Arial" panose="020B0604020202020204" pitchFamily="34" charset="0"/>
              <a:ea typeface="Helvetica Neue LT Pro 55 Roman" charset="0"/>
              <a:cs typeface="Arial" panose="020B0604020202020204" pitchFamily="34" charset="0"/>
            </a:endParaRPr>
          </a:p>
        </p:txBody>
      </p:sp>
      <p:sp>
        <p:nvSpPr>
          <p:cNvPr id="9" name="Rectangle 8">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0" name="Rectangle 9">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1" name="Rectangle 10">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4" name="Picture 3" descr="Library and Learning Serv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02815" y="3470708"/>
            <a:ext cx="11781184" cy="8951664"/>
          </a:xfrm>
          <a:prstGeom prst="rect">
            <a:avLst/>
          </a:prstGeom>
        </p:spPr>
      </p:pic>
      <p:sp>
        <p:nvSpPr>
          <p:cNvPr id="20" name="TextBox 19"/>
          <p:cNvSpPr txBox="1"/>
          <p:nvPr/>
        </p:nvSpPr>
        <p:spPr>
          <a:xfrm>
            <a:off x="2797018" y="10118539"/>
            <a:ext cx="5448266" cy="830997"/>
          </a:xfrm>
          <a:prstGeom prst="rect">
            <a:avLst/>
          </a:prstGeom>
          <a:noFill/>
        </p:spPr>
        <p:txBody>
          <a:bodyPr wrap="square" rtlCol="0">
            <a:spAutoFit/>
          </a:bodyPr>
          <a:lstStyle/>
          <a:p>
            <a:r>
              <a:rPr lang="en-US" sz="4800" b="1">
                <a:solidFill>
                  <a:srgbClr val="445490"/>
                </a:solidFill>
                <a:latin typeface="Helvetica" charset="0"/>
                <a:ea typeface="Helvetica" charset="0"/>
                <a:cs typeface="Helvetica" charset="0"/>
              </a:rPr>
              <a:t>ehu.ac.uk/ls</a:t>
            </a:r>
            <a:endParaRPr lang="tr-TR" sz="4800" b="1">
              <a:solidFill>
                <a:srgbClr val="445490"/>
              </a:solidFill>
              <a:latin typeface="Helvetica" charset="0"/>
              <a:ea typeface="Helvetica" charset="0"/>
              <a:cs typeface="Helvetica" charset="0"/>
            </a:endParaRPr>
          </a:p>
        </p:txBody>
      </p:sp>
      <p:sp>
        <p:nvSpPr>
          <p:cNvPr id="21" name="TextBox 20"/>
          <p:cNvSpPr txBox="1"/>
          <p:nvPr/>
        </p:nvSpPr>
        <p:spPr>
          <a:xfrm>
            <a:off x="2782442" y="11591375"/>
            <a:ext cx="6140059" cy="830997"/>
          </a:xfrm>
          <a:prstGeom prst="rect">
            <a:avLst/>
          </a:prstGeom>
          <a:noFill/>
        </p:spPr>
        <p:txBody>
          <a:bodyPr wrap="square" rtlCol="0">
            <a:spAutoFit/>
          </a:bodyPr>
          <a:lstStyle/>
          <a:p>
            <a:r>
              <a:rPr lang="en-US" sz="4800" b="1" err="1">
                <a:solidFill>
                  <a:srgbClr val="445490"/>
                </a:solidFill>
                <a:latin typeface="Helvetica" charset="0"/>
                <a:ea typeface="Helvetica" charset="0"/>
                <a:cs typeface="Helvetica" charset="0"/>
              </a:rPr>
              <a:t>ehu.ac.uk</a:t>
            </a:r>
            <a:r>
              <a:rPr lang="en-US" sz="4800" b="1">
                <a:solidFill>
                  <a:srgbClr val="445490"/>
                </a:solidFill>
                <a:latin typeface="Helvetica" charset="0"/>
                <a:ea typeface="Helvetica" charset="0"/>
                <a:cs typeface="Helvetica" charset="0"/>
              </a:rPr>
              <a:t>/</a:t>
            </a:r>
            <a:r>
              <a:rPr lang="en-US" sz="4800" b="1" err="1">
                <a:solidFill>
                  <a:srgbClr val="445490"/>
                </a:solidFill>
                <a:latin typeface="Helvetica" charset="0"/>
                <a:ea typeface="Helvetica" charset="0"/>
                <a:cs typeface="Helvetica" charset="0"/>
              </a:rPr>
              <a:t>uniskills</a:t>
            </a:r>
            <a:endParaRPr lang="tr-TR" sz="4800" b="1">
              <a:solidFill>
                <a:srgbClr val="445490"/>
              </a:solidFill>
              <a:latin typeface="Helvetica" charset="0"/>
              <a:ea typeface="Helvetica" charset="0"/>
              <a:cs typeface="Helvetica" charset="0"/>
            </a:endParaRPr>
          </a:p>
        </p:txBody>
      </p:sp>
    </p:spTree>
    <p:extLst>
      <p:ext uri="{BB962C8B-B14F-4D97-AF65-F5344CB8AC3E}">
        <p14:creationId xmlns:p14="http://schemas.microsoft.com/office/powerpoint/2010/main" val="285403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4" y="6510195"/>
            <a:ext cx="13716000" cy="695610"/>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4" y="6505397"/>
            <a:ext cx="13716000" cy="695610"/>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7"/>
            <a:ext cx="13716000"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9" y="433658"/>
            <a:ext cx="7364250" cy="495864"/>
          </a:xfrm>
          <a:prstGeom prst="rect">
            <a:avLst/>
          </a:prstGeom>
        </p:spPr>
      </p:pic>
      <p:sp>
        <p:nvSpPr>
          <p:cNvPr id="18" name="TextBox 17"/>
          <p:cNvSpPr txBox="1"/>
          <p:nvPr/>
        </p:nvSpPr>
        <p:spPr>
          <a:xfrm>
            <a:off x="2086832" y="3026098"/>
            <a:ext cx="22157352" cy="12988171"/>
          </a:xfrm>
          <a:prstGeom prst="rect">
            <a:avLst/>
          </a:prstGeom>
          <a:noFill/>
        </p:spPr>
        <p:txBody>
          <a:bodyPr wrap="square" lIns="91440" tIns="45720" rIns="91440" bIns="45720" rtlCol="0" anchor="t">
            <a:spAutoFit/>
          </a:bodyPr>
          <a:lstStyle/>
          <a:p>
            <a:pPr marL="571500" indent="-571500">
              <a:spcAft>
                <a:spcPts val="1200"/>
              </a:spcAft>
              <a:buClr>
                <a:srgbClr val="445490"/>
              </a:buClr>
              <a:buSzPct val="110000"/>
              <a:buFont typeface="Arial" panose="020B0604020202020204" pitchFamily="34" charset="0"/>
              <a:buChar char="•"/>
            </a:pPr>
            <a:r>
              <a:rPr lang="en-US" sz="4000" dirty="0">
                <a:solidFill>
                  <a:schemeClr val="tx1">
                    <a:lumMod val="65000"/>
                    <a:lumOff val="35000"/>
                  </a:schemeClr>
                </a:solidFill>
                <a:latin typeface="Arial"/>
                <a:ea typeface="Helvetica Neue LT Pro 55 Roman" charset="0"/>
                <a:cs typeface="Arial"/>
              </a:rPr>
              <a:t>Discover information, guides, videos and toolkits on our </a:t>
            </a:r>
            <a:r>
              <a:rPr lang="en-US" sz="4000" dirty="0">
                <a:solidFill>
                  <a:schemeClr val="tx1">
                    <a:lumMod val="65000"/>
                    <a:lumOff val="35000"/>
                  </a:schemeClr>
                </a:solidFill>
                <a:latin typeface="Arial"/>
                <a:ea typeface="Helvetica Neue LT Pro 55 Roman" charset="0"/>
                <a:cs typeface="Arial"/>
                <a:hlinkClick r:id="rId4"/>
              </a:rPr>
              <a:t>webpages</a:t>
            </a:r>
            <a:endParaRPr lang="en-US" sz="4000" dirty="0">
              <a:solidFill>
                <a:srgbClr val="464A4B"/>
              </a:solidFill>
              <a:latin typeface="Arial"/>
              <a:ea typeface="Helvetica Neue LT Pro 55 Roman" charset="0"/>
              <a:cs typeface="Arial"/>
            </a:endParaRPr>
          </a:p>
          <a:p>
            <a:pPr>
              <a:spcAft>
                <a:spcPts val="1200"/>
              </a:spcAft>
              <a:buClr>
                <a:srgbClr val="445490"/>
              </a:buClr>
              <a:buSzPct val="110000"/>
            </a:pPr>
            <a:endParaRPr lang="en-US" sz="4000" dirty="0">
              <a:solidFill>
                <a:srgbClr val="464A4B"/>
              </a:solidFill>
              <a:latin typeface="Arial" panose="020B0604020202020204" pitchFamily="34" charset="0"/>
              <a:ea typeface="Helvetica Neue LT Pro 55 Roman"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r>
              <a:rPr lang="en-US" sz="4000" dirty="0">
                <a:solidFill>
                  <a:schemeClr val="tx1">
                    <a:lumMod val="65000"/>
                    <a:lumOff val="35000"/>
                  </a:schemeClr>
                </a:solidFill>
                <a:latin typeface="Arial"/>
                <a:ea typeface="Helvetica Neue LT Pro 55 Roman" charset="0"/>
                <a:cs typeface="Arial"/>
              </a:rPr>
              <a:t>Book your place on a </a:t>
            </a:r>
            <a:r>
              <a:rPr lang="en-US" sz="4000" dirty="0">
                <a:solidFill>
                  <a:schemeClr val="tx1">
                    <a:lumMod val="65000"/>
                    <a:lumOff val="35000"/>
                  </a:schemeClr>
                </a:solidFill>
                <a:latin typeface="Arial"/>
                <a:ea typeface="Helvetica Neue LT Pro 55 Roman" charset="0"/>
                <a:cs typeface="Arial"/>
                <a:hlinkClick r:id="rId5"/>
              </a:rPr>
              <a:t>UniSkills webinar or workshop </a:t>
            </a:r>
            <a:r>
              <a:rPr lang="en-US" sz="4000" dirty="0">
                <a:solidFill>
                  <a:schemeClr val="tx1">
                    <a:lumMod val="65000"/>
                    <a:lumOff val="35000"/>
                  </a:schemeClr>
                </a:solidFill>
                <a:latin typeface="Arial"/>
                <a:ea typeface="Helvetica Neue LT Pro 55 Roman" charset="0"/>
                <a:cs typeface="Arial"/>
              </a:rPr>
              <a:t>running throughout the year</a:t>
            </a:r>
          </a:p>
          <a:p>
            <a:pPr>
              <a:spcAft>
                <a:spcPts val="1200"/>
              </a:spcAft>
              <a:buClr>
                <a:srgbClr val="445490"/>
              </a:buClr>
              <a:buSzPct val="110000"/>
            </a:pPr>
            <a:endParaRPr lang="en-US" sz="4000" dirty="0">
              <a:solidFill>
                <a:srgbClr val="464A4B"/>
              </a:solidFill>
              <a:latin typeface="Arial"/>
              <a:ea typeface="Helvetica Neue LT Pro 55 Roman" charset="0"/>
              <a:cs typeface="Arial"/>
            </a:endParaRPr>
          </a:p>
          <a:p>
            <a:pPr marL="571500" indent="-571500">
              <a:spcAft>
                <a:spcPts val="1200"/>
              </a:spcAft>
              <a:buClr>
                <a:srgbClr val="445490"/>
              </a:buClr>
              <a:buSzPct val="110000"/>
              <a:buFont typeface="Arial" panose="020B0604020202020204" pitchFamily="34" charset="0"/>
              <a:buChar char="•"/>
            </a:pPr>
            <a:r>
              <a:rPr lang="en-US" sz="4000" dirty="0">
                <a:solidFill>
                  <a:srgbClr val="464A4B"/>
                </a:solidFill>
                <a:latin typeface="Arial"/>
                <a:ea typeface="Helvetica Neue LT Pro 55 Roman" charset="0"/>
                <a:cs typeface="Arial"/>
              </a:rPr>
              <a:t>Book an appointment with UniSkills for </a:t>
            </a:r>
            <a:r>
              <a:rPr lang="en-US" sz="4000" dirty="0">
                <a:solidFill>
                  <a:srgbClr val="464A4B"/>
                </a:solidFill>
                <a:latin typeface="Arial"/>
                <a:ea typeface="Helvetica Neue LT Pro 55 Roman" charset="0"/>
                <a:cs typeface="Arial"/>
                <a:hlinkClick r:id="rId6"/>
              </a:rPr>
              <a:t>121 support</a:t>
            </a:r>
            <a:endParaRPr lang="en-US" sz="4000" dirty="0">
              <a:solidFill>
                <a:srgbClr val="464A4B"/>
              </a:solidFill>
              <a:latin typeface="Arial"/>
              <a:ea typeface="Helvetica Neue LT Pro 55 Roman" charset="0"/>
              <a:cs typeface="Arial"/>
            </a:endParaRPr>
          </a:p>
          <a:p>
            <a:pPr marL="571500" indent="-571500">
              <a:spcAft>
                <a:spcPts val="1200"/>
              </a:spcAft>
              <a:buClr>
                <a:srgbClr val="445490"/>
              </a:buClr>
              <a:buSzPct val="110000"/>
              <a:buFont typeface="Arial" panose="020B0604020202020204" pitchFamily="34" charset="0"/>
              <a:buChar char="•"/>
            </a:pPr>
            <a:endParaRPr lang="en-US" sz="4000" dirty="0">
              <a:solidFill>
                <a:srgbClr val="464A4B"/>
              </a:solidFill>
              <a:latin typeface="Arial" panose="020B0604020202020204" pitchFamily="34" charset="0"/>
              <a:ea typeface="Helvetica Neue LT Pro 55 Roman"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r>
              <a:rPr lang="en-US" sz="4000" dirty="0">
                <a:solidFill>
                  <a:schemeClr val="tx1">
                    <a:lumMod val="65000"/>
                    <a:lumOff val="35000"/>
                  </a:schemeClr>
                </a:solidFill>
                <a:latin typeface="Arial"/>
                <a:ea typeface="Helvetica Neue LT Pro 55 Roman" charset="0"/>
                <a:cs typeface="Arial"/>
              </a:rPr>
              <a:t>Contact the Catalyst Helpdesk via email at </a:t>
            </a:r>
            <a:r>
              <a:rPr lang="en-US" sz="4000" dirty="0">
                <a:solidFill>
                  <a:schemeClr val="tx1">
                    <a:lumMod val="65000"/>
                    <a:lumOff val="35000"/>
                  </a:schemeClr>
                </a:solidFill>
                <a:latin typeface="Arial"/>
                <a:ea typeface="Helvetica Neue LT Pro 55 Roman" charset="0"/>
                <a:cs typeface="Arial"/>
                <a:hlinkClick r:id="rId7">
                  <a:extLst>
                    <a:ext uri="{A12FA001-AC4F-418D-AE19-62706E023703}">
                      <ahyp:hlinkClr xmlns:ahyp="http://schemas.microsoft.com/office/drawing/2018/hyperlinkcolor" val="tx"/>
                    </a:ext>
                  </a:extLst>
                </a:hlinkClick>
              </a:rPr>
              <a:t>CatalystEnquiries@edgehill.ac.uk</a:t>
            </a:r>
            <a:r>
              <a:rPr lang="en-US" sz="4000" dirty="0">
                <a:solidFill>
                  <a:schemeClr val="tx1">
                    <a:lumMod val="65000"/>
                    <a:lumOff val="35000"/>
                  </a:schemeClr>
                </a:solidFill>
                <a:latin typeface="Arial"/>
                <a:ea typeface="Helvetica Neue LT Pro 55 Roman" charset="0"/>
                <a:cs typeface="Arial"/>
              </a:rPr>
              <a:t>,  search our FAQs or </a:t>
            </a:r>
            <a:r>
              <a:rPr lang="en-US" sz="4000" dirty="0">
                <a:solidFill>
                  <a:schemeClr val="tx1">
                    <a:lumMod val="65000"/>
                    <a:lumOff val="35000"/>
                  </a:schemeClr>
                </a:solidFill>
                <a:latin typeface="Arial"/>
                <a:ea typeface="Helvetica Neue LT Pro 55 Roman" charset="0"/>
                <a:cs typeface="Arial"/>
                <a:hlinkClick r:id="rId8"/>
              </a:rPr>
              <a:t>Ask a Question </a:t>
            </a:r>
            <a:r>
              <a:rPr lang="en-US" sz="4000" dirty="0">
                <a:solidFill>
                  <a:schemeClr val="tx1">
                    <a:lumMod val="65000"/>
                    <a:lumOff val="35000"/>
                  </a:schemeClr>
                </a:solidFill>
                <a:latin typeface="Arial"/>
                <a:ea typeface="Helvetica Neue LT Pro 55 Roman" charset="0"/>
                <a:cs typeface="Arial"/>
              </a:rPr>
              <a:t>online</a:t>
            </a:r>
          </a:p>
          <a:p>
            <a:pPr>
              <a:spcAft>
                <a:spcPts val="1200"/>
              </a:spcAft>
              <a:buClr>
                <a:srgbClr val="445490"/>
              </a:buClr>
              <a:buSzPct val="110000"/>
            </a:pPr>
            <a:endParaRPr lang="en-US" sz="4000" dirty="0">
              <a:solidFill>
                <a:schemeClr val="tx1">
                  <a:lumMod val="65000"/>
                  <a:lumOff val="35000"/>
                </a:schemeClr>
              </a:solidFill>
              <a:latin typeface="Arial"/>
              <a:ea typeface="Helvetica Neue LT Pro 55 Roman" charset="0"/>
              <a:cs typeface="Arial"/>
            </a:endParaRPr>
          </a:p>
          <a:p>
            <a:pPr marL="571500" indent="-571500">
              <a:spcAft>
                <a:spcPts val="1200"/>
              </a:spcAft>
              <a:buClr>
                <a:srgbClr val="445490"/>
              </a:buClr>
              <a:buSzPct val="110000"/>
              <a:buFont typeface="Arial" panose="020B0604020202020204" pitchFamily="34" charset="0"/>
              <a:buChar char="•"/>
            </a:pPr>
            <a:r>
              <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Explore </a:t>
            </a:r>
            <a:r>
              <a:rPr lang="en-GB" sz="4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LinkedIn Learning</a:t>
            </a:r>
            <a:r>
              <a:rPr lang="en-GB" sz="4000" dirty="0">
                <a:latin typeface="Arial" panose="020B0604020202020204" pitchFamily="34" charset="0"/>
                <a:ea typeface="Calibri" panose="020F0502020204030204" pitchFamily="34" charset="0"/>
                <a:cs typeface="Arial" panose="020B0604020202020204" pitchFamily="34" charset="0"/>
              </a:rPr>
              <a:t> </a:t>
            </a:r>
            <a:r>
              <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to access online courses and video tutorials, written by industry experts, to help develop your skills and boost your employability</a:t>
            </a:r>
          </a:p>
          <a:p>
            <a:pPr>
              <a:spcAft>
                <a:spcPts val="1200"/>
              </a:spcAft>
              <a:buClr>
                <a:srgbClr val="445490"/>
              </a:buClr>
              <a:buSzPct val="110000"/>
            </a:pPr>
            <a:endPar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r>
              <a:rPr lang="en-GB" sz="4000" dirty="0">
                <a:solidFill>
                  <a:schemeClr val="tx1">
                    <a:lumMod val="65000"/>
                    <a:lumOff val="35000"/>
                  </a:schemeClr>
                </a:solidFill>
                <a:latin typeface="Arial"/>
                <a:cs typeface="Arial"/>
              </a:rPr>
              <a:t>Attend 3 UniSkills workshops and/or webinars to gain 10 activity points towards the </a:t>
            </a:r>
            <a:r>
              <a:rPr lang="en-GB" sz="4000" dirty="0">
                <a:solidFill>
                  <a:schemeClr val="tx1">
                    <a:lumMod val="65000"/>
                    <a:lumOff val="35000"/>
                  </a:schemeClr>
                </a:solidFill>
                <a:latin typeface="Arial"/>
                <a:cs typeface="Arial"/>
                <a:hlinkClick r:id="rId10"/>
              </a:rPr>
              <a:t>Extra Edge Award</a:t>
            </a:r>
            <a:r>
              <a:rPr lang="en-US" sz="4000" dirty="0"/>
              <a:t> </a:t>
            </a:r>
            <a:endParaRPr lang="en-GB" sz="4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endParaRPr lang="en-GB" sz="7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spcAft>
                <a:spcPts val="1200"/>
              </a:spcAft>
              <a:buClr>
                <a:srgbClr val="445490"/>
              </a:buClr>
              <a:buSzPct val="110000"/>
            </a:pPr>
            <a:endParaRPr lang="en-GB"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571500" indent="-571500">
              <a:spcAft>
                <a:spcPts val="1200"/>
              </a:spcAft>
              <a:buClr>
                <a:srgbClr val="445490"/>
              </a:buClr>
              <a:buSzPct val="110000"/>
              <a:buFont typeface="Arial" panose="020B0604020202020204" pitchFamily="34" charset="0"/>
              <a:buChar char="•"/>
            </a:pPr>
            <a:endParaRPr lang="tr-TR" sz="4000" dirty="0">
              <a:solidFill>
                <a:schemeClr val="tx1">
                  <a:lumMod val="65000"/>
                  <a:lumOff val="35000"/>
                </a:schemeClr>
              </a:solidFill>
              <a:latin typeface="Arial"/>
              <a:ea typeface="Helvetica Neue LT Pro 55 Roman" charset="0"/>
              <a:cs typeface="Aria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2377923" y="2685502"/>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3" name="Picture 2" descr="Woman sat on an oversized pen drive whilst using a laptop.">
            <a:extLst>
              <a:ext uri="{FF2B5EF4-FFF2-40B4-BE49-F238E27FC236}">
                <a16:creationId xmlns:a16="http://schemas.microsoft.com/office/drawing/2014/main" id="{3F144892-207A-4E23-85B7-C6B002BD23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03114" y="-565194"/>
            <a:ext cx="5965916" cy="4222788"/>
          </a:xfrm>
          <a:prstGeom prst="rect">
            <a:avLst/>
          </a:prstGeom>
        </p:spPr>
      </p:pic>
      <p:sp>
        <p:nvSpPr>
          <p:cNvPr id="2" name="Title 1">
            <a:extLst>
              <a:ext uri="{FF2B5EF4-FFF2-40B4-BE49-F238E27FC236}">
                <a16:creationId xmlns:a16="http://schemas.microsoft.com/office/drawing/2014/main" id="{1F5361D8-30A4-4914-8D2F-97EF3756E413}"/>
              </a:ext>
              <a:ext uri="{C183D7F6-B498-43B3-948B-1728B52AA6E4}">
                <adec:decorative xmlns:adec="http://schemas.microsoft.com/office/drawing/2017/decorative" val="1"/>
              </a:ext>
            </a:extLst>
          </p:cNvPr>
          <p:cNvSpPr>
            <a:spLocks noGrp="1"/>
          </p:cNvSpPr>
          <p:nvPr>
            <p:ph type="title"/>
          </p:nvPr>
        </p:nvSpPr>
        <p:spPr>
          <a:xfrm>
            <a:off x="2248654" y="433659"/>
            <a:ext cx="21031200" cy="2651126"/>
          </a:xfrm>
        </p:spPr>
        <p:txBody>
          <a:bodyPr/>
          <a:lstStyle/>
          <a:p>
            <a:r>
              <a:rPr lang="tr-TR" sz="9600" b="1" dirty="0">
                <a:solidFill>
                  <a:srgbClr val="445490"/>
                </a:solidFill>
                <a:latin typeface="Helvetica Neue LT Pro 75" charset="0"/>
                <a:ea typeface="Helvetica Neue LT Pro 75" charset="0"/>
                <a:cs typeface="Helvetica Neue LT Pro 75" charset="0"/>
              </a:rPr>
              <a:t>Fu</a:t>
            </a:r>
            <a:r>
              <a:rPr lang="tr-TR" sz="9600" b="1" spc="600" dirty="0">
                <a:solidFill>
                  <a:srgbClr val="445490"/>
                </a:solidFill>
                <a:latin typeface="Helvetica Neue LT Pro 75" charset="0"/>
                <a:ea typeface="Helvetica Neue LT Pro 75" charset="0"/>
                <a:cs typeface="Helvetica Neue LT Pro 75" charset="0"/>
              </a:rPr>
              <a:t>rt</a:t>
            </a:r>
            <a:r>
              <a:rPr lang="tr-TR" sz="9600" b="1" dirty="0">
                <a:solidFill>
                  <a:srgbClr val="445490"/>
                </a:solidFill>
                <a:latin typeface="Helvetica Neue LT Pro 75" charset="0"/>
                <a:ea typeface="Helvetica Neue LT Pro 75" charset="0"/>
                <a:cs typeface="Helvetica Neue LT Pro 75" charset="0"/>
              </a:rPr>
              <a:t>her suppo</a:t>
            </a:r>
            <a:r>
              <a:rPr lang="tr-TR" sz="9600" b="1" spc="600" dirty="0">
                <a:solidFill>
                  <a:srgbClr val="445490"/>
                </a:solidFill>
                <a:latin typeface="Helvetica Neue LT Pro 75" charset="0"/>
                <a:ea typeface="Helvetica Neue LT Pro 75" charset="0"/>
                <a:cs typeface="Helvetica Neue LT Pro 75" charset="0"/>
              </a:rPr>
              <a:t>rt</a:t>
            </a:r>
            <a:endParaRPr lang="en-GB" dirty="0"/>
          </a:p>
        </p:txBody>
      </p:sp>
    </p:spTree>
    <p:extLst>
      <p:ext uri="{BB962C8B-B14F-4D97-AF65-F5344CB8AC3E}">
        <p14:creationId xmlns:p14="http://schemas.microsoft.com/office/powerpoint/2010/main" val="673326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22"/>
          <p:cNvSpPr txBox="1"/>
          <p:nvPr/>
        </p:nvSpPr>
        <p:spPr>
          <a:xfrm>
            <a:off x="4880121" y="9198691"/>
            <a:ext cx="6533232" cy="707886"/>
          </a:xfrm>
          <a:prstGeom prst="rect">
            <a:avLst/>
          </a:prstGeom>
          <a:noFill/>
        </p:spPr>
        <p:txBody>
          <a:bodyPr wrap="square" rtlCol="0">
            <a:spAutoFit/>
          </a:bodyPr>
          <a:lstStyle/>
          <a:p>
            <a:r>
              <a:rPr lang="en-US" sz="4000">
                <a:solidFill>
                  <a:schemeClr val="tx1">
                    <a:lumMod val="75000"/>
                    <a:lumOff val="25000"/>
                  </a:schemeClr>
                </a:solidFill>
                <a:latin typeface="Helvetica" charset="0"/>
                <a:ea typeface="Helvetica" charset="0"/>
                <a:cs typeface="Helvetica" charset="0"/>
              </a:rPr>
              <a:t>@EHULearnService</a:t>
            </a:r>
            <a:endParaRPr lang="tr-TR" sz="4000">
              <a:solidFill>
                <a:schemeClr val="tx1">
                  <a:lumMod val="75000"/>
                  <a:lumOff val="25000"/>
                </a:schemeClr>
              </a:solidFill>
              <a:latin typeface="Helvetica" charset="0"/>
              <a:ea typeface="Helvetica" charset="0"/>
              <a:cs typeface="Helvetica" charset="0"/>
            </a:endParaRPr>
          </a:p>
        </p:txBody>
      </p:sp>
      <p:sp>
        <p:nvSpPr>
          <p:cNvPr id="21" name="Freeform 20" descr="Twitter logo."/>
          <p:cNvSpPr>
            <a:spLocks/>
          </p:cNvSpPr>
          <p:nvPr/>
        </p:nvSpPr>
        <p:spPr bwMode="auto">
          <a:xfrm>
            <a:off x="3768199" y="9294724"/>
            <a:ext cx="769350" cy="627512"/>
          </a:xfrm>
          <a:custGeom>
            <a:avLst/>
            <a:gdLst>
              <a:gd name="T0" fmla="*/ 1421663 w 280"/>
              <a:gd name="T1" fmla="*/ 137144 h 228"/>
              <a:gd name="T2" fmla="*/ 1254110 w 280"/>
              <a:gd name="T3" fmla="*/ 182859 h 228"/>
              <a:gd name="T4" fmla="*/ 1381044 w 280"/>
              <a:gd name="T5" fmla="*/ 25397 h 228"/>
              <a:gd name="T6" fmla="*/ 1198259 w 280"/>
              <a:gd name="T7" fmla="*/ 96509 h 228"/>
              <a:gd name="T8" fmla="*/ 985009 w 280"/>
              <a:gd name="T9" fmla="*/ 0 h 228"/>
              <a:gd name="T10" fmla="*/ 690522 w 280"/>
              <a:gd name="T11" fmla="*/ 294606 h 228"/>
              <a:gd name="T12" fmla="*/ 700677 w 280"/>
              <a:gd name="T13" fmla="*/ 360639 h 228"/>
              <a:gd name="T14" fmla="*/ 96470 w 280"/>
              <a:gd name="T15" fmla="*/ 55874 h 228"/>
              <a:gd name="T16" fmla="*/ 60928 w 280"/>
              <a:gd name="T17" fmla="*/ 203177 h 228"/>
              <a:gd name="T18" fmla="*/ 187863 w 280"/>
              <a:gd name="T19" fmla="*/ 446989 h 228"/>
              <a:gd name="T20" fmla="*/ 55851 w 280"/>
              <a:gd name="T21" fmla="*/ 406353 h 228"/>
              <a:gd name="T22" fmla="*/ 55851 w 280"/>
              <a:gd name="T23" fmla="*/ 411433 h 228"/>
              <a:gd name="T24" fmla="*/ 289410 w 280"/>
              <a:gd name="T25" fmla="*/ 700960 h 228"/>
              <a:gd name="T26" fmla="*/ 213249 w 280"/>
              <a:gd name="T27" fmla="*/ 711118 h 228"/>
              <a:gd name="T28" fmla="*/ 157398 w 280"/>
              <a:gd name="T29" fmla="*/ 706039 h 228"/>
              <a:gd name="T30" fmla="*/ 431576 w 280"/>
              <a:gd name="T31" fmla="*/ 904136 h 228"/>
              <a:gd name="T32" fmla="*/ 71083 w 280"/>
              <a:gd name="T33" fmla="*/ 1031122 h 228"/>
              <a:gd name="T34" fmla="*/ 0 w 280"/>
              <a:gd name="T35" fmla="*/ 1026042 h 228"/>
              <a:gd name="T36" fmla="*/ 446808 w 280"/>
              <a:gd name="T37" fmla="*/ 1158107 h 228"/>
              <a:gd name="T38" fmla="*/ 1274419 w 280"/>
              <a:gd name="T39" fmla="*/ 330162 h 228"/>
              <a:gd name="T40" fmla="*/ 1274419 w 280"/>
              <a:gd name="T41" fmla="*/ 289527 h 228"/>
              <a:gd name="T42" fmla="*/ 1421663 w 280"/>
              <a:gd name="T43" fmla="*/ 137144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TextBox 28"/>
          <p:cNvSpPr txBox="1"/>
          <p:nvPr/>
        </p:nvSpPr>
        <p:spPr>
          <a:xfrm>
            <a:off x="4841029" y="8174335"/>
            <a:ext cx="5448266" cy="707886"/>
          </a:xfrm>
          <a:prstGeom prst="rect">
            <a:avLst/>
          </a:prstGeom>
          <a:noFill/>
        </p:spPr>
        <p:txBody>
          <a:bodyPr wrap="square" rtlCol="0">
            <a:spAutoFit/>
          </a:bodyPr>
          <a:lstStyle/>
          <a:p>
            <a:r>
              <a:rPr lang="en-US" sz="4000">
                <a:solidFill>
                  <a:srgbClr val="464A4B"/>
                </a:solidFill>
                <a:latin typeface="Helvetica" charset="0"/>
                <a:ea typeface="Helvetica" charset="0"/>
                <a:cs typeface="Helvetica" charset="0"/>
              </a:rPr>
              <a:t>@</a:t>
            </a:r>
            <a:r>
              <a:rPr lang="en-US" sz="4000" err="1">
                <a:solidFill>
                  <a:srgbClr val="464A4B"/>
                </a:solidFill>
                <a:latin typeface="Helvetica" charset="0"/>
                <a:ea typeface="Helvetica" charset="0"/>
                <a:cs typeface="Helvetica" charset="0"/>
              </a:rPr>
              <a:t>EHULibrary</a:t>
            </a:r>
            <a:endParaRPr lang="tr-TR" sz="4000">
              <a:solidFill>
                <a:srgbClr val="464A4B"/>
              </a:solidFill>
              <a:latin typeface="Helvetica" charset="0"/>
              <a:ea typeface="Helvetica" charset="0"/>
              <a:cs typeface="Helvetica" charset="0"/>
            </a:endParaRPr>
          </a:p>
        </p:txBody>
      </p:sp>
      <p:sp>
        <p:nvSpPr>
          <p:cNvPr id="17" name="Freeform 22" descr="Instagram logo."/>
          <p:cNvSpPr>
            <a:spLocks noEditPoints="1"/>
          </p:cNvSpPr>
          <p:nvPr/>
        </p:nvSpPr>
        <p:spPr bwMode="auto">
          <a:xfrm>
            <a:off x="3761522" y="8138946"/>
            <a:ext cx="745000" cy="743275"/>
          </a:xfrm>
          <a:custGeom>
            <a:avLst/>
            <a:gdLst>
              <a:gd name="T0" fmla="*/ 1101028 w 204"/>
              <a:gd name="T1" fmla="*/ 0 h 204"/>
              <a:gd name="T2" fmla="*/ 261830 w 204"/>
              <a:gd name="T3" fmla="*/ 0 h 204"/>
              <a:gd name="T4" fmla="*/ 0 w 204"/>
              <a:gd name="T5" fmla="*/ 261344 h 204"/>
              <a:gd name="T6" fmla="*/ 0 w 204"/>
              <a:gd name="T7" fmla="*/ 542791 h 204"/>
              <a:gd name="T8" fmla="*/ 0 w 204"/>
              <a:gd name="T9" fmla="*/ 1098985 h 204"/>
              <a:gd name="T10" fmla="*/ 261830 w 204"/>
              <a:gd name="T11" fmla="*/ 1367030 h 204"/>
              <a:gd name="T12" fmla="*/ 1101028 w 204"/>
              <a:gd name="T13" fmla="*/ 1367030 h 204"/>
              <a:gd name="T14" fmla="*/ 1369571 w 204"/>
              <a:gd name="T15" fmla="*/ 1098985 h 204"/>
              <a:gd name="T16" fmla="*/ 1369571 w 204"/>
              <a:gd name="T17" fmla="*/ 542791 h 204"/>
              <a:gd name="T18" fmla="*/ 1369571 w 204"/>
              <a:gd name="T19" fmla="*/ 261344 h 204"/>
              <a:gd name="T20" fmla="*/ 1101028 w 204"/>
              <a:gd name="T21" fmla="*/ 0 h 204"/>
              <a:gd name="T22" fmla="*/ 1181591 w 204"/>
              <a:gd name="T23" fmla="*/ 154126 h 204"/>
              <a:gd name="T24" fmla="*/ 1208445 w 204"/>
              <a:gd name="T25" fmla="*/ 154126 h 204"/>
              <a:gd name="T26" fmla="*/ 1208445 w 204"/>
              <a:gd name="T27" fmla="*/ 187632 h 204"/>
              <a:gd name="T28" fmla="*/ 1208445 w 204"/>
              <a:gd name="T29" fmla="*/ 388665 h 204"/>
              <a:gd name="T30" fmla="*/ 980183 w 204"/>
              <a:gd name="T31" fmla="*/ 388665 h 204"/>
              <a:gd name="T32" fmla="*/ 980183 w 204"/>
              <a:gd name="T33" fmla="*/ 160827 h 204"/>
              <a:gd name="T34" fmla="*/ 1181591 w 204"/>
              <a:gd name="T35" fmla="*/ 154126 h 204"/>
              <a:gd name="T36" fmla="*/ 490092 w 204"/>
              <a:gd name="T37" fmla="*/ 542791 h 204"/>
              <a:gd name="T38" fmla="*/ 684786 w 204"/>
              <a:gd name="T39" fmla="*/ 442274 h 204"/>
              <a:gd name="T40" fmla="*/ 879479 w 204"/>
              <a:gd name="T41" fmla="*/ 542791 h 204"/>
              <a:gd name="T42" fmla="*/ 926475 w 204"/>
              <a:gd name="T43" fmla="*/ 683515 h 204"/>
              <a:gd name="T44" fmla="*/ 684786 w 204"/>
              <a:gd name="T45" fmla="*/ 924756 h 204"/>
              <a:gd name="T46" fmla="*/ 443097 w 204"/>
              <a:gd name="T47" fmla="*/ 683515 h 204"/>
              <a:gd name="T48" fmla="*/ 490092 w 204"/>
              <a:gd name="T49" fmla="*/ 542791 h 204"/>
              <a:gd name="T50" fmla="*/ 1235299 w 204"/>
              <a:gd name="T51" fmla="*/ 1098985 h 204"/>
              <a:gd name="T52" fmla="*/ 1101028 w 204"/>
              <a:gd name="T53" fmla="*/ 1233007 h 204"/>
              <a:gd name="T54" fmla="*/ 261830 w 204"/>
              <a:gd name="T55" fmla="*/ 1233007 h 204"/>
              <a:gd name="T56" fmla="*/ 134272 w 204"/>
              <a:gd name="T57" fmla="*/ 1098985 h 204"/>
              <a:gd name="T58" fmla="*/ 134272 w 204"/>
              <a:gd name="T59" fmla="*/ 542791 h 204"/>
              <a:gd name="T60" fmla="*/ 335679 w 204"/>
              <a:gd name="T61" fmla="*/ 542791 h 204"/>
              <a:gd name="T62" fmla="*/ 308825 w 204"/>
              <a:gd name="T63" fmla="*/ 683515 h 204"/>
              <a:gd name="T64" fmla="*/ 684786 w 204"/>
              <a:gd name="T65" fmla="*/ 1058778 h 204"/>
              <a:gd name="T66" fmla="*/ 1054033 w 204"/>
              <a:gd name="T67" fmla="*/ 683515 h 204"/>
              <a:gd name="T68" fmla="*/ 1027178 w 204"/>
              <a:gd name="T69" fmla="*/ 542791 h 204"/>
              <a:gd name="T70" fmla="*/ 1235299 w 204"/>
              <a:gd name="T71" fmla="*/ 542791 h 204"/>
              <a:gd name="T72" fmla="*/ 1235299 w 204"/>
              <a:gd name="T73" fmla="*/ 109898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TextBox 12"/>
          <p:cNvSpPr txBox="1"/>
          <p:nvPr/>
        </p:nvSpPr>
        <p:spPr>
          <a:xfrm>
            <a:off x="4906338" y="10257657"/>
            <a:ext cx="7986701" cy="707886"/>
          </a:xfrm>
          <a:prstGeom prst="rect">
            <a:avLst/>
          </a:prstGeom>
          <a:noFill/>
        </p:spPr>
        <p:txBody>
          <a:bodyPr wrap="square" rtlCol="0">
            <a:spAutoFit/>
          </a:bodyPr>
          <a:lstStyle/>
          <a:p>
            <a:r>
              <a:rPr lang="en-US" sz="4000" err="1">
                <a:solidFill>
                  <a:schemeClr val="tx1">
                    <a:lumMod val="75000"/>
                    <a:lumOff val="25000"/>
                  </a:schemeClr>
                </a:solidFill>
                <a:latin typeface="Helvetica" charset="0"/>
                <a:ea typeface="Helvetica" charset="0"/>
                <a:cs typeface="Helvetica" charset="0"/>
              </a:rPr>
              <a:t>edgehill.ac.uk</a:t>
            </a:r>
            <a:r>
              <a:rPr lang="en-US" sz="4000">
                <a:solidFill>
                  <a:schemeClr val="tx1">
                    <a:lumMod val="75000"/>
                    <a:lumOff val="25000"/>
                  </a:schemeClr>
                </a:solidFill>
                <a:latin typeface="Helvetica" charset="0"/>
                <a:ea typeface="Helvetica" charset="0"/>
                <a:cs typeface="Helvetica" charset="0"/>
              </a:rPr>
              <a:t>/</a:t>
            </a:r>
            <a:r>
              <a:rPr lang="en-US" sz="4000" err="1">
                <a:solidFill>
                  <a:schemeClr val="tx1">
                    <a:lumMod val="75000"/>
                    <a:lumOff val="25000"/>
                  </a:schemeClr>
                </a:solidFill>
                <a:latin typeface="Helvetica" charset="0"/>
                <a:ea typeface="Helvetica" charset="0"/>
                <a:cs typeface="Helvetica" charset="0"/>
              </a:rPr>
              <a:t>uniskills</a:t>
            </a:r>
            <a:endParaRPr lang="tr-TR" sz="4000">
              <a:solidFill>
                <a:schemeClr val="tx1">
                  <a:lumMod val="75000"/>
                  <a:lumOff val="25000"/>
                </a:schemeClr>
              </a:solidFill>
              <a:latin typeface="Helvetica" charset="0"/>
              <a:ea typeface="Helvetica" charset="0"/>
              <a:cs typeface="Helvetica" charset="0"/>
            </a:endParaRPr>
          </a:p>
        </p:txBody>
      </p:sp>
      <p:cxnSp>
        <p:nvCxnSpPr>
          <p:cNvPr id="24" name="Straight Connector 23">
            <a:extLst>
              <a:ext uri="{C183D7F6-B498-43B3-948B-1728B52AA6E4}">
                <adec:decorative xmlns:adec="http://schemas.microsoft.com/office/drawing/2017/decorative" val="1"/>
              </a:ext>
            </a:extLst>
          </p:cNvPr>
          <p:cNvCxnSpPr/>
          <p:nvPr/>
        </p:nvCxnSpPr>
        <p:spPr>
          <a:xfrm>
            <a:off x="2795736" y="3714802"/>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20" name="Rectangle 19">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27" name="Rectangle 26">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30" name="Picture 29"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pic>
        <p:nvPicPr>
          <p:cNvPr id="2" name="Picture 1" descr="Blog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375" y="11093793"/>
            <a:ext cx="1162269" cy="1117567"/>
          </a:xfrm>
          <a:prstGeom prst="rect">
            <a:avLst/>
          </a:prstGeom>
        </p:spPr>
      </p:pic>
      <p:sp>
        <p:nvSpPr>
          <p:cNvPr id="31" name="TextBox 30"/>
          <p:cNvSpPr txBox="1"/>
          <p:nvPr/>
        </p:nvSpPr>
        <p:spPr>
          <a:xfrm>
            <a:off x="4906338" y="11298633"/>
            <a:ext cx="8025794" cy="707886"/>
          </a:xfrm>
          <a:prstGeom prst="rect">
            <a:avLst/>
          </a:prstGeom>
          <a:noFill/>
        </p:spPr>
        <p:txBody>
          <a:bodyPr wrap="square" lIns="91440" tIns="45720" rIns="91440" bIns="45720" rtlCol="0" anchor="t">
            <a:spAutoFit/>
          </a:bodyPr>
          <a:lstStyle/>
          <a:p>
            <a:r>
              <a:rPr lang="en-US" sz="4000">
                <a:solidFill>
                  <a:schemeClr val="tx1">
                    <a:lumMod val="75000"/>
                    <a:lumOff val="25000"/>
                  </a:schemeClr>
                </a:solidFill>
                <a:latin typeface="Helvetica"/>
                <a:ea typeface="Helvetica" charset="0"/>
                <a:cs typeface="Helvetica"/>
              </a:rPr>
              <a:t>blogs.edgehill.ac.uk/ls</a:t>
            </a:r>
            <a:endParaRPr lang="tr-TR" sz="4000">
              <a:solidFill>
                <a:schemeClr val="tx1">
                  <a:lumMod val="75000"/>
                  <a:lumOff val="25000"/>
                </a:schemeClr>
              </a:solidFill>
              <a:latin typeface="Helvetica"/>
              <a:ea typeface="Helvetica" charset="0"/>
              <a:cs typeface="Helvetica"/>
            </a:endParaRPr>
          </a:p>
        </p:txBody>
      </p:sp>
      <p:pic>
        <p:nvPicPr>
          <p:cNvPr id="3" name="Picture 2" descr="Globe to indicate website lin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052" y="9942364"/>
            <a:ext cx="1331976" cy="1331976"/>
          </a:xfrm>
          <a:prstGeom prst="rect">
            <a:avLst/>
          </a:prstGeom>
        </p:spPr>
      </p:pic>
      <p:pic>
        <p:nvPicPr>
          <p:cNvPr id="32" name="Picture 31" descr="Paper plan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15929" y="583038"/>
            <a:ext cx="5625306" cy="4299855"/>
          </a:xfrm>
          <a:prstGeom prst="rect">
            <a:avLst/>
          </a:prstGeom>
        </p:spPr>
      </p:pic>
      <p:sp>
        <p:nvSpPr>
          <p:cNvPr id="6" name="Title 5">
            <a:extLst>
              <a:ext uri="{FF2B5EF4-FFF2-40B4-BE49-F238E27FC236}">
                <a16:creationId xmlns:a16="http://schemas.microsoft.com/office/drawing/2014/main" id="{A038E302-CBBB-4E5E-96F8-62D5A028BAD3}"/>
              </a:ext>
            </a:extLst>
          </p:cNvPr>
          <p:cNvSpPr>
            <a:spLocks noGrp="1"/>
          </p:cNvSpPr>
          <p:nvPr>
            <p:ph type="title"/>
          </p:nvPr>
        </p:nvSpPr>
        <p:spPr>
          <a:xfrm>
            <a:off x="2495368" y="1063676"/>
            <a:ext cx="21031200" cy="2651126"/>
          </a:xfrm>
        </p:spPr>
        <p:txBody>
          <a:bodyPr/>
          <a:lstStyle/>
          <a:p>
            <a:r>
              <a:rPr lang="tr-TR" b="1">
                <a:solidFill>
                  <a:srgbClr val="445490"/>
                </a:solidFill>
                <a:latin typeface="Helvetica Neue LT Pro 75" charset="0"/>
                <a:ea typeface="Helvetica Neue LT Pro 75" charset="0"/>
                <a:cs typeface="Helvetica Neue LT Pro 75" charset="0"/>
              </a:rPr>
              <a:t>Keep in touch</a:t>
            </a:r>
            <a:endParaRPr lang="en-GB"/>
          </a:p>
        </p:txBody>
      </p:sp>
    </p:spTree>
    <p:extLst>
      <p:ext uri="{BB962C8B-B14F-4D97-AF65-F5344CB8AC3E}">
        <p14:creationId xmlns:p14="http://schemas.microsoft.com/office/powerpoint/2010/main" val="1189364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A picture containing computer, room&#10;&#10;Description generated with very high confidence">
            <a:extLst>
              <a:ext uri="{FF2B5EF4-FFF2-40B4-BE49-F238E27FC236}">
                <a16:creationId xmlns:a16="http://schemas.microsoft.com/office/drawing/2014/main" id="{80A64300-2B49-4497-8E67-0E0C705070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037" y="1990564"/>
            <a:ext cx="11781184" cy="8951664"/>
          </a:xfrm>
          <a:prstGeom prst="rect">
            <a:avLst/>
          </a:prstGeom>
        </p:spPr>
      </p:pic>
    </p:spTree>
    <p:extLst>
      <p:ext uri="{BB962C8B-B14F-4D97-AF65-F5344CB8AC3E}">
        <p14:creationId xmlns:p14="http://schemas.microsoft.com/office/powerpoint/2010/main" val="388605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63896"/>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3" name="Picture 2" descr="Man browsing bookshelv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6944" y="-2189224"/>
            <a:ext cx="8582676" cy="12125525"/>
          </a:xfrm>
          <a:prstGeom prst="rect">
            <a:avLst/>
          </a:prstGeom>
        </p:spPr>
      </p:pic>
      <p:sp>
        <p:nvSpPr>
          <p:cNvPr id="2" name="Title 1">
            <a:extLst>
              <a:ext uri="{FF2B5EF4-FFF2-40B4-BE49-F238E27FC236}">
                <a16:creationId xmlns:a16="http://schemas.microsoft.com/office/drawing/2014/main" id="{402A6E34-E792-4B51-83EC-26B26AE8F140}"/>
              </a:ext>
              <a:ext uri="{C183D7F6-B498-43B3-948B-1728B52AA6E4}">
                <adec:decorative xmlns:adec="http://schemas.microsoft.com/office/drawing/2017/decorative" val="1"/>
              </a:ext>
            </a:extLst>
          </p:cNvPr>
          <p:cNvSpPr>
            <a:spLocks noGrp="1"/>
          </p:cNvSpPr>
          <p:nvPr>
            <p:ph type="title"/>
          </p:nvPr>
        </p:nvSpPr>
        <p:spPr>
          <a:xfrm>
            <a:off x="2495368" y="812770"/>
            <a:ext cx="21031200" cy="2651126"/>
          </a:xfrm>
        </p:spPr>
        <p:txBody>
          <a:bodyPr/>
          <a:lstStyle/>
          <a:p>
            <a:r>
              <a:rPr lang="en-US" spc="-30" dirty="0">
                <a:solidFill>
                  <a:schemeClr val="tx1">
                    <a:lumMod val="65000"/>
                    <a:lumOff val="35000"/>
                  </a:schemeClr>
                </a:solidFill>
                <a:latin typeface="Arial" panose="020B0604020202020204" pitchFamily="34" charset="0"/>
                <a:cs typeface="Arial" panose="020B0604020202020204" pitchFamily="34" charset="0"/>
              </a:rPr>
              <a:t>Overview of Session </a:t>
            </a:r>
            <a:endParaRPr lang="en-GB" dirty="0"/>
          </a:p>
        </p:txBody>
      </p:sp>
      <p:sp>
        <p:nvSpPr>
          <p:cNvPr id="4" name="Content Placeholder 3">
            <a:extLst>
              <a:ext uri="{FF2B5EF4-FFF2-40B4-BE49-F238E27FC236}">
                <a16:creationId xmlns:a16="http://schemas.microsoft.com/office/drawing/2014/main" id="{8FCDA355-596D-46DE-98D6-8EDD6D8E38C6}"/>
              </a:ext>
            </a:extLst>
          </p:cNvPr>
          <p:cNvSpPr>
            <a:spLocks noGrp="1"/>
          </p:cNvSpPr>
          <p:nvPr>
            <p:ph idx="1"/>
          </p:nvPr>
        </p:nvSpPr>
        <p:spPr>
          <a:xfrm>
            <a:off x="2495368" y="4145284"/>
            <a:ext cx="21031200" cy="8695995"/>
          </a:xfrm>
        </p:spPr>
        <p:txBody>
          <a:bodyPr vert="horz" lIns="91440" tIns="45720" rIns="91440" bIns="45720" rtlCol="0" anchor="t">
            <a:normAutofit/>
          </a:bodyPr>
          <a:lstStyle/>
          <a:p>
            <a:pPr marL="685800" indent="-685800">
              <a:buFont typeface="Arial" panose="020B0604020202020204" pitchFamily="34" charset="0"/>
              <a:buChar char="•"/>
            </a:pPr>
            <a:r>
              <a:rPr lang="en-US" sz="5000" dirty="0">
                <a:solidFill>
                  <a:srgbClr val="595959"/>
                </a:solidFill>
                <a:latin typeface="Arial" panose="020B0604020202020204" pitchFamily="34" charset="0"/>
                <a:cs typeface="Arial" panose="020B0604020202020204" pitchFamily="34" charset="0"/>
              </a:rPr>
              <a:t>The difference between ‘editing’ and ‘proofreading’.</a:t>
            </a:r>
          </a:p>
          <a:p>
            <a:pPr marL="685800" indent="-685800">
              <a:buFont typeface="Arial" panose="020B0604020202020204" pitchFamily="34" charset="0"/>
              <a:buChar char="•"/>
            </a:pPr>
            <a:endParaRPr lang="en-US" sz="5000" dirty="0">
              <a:solidFill>
                <a:srgbClr val="595959"/>
              </a:solidFill>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US" sz="5000" dirty="0">
                <a:solidFill>
                  <a:srgbClr val="595959"/>
                </a:solidFill>
                <a:latin typeface="Arial" panose="020B0604020202020204" pitchFamily="34" charset="0"/>
                <a:cs typeface="Arial" panose="020B0604020202020204" pitchFamily="34" charset="0"/>
              </a:rPr>
              <a:t>Why it is important to proofread.</a:t>
            </a:r>
          </a:p>
          <a:p>
            <a:pPr marL="685800" indent="-685800">
              <a:buFont typeface="Arial" panose="020B0604020202020204" pitchFamily="34" charset="0"/>
              <a:buChar char="•"/>
            </a:pPr>
            <a:endParaRPr lang="en-US" sz="5000" dirty="0">
              <a:solidFill>
                <a:srgbClr val="595959"/>
              </a:solidFill>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US" sz="5000" dirty="0">
                <a:solidFill>
                  <a:srgbClr val="595959"/>
                </a:solidFill>
                <a:latin typeface="Arial" panose="020B0604020202020204" pitchFamily="34" charset="0"/>
                <a:cs typeface="Arial" panose="020B0604020202020204" pitchFamily="34" charset="0"/>
              </a:rPr>
              <a:t>Strategies, tools, and techniques to use when proofreading.</a:t>
            </a:r>
          </a:p>
          <a:p>
            <a:pPr marL="685800" indent="-685800">
              <a:buFont typeface="Arial" panose="020B0604020202020204" pitchFamily="34" charset="0"/>
              <a:buChar char="•"/>
            </a:pPr>
            <a:endParaRPr lang="en-US" sz="5000" dirty="0">
              <a:solidFill>
                <a:srgbClr val="595959"/>
              </a:solidFill>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US" sz="5000" dirty="0">
                <a:solidFill>
                  <a:srgbClr val="595959"/>
                </a:solidFill>
                <a:latin typeface="Arial" panose="020B0604020202020204" pitchFamily="34" charset="0"/>
                <a:cs typeface="Arial" panose="020B0604020202020204" pitchFamily="34" charset="0"/>
              </a:rPr>
              <a:t>Assistive technologies to support proofreading</a:t>
            </a:r>
          </a:p>
          <a:p>
            <a:pPr marL="685800" indent="-685800">
              <a:buFont typeface="Arial" panose="020B0604020202020204" pitchFamily="34" charset="0"/>
              <a:buChar char="•"/>
            </a:pPr>
            <a:endParaRPr lang="en-US" sz="5000" dirty="0">
              <a:solidFill>
                <a:srgbClr val="595959"/>
              </a:solidFill>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US" sz="5000" dirty="0">
                <a:solidFill>
                  <a:srgbClr val="595959"/>
                </a:solidFill>
                <a:latin typeface="Arial" panose="020B0604020202020204" pitchFamily="34" charset="0"/>
                <a:cs typeface="Arial" panose="020B0604020202020204" pitchFamily="34" charset="0"/>
              </a:rPr>
              <a:t>Locating and accessing further support.</a:t>
            </a:r>
          </a:p>
          <a:p>
            <a:pPr marL="0" indent="0">
              <a:buNone/>
            </a:pPr>
            <a:endParaRPr lang="en-GB" sz="5000" dirty="0">
              <a:solidFill>
                <a:srgbClr val="595959"/>
              </a:solidFill>
              <a:cs typeface="Calibri"/>
            </a:endParaRPr>
          </a:p>
        </p:txBody>
      </p:sp>
    </p:spTree>
    <p:extLst>
      <p:ext uri="{BB962C8B-B14F-4D97-AF65-F5344CB8AC3E}">
        <p14:creationId xmlns:p14="http://schemas.microsoft.com/office/powerpoint/2010/main" val="107812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Self-Evaluation</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15106832" cy="8752839"/>
          </a:xfrm>
        </p:spPr>
        <p:txBody>
          <a:bodyPr>
            <a:normAutofit/>
          </a:bodyPr>
          <a:lstStyle/>
          <a:p>
            <a:pPr marL="0" indent="0">
              <a:spcAft>
                <a:spcPts val="1800"/>
              </a:spcAft>
              <a:buNone/>
            </a:pPr>
            <a:r>
              <a:rPr lang="en-GB" sz="5000" dirty="0">
                <a:solidFill>
                  <a:srgbClr val="595959"/>
                </a:solidFill>
                <a:latin typeface="Arial" panose="020B0604020202020204" pitchFamily="34" charset="0"/>
                <a:cs typeface="Arial" panose="020B0604020202020204" pitchFamily="34" charset="0"/>
              </a:rPr>
              <a:t>Use Padlet to answer these questions:</a:t>
            </a:r>
          </a:p>
          <a:p>
            <a:pPr>
              <a:spcAft>
                <a:spcPts val="1800"/>
              </a:spcAft>
            </a:pPr>
            <a:r>
              <a:rPr lang="en-GB" sz="5000" dirty="0">
                <a:solidFill>
                  <a:srgbClr val="595959"/>
                </a:solidFill>
                <a:latin typeface="Arial" panose="020B0604020202020204" pitchFamily="34" charset="0"/>
                <a:cs typeface="Arial" panose="020B0604020202020204" pitchFamily="34" charset="0"/>
              </a:rPr>
              <a:t>How confident do you </a:t>
            </a:r>
            <a:r>
              <a:rPr lang="en-GB" sz="5000" b="1" dirty="0">
                <a:solidFill>
                  <a:srgbClr val="595959"/>
                </a:solidFill>
                <a:latin typeface="Arial" panose="020B0604020202020204" pitchFamily="34" charset="0"/>
                <a:cs typeface="Arial" panose="020B0604020202020204" pitchFamily="34" charset="0"/>
              </a:rPr>
              <a:t>currently</a:t>
            </a:r>
            <a:r>
              <a:rPr lang="en-GB" sz="5000" dirty="0">
                <a:solidFill>
                  <a:srgbClr val="595959"/>
                </a:solidFill>
                <a:latin typeface="Arial" panose="020B0604020202020204" pitchFamily="34" charset="0"/>
                <a:cs typeface="Arial" panose="020B0604020202020204" pitchFamily="34" charset="0"/>
              </a:rPr>
              <a:t> feel about proofreading your own work? Give yourself a score from 1 (not confident) to 10 (very confident).</a:t>
            </a:r>
          </a:p>
          <a:p>
            <a:pPr>
              <a:spcAft>
                <a:spcPts val="1800"/>
              </a:spcAft>
            </a:pPr>
            <a:r>
              <a:rPr lang="en-GB" sz="5000" dirty="0">
                <a:solidFill>
                  <a:srgbClr val="595959"/>
                </a:solidFill>
                <a:latin typeface="Arial" panose="020B0604020202020204" pitchFamily="34" charset="0"/>
                <a:cs typeface="Arial" panose="020B0604020202020204" pitchFamily="34" charset="0"/>
              </a:rPr>
              <a:t>How would you define </a:t>
            </a:r>
            <a:r>
              <a:rPr lang="en-GB" sz="5000" b="1" dirty="0">
                <a:solidFill>
                  <a:srgbClr val="595959"/>
                </a:solidFill>
                <a:latin typeface="Arial" panose="020B0604020202020204" pitchFamily="34" charset="0"/>
                <a:cs typeface="Arial" panose="020B0604020202020204" pitchFamily="34" charset="0"/>
              </a:rPr>
              <a:t>editing?</a:t>
            </a:r>
          </a:p>
          <a:p>
            <a:pPr>
              <a:spcAft>
                <a:spcPts val="1800"/>
              </a:spcAft>
            </a:pPr>
            <a:r>
              <a:rPr lang="en-GB" sz="5000" dirty="0">
                <a:solidFill>
                  <a:srgbClr val="595959"/>
                </a:solidFill>
                <a:latin typeface="Arial" panose="020B0604020202020204" pitchFamily="34" charset="0"/>
                <a:cs typeface="Arial" panose="020B0604020202020204" pitchFamily="34" charset="0"/>
              </a:rPr>
              <a:t>How would you define </a:t>
            </a:r>
            <a:r>
              <a:rPr lang="en-GB" sz="5000" b="1" dirty="0">
                <a:solidFill>
                  <a:srgbClr val="595959"/>
                </a:solidFill>
                <a:latin typeface="Arial" panose="020B0604020202020204" pitchFamily="34" charset="0"/>
                <a:cs typeface="Arial" panose="020B0604020202020204" pitchFamily="34" charset="0"/>
              </a:rPr>
              <a:t>proofreading?</a:t>
            </a:r>
          </a:p>
          <a:p>
            <a:pPr marL="0" indent="0">
              <a:spcAft>
                <a:spcPts val="1800"/>
              </a:spcAft>
              <a:buNone/>
            </a:pPr>
            <a:endParaRPr lang="en-GB" sz="5000" dirty="0">
              <a:solidFill>
                <a:srgbClr val="595959"/>
              </a:solidFill>
              <a:latin typeface="Arial" panose="020B0604020202020204" pitchFamily="34" charset="0"/>
              <a:cs typeface="Arial" panose="020B0604020202020204" pitchFamily="34" charset="0"/>
            </a:endParaRPr>
          </a:p>
          <a:p>
            <a:pPr>
              <a:spcAft>
                <a:spcPts val="1800"/>
              </a:spcAft>
            </a:pPr>
            <a:endParaRPr lang="en-US" sz="5000" dirty="0">
              <a:solidFill>
                <a:srgbClr val="595959"/>
              </a:solidFill>
            </a:endParaRPr>
          </a:p>
        </p:txBody>
      </p:sp>
      <p:pic>
        <p:nvPicPr>
          <p:cNvPr id="10" name="Picture 9" descr="Pencil and ruler.">
            <a:extLst>
              <a:ext uri="{FF2B5EF4-FFF2-40B4-BE49-F238E27FC236}">
                <a16:creationId xmlns:a16="http://schemas.microsoft.com/office/drawing/2014/main" id="{EB1C356C-5DC8-4049-AF5D-0D824F070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1232" y="929520"/>
            <a:ext cx="4908301" cy="3235812"/>
          </a:xfrm>
          <a:prstGeom prst="rect">
            <a:avLst/>
          </a:prstGeom>
        </p:spPr>
      </p:pic>
      <p:pic>
        <p:nvPicPr>
          <p:cNvPr id="1026" name="Picture 2" descr="QR code for this padle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0735" y="6853199"/>
            <a:ext cx="6021699" cy="60216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477575" y="12874898"/>
            <a:ext cx="10536154" cy="646331"/>
          </a:xfrm>
          <a:prstGeom prst="rect">
            <a:avLst/>
          </a:prstGeom>
        </p:spPr>
        <p:txBody>
          <a:bodyPr wrap="none">
            <a:spAutoFit/>
          </a:bodyPr>
          <a:lstStyle/>
          <a:p>
            <a:r>
              <a:rPr lang="en-GB" dirty="0">
                <a:hlinkClick r:id="rId5"/>
              </a:rPr>
              <a:t>https://edgehill.padlet.org/uniskills/lmlceei651yqwvdz</a:t>
            </a:r>
            <a:r>
              <a:rPr lang="en-GB" dirty="0"/>
              <a:t> </a:t>
            </a:r>
          </a:p>
        </p:txBody>
      </p:sp>
    </p:spTree>
    <p:extLst>
      <p:ext uri="{BB962C8B-B14F-4D97-AF65-F5344CB8AC3E}">
        <p14:creationId xmlns:p14="http://schemas.microsoft.com/office/powerpoint/2010/main" val="133756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Self-Evaluation</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7" y="4175760"/>
            <a:ext cx="21414165" cy="8752839"/>
          </a:xfrm>
        </p:spPr>
        <p:txBody>
          <a:bodyPr>
            <a:normAutofit/>
          </a:bodyPr>
          <a:lstStyle/>
          <a:p>
            <a:r>
              <a:rPr lang="en-US" sz="5400" b="1" dirty="0">
                <a:solidFill>
                  <a:srgbClr val="595959"/>
                </a:solidFill>
                <a:latin typeface="Arial" panose="020B0604020202020204" pitchFamily="34" charset="0"/>
                <a:cs typeface="Arial" panose="020B0604020202020204" pitchFamily="34" charset="0"/>
              </a:rPr>
              <a:t>Editing</a:t>
            </a:r>
            <a:r>
              <a:rPr lang="en-US" sz="5400" dirty="0">
                <a:solidFill>
                  <a:srgbClr val="595959"/>
                </a:solidFill>
                <a:latin typeface="Arial" panose="020B0604020202020204" pitchFamily="34" charset="0"/>
                <a:cs typeface="Arial" panose="020B0604020202020204" pitchFamily="34" charset="0"/>
              </a:rPr>
              <a:t> is part of the </a:t>
            </a:r>
            <a:r>
              <a:rPr lang="en-US" sz="5400" i="1" dirty="0">
                <a:solidFill>
                  <a:srgbClr val="595959"/>
                </a:solidFill>
                <a:latin typeface="Arial" panose="020B0604020202020204" pitchFamily="34" charset="0"/>
                <a:cs typeface="Arial" panose="020B0604020202020204" pitchFamily="34" charset="0"/>
              </a:rPr>
              <a:t>writing</a:t>
            </a:r>
            <a:r>
              <a:rPr lang="en-US" sz="5400" dirty="0">
                <a:solidFill>
                  <a:srgbClr val="595959"/>
                </a:solidFill>
                <a:latin typeface="Arial" panose="020B0604020202020204" pitchFamily="34" charset="0"/>
                <a:cs typeface="Arial" panose="020B0604020202020204" pitchFamily="34" charset="0"/>
              </a:rPr>
              <a:t> process and comes </a:t>
            </a:r>
            <a:r>
              <a:rPr lang="en-US" sz="5400" i="1" dirty="0">
                <a:solidFill>
                  <a:srgbClr val="595959"/>
                </a:solidFill>
                <a:latin typeface="Arial" panose="020B0604020202020204" pitchFamily="34" charset="0"/>
                <a:cs typeface="Arial" panose="020B0604020202020204" pitchFamily="34" charset="0"/>
              </a:rPr>
              <a:t>before</a:t>
            </a:r>
            <a:r>
              <a:rPr lang="en-US" sz="5400" dirty="0">
                <a:solidFill>
                  <a:srgbClr val="595959"/>
                </a:solidFill>
                <a:latin typeface="Arial" panose="020B0604020202020204" pitchFamily="34" charset="0"/>
                <a:cs typeface="Arial" panose="020B0604020202020204" pitchFamily="34" charset="0"/>
              </a:rPr>
              <a:t> the proofreading.</a:t>
            </a:r>
          </a:p>
          <a:p>
            <a:endParaRPr lang="en-US" sz="5400" dirty="0">
              <a:solidFill>
                <a:srgbClr val="595959"/>
              </a:solidFill>
              <a:latin typeface="Arial" panose="020B0604020202020204" pitchFamily="34" charset="0"/>
              <a:cs typeface="Arial" panose="020B0604020202020204" pitchFamily="34" charset="0"/>
            </a:endParaRPr>
          </a:p>
          <a:p>
            <a:endParaRPr lang="en-US" sz="5400" dirty="0">
              <a:solidFill>
                <a:srgbClr val="595959"/>
              </a:solidFill>
              <a:latin typeface="Arial" panose="020B0604020202020204" pitchFamily="34" charset="0"/>
              <a:cs typeface="Arial" panose="020B0604020202020204" pitchFamily="34" charset="0"/>
            </a:endParaRPr>
          </a:p>
          <a:p>
            <a:pPr marL="0" indent="0">
              <a:buNone/>
            </a:pPr>
            <a:endParaRPr lang="en-US" sz="5400" dirty="0">
              <a:solidFill>
                <a:srgbClr val="595959"/>
              </a:solidFill>
              <a:latin typeface="Arial" panose="020B0604020202020204" pitchFamily="34" charset="0"/>
              <a:cs typeface="Arial" panose="020B0604020202020204" pitchFamily="34" charset="0"/>
            </a:endParaRPr>
          </a:p>
          <a:p>
            <a:r>
              <a:rPr lang="en-US" sz="5400" b="1" dirty="0">
                <a:solidFill>
                  <a:srgbClr val="595959"/>
                </a:solidFill>
                <a:latin typeface="Arial" panose="020B0604020202020204" pitchFamily="34" charset="0"/>
                <a:cs typeface="Arial" panose="020B0604020202020204" pitchFamily="34" charset="0"/>
              </a:rPr>
              <a:t>Proofreading</a:t>
            </a:r>
            <a:r>
              <a:rPr lang="en-US" sz="5400" dirty="0">
                <a:solidFill>
                  <a:srgbClr val="595959"/>
                </a:solidFill>
                <a:latin typeface="Arial" panose="020B0604020202020204" pitchFamily="34" charset="0"/>
                <a:cs typeface="Arial" panose="020B0604020202020204" pitchFamily="34" charset="0"/>
              </a:rPr>
              <a:t> is </a:t>
            </a:r>
            <a:r>
              <a:rPr lang="en-US" sz="5400" i="1" dirty="0">
                <a:solidFill>
                  <a:srgbClr val="595959"/>
                </a:solidFill>
                <a:latin typeface="Arial" panose="020B0604020202020204" pitchFamily="34" charset="0"/>
                <a:cs typeface="Arial" panose="020B0604020202020204" pitchFamily="34" charset="0"/>
              </a:rPr>
              <a:t>reading</a:t>
            </a:r>
            <a:r>
              <a:rPr lang="en-US" sz="5400" dirty="0">
                <a:solidFill>
                  <a:srgbClr val="595959"/>
                </a:solidFill>
                <a:latin typeface="Arial" panose="020B0604020202020204" pitchFamily="34" charset="0"/>
                <a:cs typeface="Arial" panose="020B0604020202020204" pitchFamily="34" charset="0"/>
              </a:rPr>
              <a:t> and </a:t>
            </a:r>
            <a:r>
              <a:rPr lang="en-US" sz="5400" i="1" dirty="0">
                <a:solidFill>
                  <a:srgbClr val="595959"/>
                </a:solidFill>
                <a:latin typeface="Arial" panose="020B0604020202020204" pitchFamily="34" charset="0"/>
                <a:cs typeface="Arial" panose="020B0604020202020204" pitchFamily="34" charset="0"/>
              </a:rPr>
              <a:t>checking</a:t>
            </a:r>
            <a:r>
              <a:rPr lang="en-US" sz="5400" dirty="0">
                <a:solidFill>
                  <a:srgbClr val="595959"/>
                </a:solidFill>
                <a:latin typeface="Arial" panose="020B0604020202020204" pitchFamily="34" charset="0"/>
                <a:cs typeface="Arial" panose="020B0604020202020204" pitchFamily="34" charset="0"/>
              </a:rPr>
              <a:t> spelling; punctuation and capitalization; grammar; references; and presentation, layout, and consistency.</a:t>
            </a:r>
          </a:p>
          <a:p>
            <a:pPr>
              <a:spcAft>
                <a:spcPts val="1800"/>
              </a:spcAft>
            </a:pPr>
            <a:endParaRPr lang="en-GB" sz="5000" b="1" dirty="0">
              <a:solidFill>
                <a:srgbClr val="595959"/>
              </a:solidFill>
              <a:latin typeface="Arial" panose="020B0604020202020204" pitchFamily="34" charset="0"/>
              <a:cs typeface="Arial" panose="020B0604020202020204" pitchFamily="34" charset="0"/>
            </a:endParaRPr>
          </a:p>
          <a:p>
            <a:pPr marL="0" indent="0">
              <a:spcAft>
                <a:spcPts val="1800"/>
              </a:spcAft>
              <a:buNone/>
            </a:pPr>
            <a:endParaRPr lang="en-GB" sz="5000" dirty="0">
              <a:solidFill>
                <a:srgbClr val="595959"/>
              </a:solidFill>
              <a:latin typeface="Arial" panose="020B0604020202020204" pitchFamily="34" charset="0"/>
              <a:cs typeface="Arial" panose="020B0604020202020204" pitchFamily="34" charset="0"/>
            </a:endParaRPr>
          </a:p>
          <a:p>
            <a:pPr>
              <a:spcAft>
                <a:spcPts val="1800"/>
              </a:spcAft>
            </a:pPr>
            <a:endParaRPr lang="en-US" sz="5000" dirty="0">
              <a:solidFill>
                <a:srgbClr val="595959"/>
              </a:solidFill>
            </a:endParaRPr>
          </a:p>
        </p:txBody>
      </p:sp>
      <p:pic>
        <p:nvPicPr>
          <p:cNvPr id="10" name="Picture 9" descr="Pencil and ruler.">
            <a:extLst>
              <a:ext uri="{FF2B5EF4-FFF2-40B4-BE49-F238E27FC236}">
                <a16:creationId xmlns:a16="http://schemas.microsoft.com/office/drawing/2014/main" id="{EB1C356C-5DC8-4049-AF5D-0D824F070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1232" y="929520"/>
            <a:ext cx="4908301" cy="3235812"/>
          </a:xfrm>
          <a:prstGeom prst="rect">
            <a:avLst/>
          </a:prstGeom>
        </p:spPr>
      </p:pic>
    </p:spTree>
    <p:extLst>
      <p:ext uri="{BB962C8B-B14F-4D97-AF65-F5344CB8AC3E}">
        <p14:creationId xmlns:p14="http://schemas.microsoft.com/office/powerpoint/2010/main" val="417547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Why Proofread?</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3792271"/>
            <a:ext cx="16133905" cy="9240003"/>
          </a:xfrm>
        </p:spPr>
        <p:txBody>
          <a:bodyPr vert="horz" lIns="91440" tIns="45720" rIns="91440" bIns="45720" rtlCol="0" anchor="t">
            <a:normAutofit lnSpcReduction="10000"/>
          </a:bodyPr>
          <a:lstStyle/>
          <a:p>
            <a:pPr>
              <a:spcAft>
                <a:spcPts val="1800"/>
              </a:spcAft>
            </a:pPr>
            <a:r>
              <a:rPr lang="en-US" dirty="0">
                <a:solidFill>
                  <a:srgbClr val="464A4B"/>
                </a:solidFill>
              </a:rPr>
              <a:t>Transferable and lifelong skill…</a:t>
            </a:r>
          </a:p>
          <a:p>
            <a:pPr lvl="1">
              <a:spcAft>
                <a:spcPts val="1800"/>
              </a:spcAft>
            </a:pPr>
            <a:r>
              <a:rPr lang="en-GB" dirty="0">
                <a:solidFill>
                  <a:srgbClr val="464A4B"/>
                </a:solidFill>
              </a:rPr>
              <a:t>‘Many jobs, and nearly all educational courses, require people to proofread material written by themselves and others for various errors and omissions.'(Furnham, 2010: 735).</a:t>
            </a:r>
            <a:endParaRPr lang="en-US" dirty="0">
              <a:solidFill>
                <a:srgbClr val="464A4B"/>
              </a:solidFill>
            </a:endParaRPr>
          </a:p>
          <a:p>
            <a:pPr>
              <a:spcAft>
                <a:spcPts val="1800"/>
              </a:spcAft>
            </a:pPr>
            <a:r>
              <a:rPr lang="en-US" dirty="0">
                <a:solidFill>
                  <a:srgbClr val="464A4B"/>
                </a:solidFill>
              </a:rPr>
              <a:t>Errors are easily overlooked, for example:</a:t>
            </a:r>
          </a:p>
          <a:p>
            <a:pPr lvl="1">
              <a:spcAft>
                <a:spcPts val="1800"/>
              </a:spcAft>
            </a:pPr>
            <a:r>
              <a:rPr lang="en-US" dirty="0">
                <a:solidFill>
                  <a:srgbClr val="464A4B"/>
                </a:solidFill>
              </a:rPr>
              <a:t>Use of contractions: didn’t, doesn’t, wouldn’t.</a:t>
            </a:r>
          </a:p>
          <a:p>
            <a:pPr lvl="1">
              <a:spcAft>
                <a:spcPts val="1800"/>
              </a:spcAft>
            </a:pPr>
            <a:r>
              <a:rPr lang="en-US" dirty="0">
                <a:solidFill>
                  <a:srgbClr val="464A4B"/>
                </a:solidFill>
              </a:rPr>
              <a:t>Commonly confused words: addition vs. edition; allusion vs. illusion; lose vs. loose.</a:t>
            </a:r>
          </a:p>
          <a:p>
            <a:pPr>
              <a:spcAft>
                <a:spcPts val="1800"/>
              </a:spcAft>
            </a:pPr>
            <a:r>
              <a:rPr lang="en-US" dirty="0">
                <a:solidFill>
                  <a:srgbClr val="464A4B"/>
                </a:solidFill>
              </a:rPr>
              <a:t>What errors do you know you make?</a:t>
            </a:r>
          </a:p>
          <a:p>
            <a:pPr lvl="1">
              <a:spcAft>
                <a:spcPts val="1800"/>
              </a:spcAft>
            </a:pPr>
            <a:endParaRPr lang="en-US" dirty="0">
              <a:solidFill>
                <a:srgbClr val="464A4B"/>
              </a:solidFill>
            </a:endParaRPr>
          </a:p>
        </p:txBody>
      </p:sp>
      <p:pic>
        <p:nvPicPr>
          <p:cNvPr id="10" name="Picture 9" descr="Ruler, pencil and fountain pen.">
            <a:extLst>
              <a:ext uri="{FF2B5EF4-FFF2-40B4-BE49-F238E27FC236}">
                <a16:creationId xmlns:a16="http://schemas.microsoft.com/office/drawing/2014/main" id="{8F6C27C2-E899-4463-B4CE-BA8AC81C1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7808" y="681587"/>
            <a:ext cx="4462271" cy="5975245"/>
          </a:xfrm>
          <a:prstGeom prst="rect">
            <a:avLst/>
          </a:prstGeom>
        </p:spPr>
      </p:pic>
      <p:pic>
        <p:nvPicPr>
          <p:cNvPr id="12" name="Picture 2" descr="QR code for this padle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15592" y="7371046"/>
            <a:ext cx="5661230" cy="566123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477575" y="12874898"/>
            <a:ext cx="10536154" cy="646331"/>
          </a:xfrm>
          <a:prstGeom prst="rect">
            <a:avLst/>
          </a:prstGeom>
        </p:spPr>
        <p:txBody>
          <a:bodyPr wrap="none">
            <a:spAutoFit/>
          </a:bodyPr>
          <a:lstStyle/>
          <a:p>
            <a:r>
              <a:rPr lang="en-GB" dirty="0">
                <a:hlinkClick r:id="rId5"/>
              </a:rPr>
              <a:t>https://edgehill.padlet.org/uniskills/lmlceei651yqwvdz</a:t>
            </a:r>
            <a:r>
              <a:rPr lang="en-GB" dirty="0"/>
              <a:t> </a:t>
            </a:r>
          </a:p>
        </p:txBody>
      </p:sp>
    </p:spTree>
    <p:extLst>
      <p:ext uri="{BB962C8B-B14F-4D97-AF65-F5344CB8AC3E}">
        <p14:creationId xmlns:p14="http://schemas.microsoft.com/office/powerpoint/2010/main" val="237119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345056" y="2484649"/>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086338" y="533763"/>
            <a:ext cx="20542739" cy="2260357"/>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Why Edit?</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077474" y="2798567"/>
            <a:ext cx="22219681" cy="10894604"/>
          </a:xfrm>
        </p:spPr>
        <p:txBody>
          <a:bodyPr vert="horz" lIns="91440" tIns="45720" rIns="91440" bIns="45720" rtlCol="0" anchor="t">
            <a:noAutofit/>
          </a:bodyPr>
          <a:lstStyle/>
          <a:p>
            <a:pPr marL="0" indent="0">
              <a:buNone/>
            </a:pPr>
            <a:r>
              <a:rPr lang="en-US" sz="3400" b="0" i="0" dirty="0">
                <a:solidFill>
                  <a:srgbClr val="4A4A4A"/>
                </a:solidFill>
                <a:effectLst/>
                <a:latin typeface="freight-sans-pro"/>
              </a:rPr>
              <a:t>Editing is a positive process of checking and changing written content</a:t>
            </a:r>
            <a:r>
              <a:rPr lang="en-US" sz="3400" dirty="0">
                <a:solidFill>
                  <a:srgbClr val="4A4A4A"/>
                </a:solidFill>
                <a:latin typeface="freight-sans-pro"/>
              </a:rPr>
              <a:t>, </a:t>
            </a:r>
            <a:r>
              <a:rPr lang="en-US" sz="3400" b="0" i="0" dirty="0">
                <a:solidFill>
                  <a:srgbClr val="4A4A4A"/>
                </a:solidFill>
                <a:effectLst/>
                <a:latin typeface="freight-sans-pro"/>
              </a:rPr>
              <a:t>in order to perfect and produce a strong submission.</a:t>
            </a:r>
            <a:r>
              <a:rPr lang="en-US" sz="3400" dirty="0">
                <a:solidFill>
                  <a:srgbClr val="4A4A4A"/>
                </a:solidFill>
                <a:latin typeface="freight-sans-pro"/>
              </a:rPr>
              <a:t> </a:t>
            </a:r>
            <a:r>
              <a:rPr lang="en-US" sz="3400" b="0" i="0" dirty="0">
                <a:solidFill>
                  <a:srgbClr val="4A4A4A"/>
                </a:solidFill>
                <a:effectLst/>
                <a:latin typeface="freight-sans-pro"/>
              </a:rPr>
              <a:t>When you edit your work, ask yourself:</a:t>
            </a:r>
            <a:endParaRPr lang="en-US" sz="3400" dirty="0">
              <a:solidFill>
                <a:srgbClr val="4A4A4A"/>
              </a:solidFill>
              <a:latin typeface="freight-sans-pro"/>
              <a:cs typeface="Calibri"/>
            </a:endParaRPr>
          </a:p>
          <a:p>
            <a:pPr algn="l">
              <a:buFont typeface="Arial" panose="020B0604020202020204" pitchFamily="34" charset="0"/>
              <a:buChar char="•"/>
            </a:pPr>
            <a:r>
              <a:rPr lang="en-US" sz="4000" i="0" dirty="0">
                <a:solidFill>
                  <a:srgbClr val="4A4A4A"/>
                </a:solidFill>
                <a:effectLst/>
                <a:latin typeface="Calibri"/>
                <a:cs typeface="Calibri"/>
              </a:rPr>
              <a:t>Have I answered my </a:t>
            </a:r>
            <a:r>
              <a:rPr lang="en-US" sz="4000" b="1" i="0" dirty="0">
                <a:solidFill>
                  <a:srgbClr val="4A4A4A"/>
                </a:solidFill>
                <a:effectLst/>
                <a:latin typeface="Calibri"/>
                <a:cs typeface="Calibri"/>
              </a:rPr>
              <a:t>question</a:t>
            </a:r>
            <a:r>
              <a:rPr lang="en-US" sz="4000" i="0" dirty="0">
                <a:solidFill>
                  <a:srgbClr val="4A4A4A"/>
                </a:solidFill>
                <a:effectLst/>
                <a:latin typeface="Calibri"/>
                <a:cs typeface="Calibri"/>
              </a:rPr>
              <a:t> and covered my </a:t>
            </a:r>
            <a:r>
              <a:rPr lang="en-US" sz="4000" b="1" i="0" dirty="0">
                <a:solidFill>
                  <a:srgbClr val="4A4A4A"/>
                </a:solidFill>
                <a:effectLst/>
                <a:latin typeface="Calibri"/>
                <a:cs typeface="Calibri"/>
              </a:rPr>
              <a:t>learning </a:t>
            </a:r>
            <a:r>
              <a:rPr lang="en-US" sz="4000" b="1" dirty="0">
                <a:solidFill>
                  <a:srgbClr val="4A4A4A"/>
                </a:solidFill>
                <a:latin typeface="Calibri"/>
                <a:cs typeface="Calibri"/>
              </a:rPr>
              <a:t>outcomes</a:t>
            </a:r>
            <a:r>
              <a:rPr lang="en-US" sz="4000" dirty="0">
                <a:solidFill>
                  <a:srgbClr val="4A4A4A"/>
                </a:solidFill>
                <a:latin typeface="Calibri"/>
                <a:cs typeface="Calibri"/>
              </a:rPr>
              <a:t>?</a:t>
            </a:r>
          </a:p>
          <a:p>
            <a:pPr lvl="1"/>
            <a:r>
              <a:rPr lang="en-US" sz="4000" dirty="0">
                <a:solidFill>
                  <a:srgbClr val="4A4A4A"/>
                </a:solidFill>
                <a:latin typeface="Calibri"/>
                <a:cs typeface="Calibri"/>
              </a:rPr>
              <a:t>Is the content focused, well argued and presented?</a:t>
            </a:r>
          </a:p>
          <a:p>
            <a:pPr marL="914400" lvl="1" indent="0">
              <a:buNone/>
            </a:pPr>
            <a:endParaRPr lang="en-US" sz="4000" dirty="0">
              <a:solidFill>
                <a:srgbClr val="4A4A4A"/>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4000" i="0" dirty="0">
                <a:solidFill>
                  <a:srgbClr val="4A4A4A"/>
                </a:solidFill>
                <a:effectLst/>
                <a:latin typeface="Calibri"/>
                <a:cs typeface="Calibri"/>
              </a:rPr>
              <a:t>Is my content </a:t>
            </a:r>
            <a:r>
              <a:rPr lang="en-US" sz="4000" b="1" i="0" dirty="0">
                <a:solidFill>
                  <a:srgbClr val="4A4A4A"/>
                </a:solidFill>
                <a:effectLst/>
                <a:latin typeface="Calibri"/>
                <a:cs typeface="Calibri"/>
              </a:rPr>
              <a:t>clear</a:t>
            </a:r>
            <a:r>
              <a:rPr lang="en-US" sz="4000" i="0" dirty="0">
                <a:solidFill>
                  <a:srgbClr val="4A4A4A"/>
                </a:solidFill>
                <a:effectLst/>
                <a:latin typeface="Calibri"/>
                <a:cs typeface="Calibri"/>
              </a:rPr>
              <a:t> and </a:t>
            </a:r>
            <a:r>
              <a:rPr lang="en-US" sz="4000" b="1" i="0" dirty="0">
                <a:solidFill>
                  <a:srgbClr val="4A4A4A"/>
                </a:solidFill>
                <a:effectLst/>
                <a:latin typeface="Calibri"/>
                <a:cs typeface="Calibri"/>
              </a:rPr>
              <a:t>readable</a:t>
            </a:r>
            <a:r>
              <a:rPr lang="en-US" sz="4000" i="0" dirty="0">
                <a:solidFill>
                  <a:srgbClr val="4A4A4A"/>
                </a:solidFill>
                <a:effectLst/>
                <a:latin typeface="Calibri"/>
                <a:cs typeface="Calibri"/>
              </a:rPr>
              <a:t> for my marking tutor?</a:t>
            </a:r>
          </a:p>
          <a:p>
            <a:pPr lvl="1"/>
            <a:r>
              <a:rPr lang="en-US" sz="4000" i="0" dirty="0">
                <a:solidFill>
                  <a:srgbClr val="4A4A4A"/>
                </a:solidFill>
                <a:effectLst/>
                <a:latin typeface="Calibri"/>
                <a:cs typeface="Calibri"/>
              </a:rPr>
              <a:t>Does it make sense?</a:t>
            </a:r>
          </a:p>
          <a:p>
            <a:pPr marL="914400" lvl="1" indent="0">
              <a:buNone/>
            </a:pPr>
            <a:endParaRPr lang="en-US" sz="4000" i="0" dirty="0">
              <a:solidFill>
                <a:srgbClr val="4A4A4A"/>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4000" i="0" dirty="0">
                <a:solidFill>
                  <a:srgbClr val="4A4A4A"/>
                </a:solidFill>
                <a:effectLst/>
                <a:latin typeface="Calibri"/>
                <a:cs typeface="Calibri"/>
              </a:rPr>
              <a:t>Am I within my allocated </a:t>
            </a:r>
            <a:r>
              <a:rPr lang="en-US" sz="4000" b="1" i="0" dirty="0">
                <a:solidFill>
                  <a:srgbClr val="4A4A4A"/>
                </a:solidFill>
                <a:effectLst/>
                <a:latin typeface="Calibri"/>
                <a:cs typeface="Calibri"/>
              </a:rPr>
              <a:t>word count</a:t>
            </a:r>
            <a:r>
              <a:rPr lang="en-US" sz="4000" i="0" dirty="0">
                <a:solidFill>
                  <a:srgbClr val="4A4A4A"/>
                </a:solidFill>
                <a:effectLst/>
                <a:latin typeface="Calibri"/>
                <a:cs typeface="Calibri"/>
              </a:rPr>
              <a:t>?</a:t>
            </a:r>
          </a:p>
          <a:p>
            <a:pPr lvl="1"/>
            <a:r>
              <a:rPr lang="en-US" sz="4000" i="0" dirty="0">
                <a:solidFill>
                  <a:srgbClr val="4A4A4A"/>
                </a:solidFill>
                <a:effectLst/>
                <a:latin typeface="Calibri"/>
                <a:cs typeface="Calibri"/>
              </a:rPr>
              <a:t>Do I need to make my work and ideas more succinct?</a:t>
            </a:r>
          </a:p>
          <a:p>
            <a:pPr marL="914400" lvl="1" indent="0">
              <a:buNone/>
            </a:pPr>
            <a:endParaRPr lang="en-US" sz="4000" dirty="0">
              <a:solidFill>
                <a:srgbClr val="4A4A4A"/>
              </a:solidFill>
              <a:latin typeface="Calibri"/>
              <a:cs typeface="Calibri"/>
            </a:endParaRPr>
          </a:p>
          <a:p>
            <a:pPr algn="l">
              <a:buFont typeface="Arial" panose="020B0604020202020204" pitchFamily="34" charset="0"/>
              <a:buChar char="•"/>
            </a:pPr>
            <a:r>
              <a:rPr lang="en-US" sz="4000" i="0" dirty="0">
                <a:solidFill>
                  <a:srgbClr val="4A4A4A"/>
                </a:solidFill>
                <a:effectLst/>
                <a:latin typeface="Calibri"/>
                <a:cs typeface="Calibri"/>
              </a:rPr>
              <a:t>Are my </a:t>
            </a:r>
            <a:r>
              <a:rPr lang="en-US" sz="4000" b="1" i="0" dirty="0">
                <a:solidFill>
                  <a:srgbClr val="4A4A4A"/>
                </a:solidFill>
                <a:effectLst/>
                <a:latin typeface="Calibri"/>
                <a:cs typeface="Calibri"/>
              </a:rPr>
              <a:t>sentences varied </a:t>
            </a:r>
            <a:r>
              <a:rPr lang="en-US" sz="4000" i="0" dirty="0">
                <a:solidFill>
                  <a:srgbClr val="4A4A4A"/>
                </a:solidFill>
                <a:effectLst/>
                <a:latin typeface="Calibri"/>
                <a:cs typeface="Calibri"/>
              </a:rPr>
              <a:t>and presented in a logical order</a:t>
            </a:r>
            <a:r>
              <a:rPr lang="en-US" sz="4000" dirty="0">
                <a:solidFill>
                  <a:srgbClr val="4A4A4A"/>
                </a:solidFill>
                <a:latin typeface="Calibri"/>
                <a:cs typeface="Calibri"/>
              </a:rPr>
              <a:t> and </a:t>
            </a:r>
            <a:r>
              <a:rPr lang="en-US" sz="4000" i="0" dirty="0" err="1">
                <a:solidFill>
                  <a:srgbClr val="4A4A4A"/>
                </a:solidFill>
                <a:effectLst/>
                <a:latin typeface="Calibri"/>
                <a:cs typeface="Calibri"/>
              </a:rPr>
              <a:t>Hhave</a:t>
            </a:r>
            <a:r>
              <a:rPr lang="en-US" sz="4000" i="0" dirty="0">
                <a:solidFill>
                  <a:srgbClr val="4A4A4A"/>
                </a:solidFill>
                <a:effectLst/>
                <a:latin typeface="Calibri"/>
                <a:cs typeface="Calibri"/>
              </a:rPr>
              <a:t> I used </a:t>
            </a:r>
            <a:r>
              <a:rPr lang="en-US" sz="4000" b="1" i="0" dirty="0">
                <a:solidFill>
                  <a:srgbClr val="4A4A4A"/>
                </a:solidFill>
                <a:effectLst/>
                <a:latin typeface="Calibri"/>
                <a:cs typeface="Calibri"/>
              </a:rPr>
              <a:t>signposting</a:t>
            </a:r>
            <a:r>
              <a:rPr lang="en-US" sz="4000" i="0" dirty="0">
                <a:solidFill>
                  <a:srgbClr val="4A4A4A"/>
                </a:solidFill>
                <a:effectLst/>
                <a:latin typeface="Calibri"/>
                <a:cs typeface="Calibri"/>
              </a:rPr>
              <a:t> between paragraphs and ideas to present my arguments?</a:t>
            </a:r>
          </a:p>
          <a:p>
            <a:pPr marL="0" indent="0" algn="l">
              <a:buNone/>
            </a:pPr>
            <a:endParaRPr lang="en-US" sz="4000" i="0" dirty="0">
              <a:solidFill>
                <a:srgbClr val="4A4A4A"/>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4000" dirty="0">
                <a:solidFill>
                  <a:srgbClr val="464A4B"/>
                </a:solidFill>
                <a:latin typeface="Calibri"/>
                <a:cs typeface="Calibri"/>
              </a:rPr>
              <a:t>Am I writing in an appropriate </a:t>
            </a:r>
            <a:r>
              <a:rPr lang="en-US" sz="4000" b="1" dirty="0">
                <a:solidFill>
                  <a:srgbClr val="464A4B"/>
                </a:solidFill>
                <a:latin typeface="Calibri"/>
                <a:cs typeface="Calibri"/>
              </a:rPr>
              <a:t>academic style and voice</a:t>
            </a:r>
            <a:r>
              <a:rPr lang="en-US" sz="4000" dirty="0">
                <a:solidFill>
                  <a:srgbClr val="464A4B"/>
                </a:solidFill>
                <a:latin typeface="Calibri"/>
                <a:cs typeface="Calibri"/>
              </a:rPr>
              <a:t>?</a:t>
            </a:r>
          </a:p>
          <a:p>
            <a:pPr algn="l">
              <a:buFont typeface="Arial" panose="020B0604020202020204" pitchFamily="34" charset="0"/>
              <a:buChar char="•"/>
            </a:pPr>
            <a:endParaRPr lang="en-US" b="0" i="0" dirty="0">
              <a:solidFill>
                <a:srgbClr val="4A4A4A"/>
              </a:solidFill>
              <a:effectLst/>
              <a:latin typeface="freight-sans-pro"/>
            </a:endParaRPr>
          </a:p>
        </p:txBody>
      </p:sp>
      <p:pic>
        <p:nvPicPr>
          <p:cNvPr id="10" name="Picture 9" descr="Ruler, pencil and fountain pen.">
            <a:extLst>
              <a:ext uri="{FF2B5EF4-FFF2-40B4-BE49-F238E27FC236}">
                <a16:creationId xmlns:a16="http://schemas.microsoft.com/office/drawing/2014/main" id="{8F6C27C2-E899-4463-B4CE-BA8AC81C1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5013" y="81305"/>
            <a:ext cx="2394754" cy="2403343"/>
          </a:xfrm>
          <a:prstGeom prst="rect">
            <a:avLst/>
          </a:prstGeom>
        </p:spPr>
      </p:pic>
    </p:spTree>
    <p:extLst>
      <p:ext uri="{BB962C8B-B14F-4D97-AF65-F5344CB8AC3E}">
        <p14:creationId xmlns:p14="http://schemas.microsoft.com/office/powerpoint/2010/main" val="243494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Activity</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a:bodyPr>
          <a:lstStyle/>
          <a:p>
            <a:pPr marL="0" indent="0">
              <a:spcAft>
                <a:spcPts val="1800"/>
              </a:spcAft>
              <a:buNone/>
            </a:pPr>
            <a:r>
              <a:rPr lang="en-US" dirty="0">
                <a:solidFill>
                  <a:srgbClr val="464A4B"/>
                </a:solidFill>
              </a:rPr>
              <a:t>What errors can you spot in this excerpt?</a:t>
            </a:r>
          </a:p>
          <a:p>
            <a:pPr marL="0" indent="0">
              <a:spcAft>
                <a:spcPts val="1800"/>
              </a:spcAft>
              <a:buNone/>
            </a:pPr>
            <a:r>
              <a:rPr lang="en-US" dirty="0">
                <a:solidFill>
                  <a:srgbClr val="464A4B"/>
                </a:solidFill>
              </a:rPr>
              <a:t>Writing can be really quiet difficult. its not that that we don’t know what to say, but getting are words down on paper can be a challenge. It feels like everyone else knows what there doing but really we’re all learning and struggling and should make sure we ask for help and keep practicing and keep trying to get it right. Proofreading is an important part of this process, and some argue that it is required in many jobs (</a:t>
            </a:r>
            <a:r>
              <a:rPr lang="en-US" dirty="0" err="1">
                <a:solidFill>
                  <a:srgbClr val="464A4B"/>
                </a:solidFill>
              </a:rPr>
              <a:t>Furnham</a:t>
            </a:r>
            <a:r>
              <a:rPr lang="en-US" dirty="0">
                <a:solidFill>
                  <a:srgbClr val="464A4B"/>
                </a:solidFill>
              </a:rPr>
              <a:t> 2010). Proofreading helps us check for errors in are grammar, spilling, and punctuation, and also to make sure our format and referencing is correct.</a:t>
            </a:r>
          </a:p>
        </p:txBody>
      </p:sp>
      <p:pic>
        <p:nvPicPr>
          <p:cNvPr id="10" name="Picture 9" descr="Woman sat on an oversized pen drive whilst using a laptop.">
            <a:extLst>
              <a:ext uri="{FF2B5EF4-FFF2-40B4-BE49-F238E27FC236}">
                <a16:creationId xmlns:a16="http://schemas.microsoft.com/office/drawing/2014/main" id="{73844BD4-937F-47C0-8A90-4D602D493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395" y="-344486"/>
            <a:ext cx="6943725" cy="4914900"/>
          </a:xfrm>
          <a:prstGeom prst="rect">
            <a:avLst/>
          </a:prstGeom>
        </p:spPr>
      </p:pic>
    </p:spTree>
    <p:extLst>
      <p:ext uri="{BB962C8B-B14F-4D97-AF65-F5344CB8AC3E}">
        <p14:creationId xmlns:p14="http://schemas.microsoft.com/office/powerpoint/2010/main" val="383214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Activity</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a:bodyPr>
          <a:lstStyle/>
          <a:p>
            <a:pPr marL="0" indent="0">
              <a:spcAft>
                <a:spcPts val="1800"/>
              </a:spcAft>
              <a:buNone/>
            </a:pPr>
            <a:r>
              <a:rPr lang="en-US" dirty="0">
                <a:solidFill>
                  <a:srgbClr val="464A4B"/>
                </a:solidFill>
              </a:rPr>
              <a:t>What errors can you spot in this excerpt?</a:t>
            </a:r>
          </a:p>
          <a:p>
            <a:pPr marL="0" indent="0" algn="just">
              <a:spcAft>
                <a:spcPts val="1800"/>
              </a:spcAft>
              <a:buNone/>
            </a:pPr>
            <a:r>
              <a:rPr lang="en-US" dirty="0">
                <a:solidFill>
                  <a:srgbClr val="464A4B"/>
                </a:solidFill>
              </a:rPr>
              <a:t>Writing can be really </a:t>
            </a:r>
            <a:r>
              <a:rPr lang="en-US" b="1" u="sng" dirty="0">
                <a:solidFill>
                  <a:srgbClr val="464A4B"/>
                </a:solidFill>
              </a:rPr>
              <a:t>quiet</a:t>
            </a:r>
            <a:r>
              <a:rPr lang="en-US" dirty="0">
                <a:solidFill>
                  <a:srgbClr val="464A4B"/>
                </a:solidFill>
              </a:rPr>
              <a:t> difficult. </a:t>
            </a:r>
            <a:r>
              <a:rPr lang="en-US" b="1" u="sng" dirty="0">
                <a:solidFill>
                  <a:srgbClr val="464A4B"/>
                </a:solidFill>
              </a:rPr>
              <a:t>its</a:t>
            </a:r>
            <a:r>
              <a:rPr lang="en-US" dirty="0">
                <a:solidFill>
                  <a:srgbClr val="464A4B"/>
                </a:solidFill>
              </a:rPr>
              <a:t> not </a:t>
            </a:r>
            <a:r>
              <a:rPr lang="en-US" b="1" u="sng" dirty="0">
                <a:solidFill>
                  <a:srgbClr val="464A4B"/>
                </a:solidFill>
              </a:rPr>
              <a:t>that that</a:t>
            </a:r>
            <a:r>
              <a:rPr lang="en-US" dirty="0">
                <a:solidFill>
                  <a:srgbClr val="464A4B"/>
                </a:solidFill>
              </a:rPr>
              <a:t> we </a:t>
            </a:r>
            <a:r>
              <a:rPr lang="en-US" b="1" u="sng" dirty="0">
                <a:solidFill>
                  <a:srgbClr val="464A4B"/>
                </a:solidFill>
              </a:rPr>
              <a:t>don’t</a:t>
            </a:r>
            <a:r>
              <a:rPr lang="en-US" dirty="0">
                <a:solidFill>
                  <a:srgbClr val="464A4B"/>
                </a:solidFill>
              </a:rPr>
              <a:t> know what to say, but getting </a:t>
            </a:r>
            <a:r>
              <a:rPr lang="en-US" b="1" u="sng" dirty="0">
                <a:solidFill>
                  <a:srgbClr val="464A4B"/>
                </a:solidFill>
              </a:rPr>
              <a:t>are</a:t>
            </a:r>
            <a:r>
              <a:rPr lang="en-US" dirty="0">
                <a:solidFill>
                  <a:srgbClr val="464A4B"/>
                </a:solidFill>
              </a:rPr>
              <a:t> words down on paper can be a challenge. It feels like everyone else knows what </a:t>
            </a:r>
            <a:r>
              <a:rPr lang="en-US" b="1" u="sng" dirty="0">
                <a:solidFill>
                  <a:srgbClr val="464A4B"/>
                </a:solidFill>
              </a:rPr>
              <a:t>there</a:t>
            </a:r>
            <a:r>
              <a:rPr lang="en-US" dirty="0">
                <a:solidFill>
                  <a:srgbClr val="464A4B"/>
                </a:solidFill>
              </a:rPr>
              <a:t> doing but really </a:t>
            </a:r>
            <a:r>
              <a:rPr lang="en-US" b="1" u="sng" dirty="0">
                <a:solidFill>
                  <a:srgbClr val="464A4B"/>
                </a:solidFill>
              </a:rPr>
              <a:t>we’re</a:t>
            </a:r>
            <a:r>
              <a:rPr lang="en-US" dirty="0">
                <a:solidFill>
                  <a:srgbClr val="464A4B"/>
                </a:solidFill>
              </a:rPr>
              <a:t> all learning </a:t>
            </a:r>
            <a:r>
              <a:rPr lang="en-US" b="1" u="sng" dirty="0">
                <a:solidFill>
                  <a:srgbClr val="464A4B"/>
                </a:solidFill>
              </a:rPr>
              <a:t>and struggling and should make sure we ask for help and keep practicing and keep trying to get it right</a:t>
            </a:r>
            <a:r>
              <a:rPr lang="en-US" dirty="0">
                <a:solidFill>
                  <a:srgbClr val="464A4B"/>
                </a:solidFill>
              </a:rPr>
              <a:t>. Proofreading is an important part of this process, and some argue that it is required in many jobs (</a:t>
            </a:r>
            <a:r>
              <a:rPr lang="en-US" b="1" u="sng" dirty="0" err="1">
                <a:solidFill>
                  <a:srgbClr val="464A4B"/>
                </a:solidFill>
              </a:rPr>
              <a:t>Furnham</a:t>
            </a:r>
            <a:r>
              <a:rPr lang="en-US" b="1" u="sng" dirty="0">
                <a:solidFill>
                  <a:srgbClr val="464A4B"/>
                </a:solidFill>
              </a:rPr>
              <a:t> 2010</a:t>
            </a:r>
            <a:r>
              <a:rPr lang="en-US" dirty="0">
                <a:solidFill>
                  <a:srgbClr val="464A4B"/>
                </a:solidFill>
              </a:rPr>
              <a:t>). Proofreading helps us check for errors in </a:t>
            </a:r>
            <a:r>
              <a:rPr lang="en-US" b="1" u="sng" dirty="0">
                <a:solidFill>
                  <a:srgbClr val="464A4B"/>
                </a:solidFill>
              </a:rPr>
              <a:t>our</a:t>
            </a:r>
            <a:r>
              <a:rPr lang="en-US" dirty="0">
                <a:solidFill>
                  <a:srgbClr val="464A4B"/>
                </a:solidFill>
              </a:rPr>
              <a:t> grammar, </a:t>
            </a:r>
            <a:r>
              <a:rPr lang="en-US" b="1" u="sng" dirty="0">
                <a:solidFill>
                  <a:srgbClr val="464A4B"/>
                </a:solidFill>
              </a:rPr>
              <a:t>spilling</a:t>
            </a:r>
            <a:r>
              <a:rPr lang="en-US" dirty="0">
                <a:solidFill>
                  <a:srgbClr val="464A4B"/>
                </a:solidFill>
              </a:rPr>
              <a:t>, and punctuation, and also to make sure our format and referencing is correct.</a:t>
            </a:r>
          </a:p>
        </p:txBody>
      </p:sp>
      <p:pic>
        <p:nvPicPr>
          <p:cNvPr id="10" name="Picture 9" descr="Woman sat on an oversized pen drive whilst using a laptop.">
            <a:extLst>
              <a:ext uri="{FF2B5EF4-FFF2-40B4-BE49-F238E27FC236}">
                <a16:creationId xmlns:a16="http://schemas.microsoft.com/office/drawing/2014/main" id="{73844BD4-937F-47C0-8A90-4D602D493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0395" y="-344486"/>
            <a:ext cx="6943725" cy="4914900"/>
          </a:xfrm>
          <a:prstGeom prst="rect">
            <a:avLst/>
          </a:prstGeom>
        </p:spPr>
      </p:pic>
    </p:spTree>
    <p:extLst>
      <p:ext uri="{BB962C8B-B14F-4D97-AF65-F5344CB8AC3E}">
        <p14:creationId xmlns:p14="http://schemas.microsoft.com/office/powerpoint/2010/main" val="694487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eb4778a-7e95-4520-ade6-e0515444b959"/>
  <p:tag name="ISPRING_RESOURCE_PATHS_HASH_PRESENTER" val="5f6b7f6479ac143302e9647464c3fed24cc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a:defRPr>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20C36658986E438D3B7162B11AF16B" ma:contentTypeVersion="15" ma:contentTypeDescription="Create a new document." ma:contentTypeScope="" ma:versionID="b6da455d91cbb9cc0c6aedb1e3df98f1">
  <xsd:schema xmlns:xsd="http://www.w3.org/2001/XMLSchema" xmlns:xs="http://www.w3.org/2001/XMLSchema" xmlns:p="http://schemas.microsoft.com/office/2006/metadata/properties" xmlns:ns2="d6f84b81-f492-4944-ab1e-1881e63b8f33" xmlns:ns3="cad729bd-0b6a-4129-87ee-6389f866e28a" targetNamespace="http://schemas.microsoft.com/office/2006/metadata/properties" ma:root="true" ma:fieldsID="ecd919bee84c79c70cd3ab05e1617ab3" ns2:_="" ns3:_="">
    <xsd:import namespace="d6f84b81-f492-4944-ab1e-1881e63b8f33"/>
    <xsd:import namespace="cad729bd-0b6a-4129-87ee-6389f866e2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84b81-f492-4944-ab1e-1881e63b8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6e2fbd-7907-4c3b-9c38-9ca127abe6c5"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d729bd-0b6a-4129-87ee-6389f866e2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f301c6-21c8-4a7e-b5fa-193d414d3b65}" ma:internalName="TaxCatchAll" ma:showField="CatchAllData" ma:web="cad729bd-0b6a-4129-87ee-6389f866e2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f84b81-f492-4944-ab1e-1881e63b8f33">
      <Terms xmlns="http://schemas.microsoft.com/office/infopath/2007/PartnerControls"/>
    </lcf76f155ced4ddcb4097134ff3c332f>
    <TaxCatchAll xmlns="cad729bd-0b6a-4129-87ee-6389f866e28a" xsi:nil="true"/>
    <SharedWithUsers xmlns="cad729bd-0b6a-4129-87ee-6389f866e28a">
      <UserInfo>
        <DisplayName>Charlotte Reynolds</DisplayName>
        <AccountId>53</AccountId>
        <AccountType/>
      </UserInfo>
    </SharedWithUsers>
  </documentManagement>
</p:properties>
</file>

<file path=customXml/itemProps1.xml><?xml version="1.0" encoding="utf-8"?>
<ds:datastoreItem xmlns:ds="http://schemas.openxmlformats.org/officeDocument/2006/customXml" ds:itemID="{5DA1B509-B67A-4A7A-93ED-4AF8F91D4C48}">
  <ds:schemaRefs>
    <ds:schemaRef ds:uri="cad729bd-0b6a-4129-87ee-6389f866e28a"/>
    <ds:schemaRef ds:uri="d6f84b81-f492-4944-ab1e-1881e63b8f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4BA433-F03F-4DC8-B4ED-69F8B17F4D2F}">
  <ds:schemaRefs>
    <ds:schemaRef ds:uri="http://schemas.microsoft.com/sharepoint/v3/contenttype/forms"/>
  </ds:schemaRefs>
</ds:datastoreItem>
</file>

<file path=customXml/itemProps3.xml><?xml version="1.0" encoding="utf-8"?>
<ds:datastoreItem xmlns:ds="http://schemas.openxmlformats.org/officeDocument/2006/customXml" ds:itemID="{9228245D-E096-464B-83E1-15294B5F57CC}">
  <ds:schemaRefs>
    <ds:schemaRef ds:uri="cad729bd-0b6a-4129-87ee-6389f866e28a"/>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purl.org/dc/elements/1.1/"/>
    <ds:schemaRef ds:uri="d6f84b81-f492-4944-ab1e-1881e63b8f3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486</TotalTime>
  <Words>2613</Words>
  <Application>Microsoft Office PowerPoint</Application>
  <PresentationFormat>Custom</PresentationFormat>
  <Paragraphs>222</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freight-sans-pro</vt:lpstr>
      <vt:lpstr>Helvetica</vt:lpstr>
      <vt:lpstr>Helvetica Neue LT Pro 75</vt:lpstr>
      <vt:lpstr>Office Theme</vt:lpstr>
      <vt:lpstr>PowerPoint Presentation</vt:lpstr>
      <vt:lpstr>UniSkills  </vt:lpstr>
      <vt:lpstr>Overview of Session </vt:lpstr>
      <vt:lpstr>Self-Evaluation</vt:lpstr>
      <vt:lpstr>Self-Evaluation</vt:lpstr>
      <vt:lpstr>Why Proofread?</vt:lpstr>
      <vt:lpstr>Why Edit?</vt:lpstr>
      <vt:lpstr>Activity</vt:lpstr>
      <vt:lpstr>Activity</vt:lpstr>
      <vt:lpstr>Proofreading Checklist</vt:lpstr>
      <vt:lpstr>Top Techniques</vt:lpstr>
      <vt:lpstr>Top Techniques</vt:lpstr>
      <vt:lpstr>Technologies for Proofreading</vt:lpstr>
      <vt:lpstr>Technologies for Proofreading</vt:lpstr>
      <vt:lpstr>Explore Editor on Microsoft Word</vt:lpstr>
      <vt:lpstr>Remember…</vt:lpstr>
      <vt:lpstr>Things to Take Away</vt:lpstr>
      <vt:lpstr>Self-Evaluation</vt:lpstr>
      <vt:lpstr>Interactive Online Toolkit</vt:lpstr>
      <vt:lpstr>Further support</vt:lpstr>
      <vt:lpstr>Keep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Nolan</dc:creator>
  <cp:lastModifiedBy>Claire Swanwick</cp:lastModifiedBy>
  <cp:revision>76</cp:revision>
  <dcterms:created xsi:type="dcterms:W3CDTF">2019-10-15T15:39:43Z</dcterms:created>
  <dcterms:modified xsi:type="dcterms:W3CDTF">2023-03-21T08:42:21Z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0x010100FC20C36658986E438D3B7162B11AF16B</vt:lpwstr>
  </property>
  <property fmtid="{D5CDD505-2E9C-101B-9397-08002B2CF9AE}" pid="3" name="MediaServiceImageTags">
    <vt:lpwstr/>
  </property>
</Properties>
</file>