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6E6"/>
    <a:srgbClr val="E0E7D5"/>
    <a:srgbClr val="671E75"/>
    <a:srgbClr val="D9D9D9"/>
    <a:srgbClr val="E6E6E6"/>
    <a:srgbClr val="4B3259"/>
    <a:srgbClr val="634D70"/>
    <a:srgbClr val="3E3F79"/>
    <a:srgbClr val="EF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12" autoAdjust="0"/>
  </p:normalViewPr>
  <p:slideViewPr>
    <p:cSldViewPr snapToGrid="0">
      <p:cViewPr varScale="1">
        <p:scale>
          <a:sx n="75" d="100"/>
          <a:sy n="75" d="100"/>
        </p:scale>
        <p:origin x="311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DA3639-F6A3-440D-893A-17D8009293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35C8C-529E-4049-8FEB-C2BD8572B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22A74-855A-410A-A318-660555524F10}" type="datetimeFigureOut">
              <a:rPr lang="es-ES" smtClean="0"/>
              <a:t>18/07/2023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5E370-B9A0-4896-BB31-A3CBB18E94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85671-7838-4926-9495-6A3B9E25A2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3BAB9-FCD6-45CA-8E47-20C88E7C123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96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8A2E-209B-44F0-B535-4751DFE65220}" type="datetimeFigureOut">
              <a:rPr lang="es-ES" smtClean="0"/>
              <a:t>18/07/2023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C449-68C9-4856-BA23-99112AE02F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91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6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3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3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1A3DD-C732-4A7E-8C4D-06B02845170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AAD3-8DC2-46BF-997A-EEBFC0BC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4.svg"/><Relationship Id="rId3" Type="http://schemas.openxmlformats.org/officeDocument/2006/relationships/image" Target="../media/image2.png"/><Relationship Id="rId21" Type="http://schemas.openxmlformats.org/officeDocument/2006/relationships/hyperlink" Target="https://learningonscreen.ac.uk/ondemand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5" Type="http://schemas.openxmlformats.org/officeDocument/2006/relationships/hyperlink" Target="https://www.edgehill.ac.uk/service/eshare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edgehill.ac.uk/service/linkedin-learning/" TargetMode="External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hyperlink" Target="https://www.edgehill.ac.uk/service/online-surveys/" TargetMode="External"/><Relationship Id="rId10" Type="http://schemas.openxmlformats.org/officeDocument/2006/relationships/image" Target="../media/image8.png"/><Relationship Id="rId19" Type="http://schemas.openxmlformats.org/officeDocument/2006/relationships/hyperlink" Target="https://edgehill.vevox.com/" TargetMode="External"/><Relationship Id="rId4" Type="http://schemas.openxmlformats.org/officeDocument/2006/relationships/hyperlink" Target="https://www.edgehill.ac.uk/service/learning-edge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s://edgehill.padlet.org/" TargetMode="External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 descr="Learning Edge Branding Image">
            <a:extLst>
              <a:ext uri="{FF2B5EF4-FFF2-40B4-BE49-F238E27FC236}">
                <a16:creationId xmlns:a16="http://schemas.microsoft.com/office/drawing/2014/main" id="{34F98D0B-7C02-4D7C-9656-621B8DDBA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02" y="263666"/>
            <a:ext cx="1968031" cy="34908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1ED7B00C-E7B8-4883-9683-5005360A63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322804" y="134627"/>
            <a:ext cx="2028205" cy="600164"/>
          </a:xfrm>
          <a:prstGeom prst="rect">
            <a:avLst/>
          </a:prstGeom>
          <a:solidFill>
            <a:srgbClr val="E0E7D5"/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Learning Edge is the umbrella term for our collection of teaching and learning systems.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E5DF766-E417-43DF-B799-11B7AA6FCD4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530606" y="139600"/>
            <a:ext cx="2030400" cy="595191"/>
          </a:xfrm>
          <a:prstGeom prst="rect">
            <a:avLst/>
          </a:prstGeom>
          <a:solidFill>
            <a:srgbClr val="E0E7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For advice, support, or more information you can email ltdsupport@edgehill.ac.uk.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74F4D3-EC79-45E5-9C93-B84DC56C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902" y="854408"/>
            <a:ext cx="4133851" cy="4384435"/>
          </a:xfrm>
          <a:prstGeom prst="rect">
            <a:avLst/>
          </a:prstGeom>
          <a:noFill/>
          <a:ln w="38100">
            <a:solidFill>
              <a:srgbClr val="671E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E649E52-FEFC-4E73-B495-38A3AA21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69493" y="1007390"/>
            <a:ext cx="14399" cy="4037066"/>
          </a:xfrm>
          <a:prstGeom prst="line">
            <a:avLst/>
          </a:prstGeom>
          <a:ln>
            <a:solidFill>
              <a:srgbClr val="671E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lackboard Learn logo">
            <a:extLst>
              <a:ext uri="{FF2B5EF4-FFF2-40B4-BE49-F238E27FC236}">
                <a16:creationId xmlns:a16="http://schemas.microsoft.com/office/drawing/2014/main" id="{869C323B-1368-4221-AFBA-84EB811727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0" y="1007668"/>
            <a:ext cx="1268064" cy="50099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BB8E518-0B42-4234-B623-CE1E9B3853FD}"/>
              </a:ext>
            </a:extLst>
          </p:cNvPr>
          <p:cNvSpPr/>
          <p:nvPr/>
        </p:nvSpPr>
        <p:spPr>
          <a:xfrm>
            <a:off x="272781" y="1595570"/>
            <a:ext cx="19032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4"/>
              </a:rPr>
              <a:t>Blackboard</a:t>
            </a:r>
            <a:r>
              <a:rPr lang="en-US" sz="1100" dirty="0"/>
              <a:t> is the VLE at the heart of Learning Edge. It is the online home for programme or module information, learning materials, assignment submissions, communication and collaboration. </a:t>
            </a:r>
          </a:p>
        </p:txBody>
      </p:sp>
      <p:pic>
        <p:nvPicPr>
          <p:cNvPr id="7" name="Picture 6" descr="Blackboard Ally Logo">
            <a:extLst>
              <a:ext uri="{FF2B5EF4-FFF2-40B4-BE49-F238E27FC236}">
                <a16:creationId xmlns:a16="http://schemas.microsoft.com/office/drawing/2014/main" id="{763CAD79-BABC-4B00-8807-CE85CC069E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714" y="1052316"/>
            <a:ext cx="844060" cy="404347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E8B336C-946D-4FA5-B457-FC509A216242}"/>
              </a:ext>
            </a:extLst>
          </p:cNvPr>
          <p:cNvSpPr txBox="1"/>
          <p:nvPr/>
        </p:nvSpPr>
        <p:spPr>
          <a:xfrm>
            <a:off x="2283892" y="1590213"/>
            <a:ext cx="185328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/>
              <a:t>Blackboard Ally</a:t>
            </a:r>
            <a:r>
              <a:rPr lang="es-ES" altLang="es-ES" sz="1100" dirty="0"/>
              <a:t> </a:t>
            </a:r>
            <a:r>
              <a:rPr lang="en-GB" altLang="es-ES" sz="1100" dirty="0"/>
              <a:t>converts course resources into a variety of formats including audio, electronic Braille for the visually impaired. Ally also gives staff advice on how to make resources more accessible.</a:t>
            </a:r>
            <a:endParaRPr lang="es-ES" altLang="es-ES" sz="1100" dirty="0"/>
          </a:p>
        </p:txBody>
      </p:sp>
      <p:pic>
        <p:nvPicPr>
          <p:cNvPr id="8" name="Picture 7" descr="Class Collaborate Logo">
            <a:extLst>
              <a:ext uri="{FF2B5EF4-FFF2-40B4-BE49-F238E27FC236}">
                <a16:creationId xmlns:a16="http://schemas.microsoft.com/office/drawing/2014/main" id="{F2BDC5F0-26A5-4ECF-8E96-0B11AD6292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3" y="3366062"/>
            <a:ext cx="1637750" cy="38162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6743E0B-B785-43E4-88EB-1F3F123ABBCA}"/>
              </a:ext>
            </a:extLst>
          </p:cNvPr>
          <p:cNvSpPr/>
          <p:nvPr/>
        </p:nvSpPr>
        <p:spPr>
          <a:xfrm>
            <a:off x="272781" y="3936460"/>
            <a:ext cx="19756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Collaborate</a:t>
            </a:r>
            <a:r>
              <a:rPr lang="en-US" sz="1100" dirty="0"/>
              <a:t> is a virtual classroom tool that lets you share your computer screen, files, and video. It enables interaction using a whiteboard and breakout groups. </a:t>
            </a:r>
          </a:p>
        </p:txBody>
      </p:sp>
      <p:pic>
        <p:nvPicPr>
          <p:cNvPr id="18" name="Picture 17" descr="Blackboard Learn app logo">
            <a:extLst>
              <a:ext uri="{FF2B5EF4-FFF2-40B4-BE49-F238E27FC236}">
                <a16:creationId xmlns:a16="http://schemas.microsoft.com/office/drawing/2014/main" id="{F931BF0E-7B20-4A77-93BF-920AA353E2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714" y="3366062"/>
            <a:ext cx="504296" cy="51289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546C488-3707-46B6-A6F2-9600111FA6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64978" y="3930475"/>
            <a:ext cx="19756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Blackboard Learn </a:t>
            </a:r>
            <a:r>
              <a:rPr lang="en-US" sz="1100" dirty="0"/>
              <a:t>is a free mobile app that makes it easier to use Blackboard on mobile devices. It is available on iOS™ and Android™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AA22557-38B1-40D9-89B4-1B69266697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528411" y="832536"/>
            <a:ext cx="2030400" cy="500622"/>
          </a:xfrm>
          <a:prstGeom prst="rect">
            <a:avLst/>
          </a:prstGeom>
          <a:solidFill>
            <a:srgbClr val="E3D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</a:rPr>
              <a:t>Within Blackboard you will find the following integrated tools.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F91885-0956-4F6C-AD58-2E723D4CA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0606" y="1398646"/>
            <a:ext cx="2030400" cy="1611853"/>
          </a:xfrm>
          <a:prstGeom prst="rect">
            <a:avLst/>
          </a:prstGeom>
          <a:solidFill>
            <a:srgbClr val="E3D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Turnitin logo">
            <a:extLst>
              <a:ext uri="{FF2B5EF4-FFF2-40B4-BE49-F238E27FC236}">
                <a16:creationId xmlns:a16="http://schemas.microsoft.com/office/drawing/2014/main" id="{739D63DA-95CE-49A7-A688-BF6040AC44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76" y="1463184"/>
            <a:ext cx="992766" cy="27273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875FDCA-2A07-4993-A0F2-C94BEA3C2930}"/>
              </a:ext>
            </a:extLst>
          </p:cNvPr>
          <p:cNvSpPr/>
          <p:nvPr/>
        </p:nvSpPr>
        <p:spPr>
          <a:xfrm>
            <a:off x="4530606" y="1733226"/>
            <a:ext cx="202820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Turnitin </a:t>
            </a:r>
            <a:r>
              <a:rPr lang="en-US" sz="1100" dirty="0"/>
              <a:t>is used to: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/>
              <a:t>Support the development of academic writing skills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/>
              <a:t>Enable online submission, grading and feedback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/>
              <a:t>Support plagiarism checking and prevention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03FD19D-688E-4042-8E1F-0E2D41466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41768" y="3084765"/>
            <a:ext cx="2030400" cy="1243820"/>
          </a:xfrm>
          <a:prstGeom prst="rect">
            <a:avLst/>
          </a:prstGeom>
          <a:solidFill>
            <a:srgbClr val="E3D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Panopto Logo">
            <a:extLst>
              <a:ext uri="{FF2B5EF4-FFF2-40B4-BE49-F238E27FC236}">
                <a16:creationId xmlns:a16="http://schemas.microsoft.com/office/drawing/2014/main" id="{2F8AB34F-794B-4591-97F1-8FD306DFAB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57" y="3009563"/>
            <a:ext cx="980362" cy="49018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1C28C4B-0E16-48A7-8C15-436444930768}"/>
              </a:ext>
            </a:extLst>
          </p:cNvPr>
          <p:cNvSpPr/>
          <p:nvPr/>
        </p:nvSpPr>
        <p:spPr>
          <a:xfrm>
            <a:off x="4530606" y="3389865"/>
            <a:ext cx="20393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Panopto</a:t>
            </a:r>
            <a:r>
              <a:rPr lang="en-US" sz="1100" dirty="0"/>
              <a:t> enables lecture capture, screencasting, video hosting, video assignment submission, and video content management.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B716BA5-1223-4D2F-A79D-0B1B96926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1857" y="4414101"/>
            <a:ext cx="2008116" cy="1871600"/>
          </a:xfrm>
          <a:prstGeom prst="rect">
            <a:avLst/>
          </a:prstGeom>
          <a:noFill/>
          <a:ln w="38100">
            <a:solidFill>
              <a:srgbClr val="E3D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2470454-C616-4340-9464-DD4034353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4119" y="4397398"/>
            <a:ext cx="1995854" cy="1871601"/>
          </a:xfrm>
          <a:prstGeom prst="rect">
            <a:avLst/>
          </a:prstGeom>
          <a:solidFill>
            <a:srgbClr val="E3D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Qwickly logo">
            <a:extLst>
              <a:ext uri="{FF2B5EF4-FFF2-40B4-BE49-F238E27FC236}">
                <a16:creationId xmlns:a16="http://schemas.microsoft.com/office/drawing/2014/main" id="{0D2D6C65-04CF-4FC8-8E49-C7BF42644B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699" y="4544772"/>
            <a:ext cx="1035825" cy="304494"/>
          </a:xfrm>
          <a:prstGeom prst="rect">
            <a:avLst/>
          </a:prstGeom>
        </p:spPr>
      </p:pic>
      <p:pic>
        <p:nvPicPr>
          <p:cNvPr id="36" name="Picture 35" descr="Staff Only Resource Indicator">
            <a:extLst>
              <a:ext uri="{FF2B5EF4-FFF2-40B4-BE49-F238E27FC236}">
                <a16:creationId xmlns:a16="http://schemas.microsoft.com/office/drawing/2014/main" id="{9F3737DE-A4C2-4023-BC49-BA82D0E57F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5696" y="4563821"/>
            <a:ext cx="227007" cy="22700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94F5E3B-51EF-47D0-8C94-32C81DC845BF}"/>
              </a:ext>
            </a:extLst>
          </p:cNvPr>
          <p:cNvSpPr/>
          <p:nvPr/>
        </p:nvSpPr>
        <p:spPr>
          <a:xfrm>
            <a:off x="4614308" y="4839150"/>
            <a:ext cx="19239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Qwickly Attendance </a:t>
            </a:r>
            <a:r>
              <a:rPr lang="en-US" sz="1100" dirty="0"/>
              <a:t>allows staff to record attendance through Blackboard.</a:t>
            </a:r>
          </a:p>
          <a:p>
            <a:endParaRPr lang="en-US" sz="1100" dirty="0"/>
          </a:p>
          <a:p>
            <a:r>
              <a:rPr lang="en-US" sz="1100" b="1" dirty="0"/>
              <a:t>Qwickly Course Tools </a:t>
            </a:r>
            <a:r>
              <a:rPr lang="en-US" sz="1100" dirty="0"/>
              <a:t>allows staff to perform tasks in multiple courses at once, e.g. sending announcements.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7421E0B-FF2D-4053-A547-C313B2B67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788" y="5491240"/>
            <a:ext cx="2056046" cy="494969"/>
          </a:xfrm>
          <a:prstGeom prst="rect">
            <a:avLst/>
          </a:prstGeom>
          <a:noFill/>
          <a:ln w="381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9BD681-DD4A-43E6-93CA-BF4227B084D5}"/>
              </a:ext>
            </a:extLst>
          </p:cNvPr>
          <p:cNvSpPr/>
          <p:nvPr/>
        </p:nvSpPr>
        <p:spPr>
          <a:xfrm>
            <a:off x="240824" y="5530765"/>
            <a:ext cx="1851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These tools can be logged into outside of Blackboard.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225EF5-FE46-480D-8988-0E7C8CDC6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788" y="6105332"/>
            <a:ext cx="2053752" cy="1349214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Graphic 65" descr="Padlet Logo" title="Padlet Logo">
            <a:extLst>
              <a:ext uri="{FF2B5EF4-FFF2-40B4-BE49-F238E27FC236}">
                <a16:creationId xmlns:a16="http://schemas.microsoft.com/office/drawing/2014/main" id="{DA2AEBCE-EA9D-44F4-9963-71F3E42A9A7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8543" t="-6619" r="1"/>
          <a:stretch/>
        </p:blipFill>
        <p:spPr>
          <a:xfrm>
            <a:off x="325340" y="6282417"/>
            <a:ext cx="629026" cy="177282"/>
          </a:xfrm>
          <a:prstGeom prst="rect">
            <a:avLst/>
          </a:prstGeom>
        </p:spPr>
      </p:pic>
      <p:pic>
        <p:nvPicPr>
          <p:cNvPr id="71" name="Picture 70" descr="Staff Only Resource Indicator">
            <a:extLst>
              <a:ext uri="{FF2B5EF4-FFF2-40B4-BE49-F238E27FC236}">
                <a16:creationId xmlns:a16="http://schemas.microsoft.com/office/drawing/2014/main" id="{8F08472F-24A5-4834-AE34-A22855EA0DC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22028" y="6233191"/>
            <a:ext cx="227007" cy="227007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5FEB87D1-9032-4C82-AC93-30956DCE844C}"/>
              </a:ext>
            </a:extLst>
          </p:cNvPr>
          <p:cNvSpPr/>
          <p:nvPr/>
        </p:nvSpPr>
        <p:spPr>
          <a:xfrm>
            <a:off x="233852" y="6512151"/>
            <a:ext cx="189527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14"/>
              </a:rPr>
              <a:t>Padlet</a:t>
            </a:r>
            <a:r>
              <a:rPr lang="en-US" sz="1100" b="1" dirty="0"/>
              <a:t> </a:t>
            </a:r>
            <a:r>
              <a:rPr lang="en-US" sz="1100" dirty="0"/>
              <a:t>enables the use of ‘digital walls’ for collaboration and interaction. You need to request an account to use this.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30BBEE-F214-446E-80A9-6AA2E5409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85343" y="5484844"/>
            <a:ext cx="2008117" cy="1969701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inkedIn Learning Logo">
            <a:extLst>
              <a:ext uri="{FF2B5EF4-FFF2-40B4-BE49-F238E27FC236}">
                <a16:creationId xmlns:a16="http://schemas.microsoft.com/office/drawing/2014/main" id="{9833E70E-F8BF-419F-979C-E55BE954A43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742" y="5628333"/>
            <a:ext cx="1312468" cy="29165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D5AD5DD-8E69-4FD1-B482-6D6C9527F762}"/>
              </a:ext>
            </a:extLst>
          </p:cNvPr>
          <p:cNvSpPr/>
          <p:nvPr/>
        </p:nvSpPr>
        <p:spPr>
          <a:xfrm>
            <a:off x="2387854" y="5969488"/>
            <a:ext cx="18343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16"/>
              </a:rPr>
              <a:t>LinkedIn Learning</a:t>
            </a:r>
            <a:r>
              <a:rPr lang="en-US" sz="1100" b="1" dirty="0"/>
              <a:t> </a:t>
            </a:r>
            <a:r>
              <a:rPr lang="en-US" sz="1100" dirty="0"/>
              <a:t>offers students and staff video tutorials on many different topics.</a:t>
            </a:r>
          </a:p>
          <a:p>
            <a:endParaRPr lang="en-US" sz="1100" dirty="0"/>
          </a:p>
          <a:p>
            <a:r>
              <a:rPr lang="en-US" sz="1100" dirty="0"/>
              <a:t>Staff can embed individual videos or add links to playlists to Blackboard.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CBE9FAC-398E-403E-BAA1-80040A49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28411" y="6447221"/>
            <a:ext cx="2027662" cy="1007908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Vevox Logo">
            <a:extLst>
              <a:ext uri="{FF2B5EF4-FFF2-40B4-BE49-F238E27FC236}">
                <a16:creationId xmlns:a16="http://schemas.microsoft.com/office/drawing/2014/main" id="{A9B7A6B5-36D6-47F6-9D85-BE84913B507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40880" y="6587514"/>
            <a:ext cx="1113075" cy="226536"/>
          </a:xfrm>
          <a:prstGeom prst="rect">
            <a:avLst/>
          </a:prstGeom>
        </p:spPr>
      </p:pic>
      <p:pic>
        <p:nvPicPr>
          <p:cNvPr id="57" name="Picture 56" descr="Staff Only Resource Indicator">
            <a:extLst>
              <a:ext uri="{FF2B5EF4-FFF2-40B4-BE49-F238E27FC236}">
                <a16:creationId xmlns:a16="http://schemas.microsoft.com/office/drawing/2014/main" id="{4D8008B4-1A82-4446-B6F6-DA609343C2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9651" y="6579518"/>
            <a:ext cx="227007" cy="227007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B3E1FF-C40C-424F-9C22-D54E0A7AD81B}"/>
              </a:ext>
            </a:extLst>
          </p:cNvPr>
          <p:cNvSpPr/>
          <p:nvPr/>
        </p:nvSpPr>
        <p:spPr>
          <a:xfrm>
            <a:off x="4541475" y="6844570"/>
            <a:ext cx="19726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19"/>
              </a:rPr>
              <a:t>Vevox</a:t>
            </a:r>
            <a:r>
              <a:rPr lang="en-US" sz="1100" b="1" dirty="0"/>
              <a:t> </a:t>
            </a:r>
            <a:r>
              <a:rPr lang="en-US" sz="1100" dirty="0"/>
              <a:t>is a live polling and quizzing interaction tool that tutors may use in sessions.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99BD73A-371B-488E-852B-0F30ACD78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818" y="7620958"/>
            <a:ext cx="2027662" cy="1969701"/>
          </a:xfrm>
          <a:prstGeom prst="rect">
            <a:avLst/>
          </a:prstGeom>
          <a:noFill/>
          <a:ln w="381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Box of Broadcasts Logo">
            <a:extLst>
              <a:ext uri="{FF2B5EF4-FFF2-40B4-BE49-F238E27FC236}">
                <a16:creationId xmlns:a16="http://schemas.microsoft.com/office/drawing/2014/main" id="{19BA8955-CACE-4266-8DB1-0EA9C9715B76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87"/>
          <a:stretch/>
        </p:blipFill>
        <p:spPr>
          <a:xfrm>
            <a:off x="365140" y="7740080"/>
            <a:ext cx="609332" cy="35765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1DDE7D8-A89F-4E90-A791-8E24097CE7C8}"/>
              </a:ext>
            </a:extLst>
          </p:cNvPr>
          <p:cNvSpPr/>
          <p:nvPr/>
        </p:nvSpPr>
        <p:spPr>
          <a:xfrm>
            <a:off x="275453" y="8119351"/>
            <a:ext cx="19990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21"/>
              </a:rPr>
              <a:t>Box of Broadcasts</a:t>
            </a:r>
            <a:r>
              <a:rPr lang="en-US" sz="1100" dirty="0"/>
              <a:t> is an on- demand TV and radio service that staff and students can use to access programmes from many free-to-air channels. Programmes, clips, and playlists can be shared through Blackboard.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9876DA9-8DF6-4957-A508-499634E03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79484" y="7620958"/>
            <a:ext cx="2027662" cy="1969701"/>
          </a:xfrm>
          <a:prstGeom prst="rect">
            <a:avLst/>
          </a:prstGeom>
          <a:noFill/>
          <a:ln w="381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Online Surveys Logo">
            <a:extLst>
              <a:ext uri="{FF2B5EF4-FFF2-40B4-BE49-F238E27FC236}">
                <a16:creationId xmlns:a16="http://schemas.microsoft.com/office/drawing/2014/main" id="{AC1E219B-2DA3-4367-8048-C7E4CCC1EF6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098" y="7740080"/>
            <a:ext cx="1119532" cy="285967"/>
          </a:xfrm>
          <a:prstGeom prst="rect">
            <a:avLst/>
          </a:prstGeom>
        </p:spPr>
      </p:pic>
      <p:pic>
        <p:nvPicPr>
          <p:cNvPr id="39" name="Picture 38" descr="Staff Only Resource Indicator">
            <a:extLst>
              <a:ext uri="{FF2B5EF4-FFF2-40B4-BE49-F238E27FC236}">
                <a16:creationId xmlns:a16="http://schemas.microsoft.com/office/drawing/2014/main" id="{CBBD9A9A-F6C5-49A5-9DC0-898F278E9BB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8538" y="7752684"/>
            <a:ext cx="227007" cy="22700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C4AED997-276B-42D3-969A-6F8CCFFA7185}"/>
              </a:ext>
            </a:extLst>
          </p:cNvPr>
          <p:cNvSpPr/>
          <p:nvPr/>
        </p:nvSpPr>
        <p:spPr>
          <a:xfrm>
            <a:off x="2428515" y="8143820"/>
            <a:ext cx="18517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23"/>
              </a:rPr>
              <a:t>Online Surveys</a:t>
            </a:r>
            <a:r>
              <a:rPr lang="en-US" sz="1100" b="1" dirty="0"/>
              <a:t> </a:t>
            </a:r>
            <a:r>
              <a:rPr lang="en-US" sz="1100" dirty="0"/>
              <a:t>is a tool staff can use to collect feedback electronically, or to facilitate module evaluations and research. You need to request an account to use this.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BE2042A-F875-485D-B336-B22AE8504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1149" y="7620958"/>
            <a:ext cx="2027662" cy="1969701"/>
          </a:xfrm>
          <a:prstGeom prst="rect">
            <a:avLst/>
          </a:prstGeom>
          <a:noFill/>
          <a:ln w="381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pic>
        <p:nvPicPr>
          <p:cNvPr id="16" name="Picture 15" descr="eShare Logo">
            <a:extLst>
              <a:ext uri="{FF2B5EF4-FFF2-40B4-BE49-F238E27FC236}">
                <a16:creationId xmlns:a16="http://schemas.microsoft.com/office/drawing/2014/main" id="{57A6B4C3-ADB6-4ACB-B35D-CD110FA1918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65" y="7658347"/>
            <a:ext cx="908383" cy="481626"/>
          </a:xfrm>
          <a:prstGeom prst="rect">
            <a:avLst/>
          </a:prstGeom>
        </p:spPr>
      </p:pic>
      <p:pic>
        <p:nvPicPr>
          <p:cNvPr id="35" name="Picture 34" descr="Staff Only Resource Indicator">
            <a:extLst>
              <a:ext uri="{FF2B5EF4-FFF2-40B4-BE49-F238E27FC236}">
                <a16:creationId xmlns:a16="http://schemas.microsoft.com/office/drawing/2014/main" id="{3B454AA5-B01E-48AA-90E1-E1848167A54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9095" y="7748049"/>
            <a:ext cx="227007" cy="227007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8584BA3-F5EF-4575-84BD-88EE422DB9D8}"/>
              </a:ext>
            </a:extLst>
          </p:cNvPr>
          <p:cNvSpPr/>
          <p:nvPr/>
        </p:nvSpPr>
        <p:spPr>
          <a:xfrm>
            <a:off x="4607876" y="8066369"/>
            <a:ext cx="18517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hlinkClick r:id="rId25"/>
              </a:rPr>
              <a:t>eShare</a:t>
            </a:r>
            <a:r>
              <a:rPr lang="en-US" sz="1100" b="1" dirty="0"/>
              <a:t> </a:t>
            </a:r>
            <a:r>
              <a:rPr lang="en-US" sz="1100" dirty="0"/>
              <a:t>is a content repository for hosting reusable teaching and learning content. 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Files can be linked to from within Blackboard areas.</a:t>
            </a:r>
          </a:p>
        </p:txBody>
      </p:sp>
    </p:spTree>
    <p:extLst>
      <p:ext uri="{BB962C8B-B14F-4D97-AF65-F5344CB8AC3E}">
        <p14:creationId xmlns:p14="http://schemas.microsoft.com/office/powerpoint/2010/main" val="2754965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a9a37676d02a9d0eecd727e4f8fa1e29b426"/>
  <p:tag name="PRESGUID" val="172c0005-f4d8-4edb-9013-bfb3e879a54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410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Edge Overview</dc:title>
  <dc:creator>Carol Chatten</dc:creator>
  <cp:lastModifiedBy>Peter Beaumont</cp:lastModifiedBy>
  <cp:revision>107</cp:revision>
  <dcterms:created xsi:type="dcterms:W3CDTF">2018-01-23T16:48:40Z</dcterms:created>
  <dcterms:modified xsi:type="dcterms:W3CDTF">2023-07-18T12:31:45Z</dcterms:modified>
</cp:coreProperties>
</file>