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4"/>
  </p:notesMasterIdLst>
  <p:sldIdLst>
    <p:sldId id="257" r:id="rId2"/>
    <p:sldId id="258" r:id="rId3"/>
    <p:sldId id="297" r:id="rId4"/>
    <p:sldId id="289" r:id="rId5"/>
    <p:sldId id="291" r:id="rId6"/>
    <p:sldId id="298" r:id="rId7"/>
    <p:sldId id="299" r:id="rId8"/>
    <p:sldId id="290" r:id="rId9"/>
    <p:sldId id="292" r:id="rId10"/>
    <p:sldId id="293" r:id="rId11"/>
    <p:sldId id="295" r:id="rId12"/>
    <p:sldId id="29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8318-AC1F-4895-A1BA-93AA7F290015}" type="datetimeFigureOut">
              <a:rPr lang="en-GB" smtClean="0"/>
              <a:t>15/09/2016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745B9-B65D-4D94-82E6-BDD58A9F7CF7}" type="slidenum">
              <a:rPr lang="en-GB" smtClean="0"/>
              <a:t>‹#›</a:t>
            </a:fld>
            <a:endParaRPr lang="en-GB"/>
          </a:p>
        </p:txBody>
      </p:sp>
    </p:spTree>
    <p:extLst>
      <p:ext uri="{BB962C8B-B14F-4D97-AF65-F5344CB8AC3E}">
        <p14:creationId xmlns:p14="http://schemas.microsoft.com/office/powerpoint/2010/main" val="255922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1</a:t>
            </a:fld>
            <a:endParaRPr lang="en-GB"/>
          </a:p>
        </p:txBody>
      </p:sp>
    </p:spTree>
    <p:extLst>
      <p:ext uri="{BB962C8B-B14F-4D97-AF65-F5344CB8AC3E}">
        <p14:creationId xmlns:p14="http://schemas.microsoft.com/office/powerpoint/2010/main" val="151005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10</a:t>
            </a:fld>
            <a:endParaRPr lang="en-GB"/>
          </a:p>
        </p:txBody>
      </p:sp>
    </p:spTree>
    <p:extLst>
      <p:ext uri="{BB962C8B-B14F-4D97-AF65-F5344CB8AC3E}">
        <p14:creationId xmlns:p14="http://schemas.microsoft.com/office/powerpoint/2010/main" val="82185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11</a:t>
            </a:fld>
            <a:endParaRPr lang="en-GB"/>
          </a:p>
        </p:txBody>
      </p:sp>
    </p:spTree>
    <p:extLst>
      <p:ext uri="{BB962C8B-B14F-4D97-AF65-F5344CB8AC3E}">
        <p14:creationId xmlns:p14="http://schemas.microsoft.com/office/powerpoint/2010/main" val="4288509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12</a:t>
            </a:fld>
            <a:endParaRPr lang="en-GB"/>
          </a:p>
        </p:txBody>
      </p:sp>
    </p:spTree>
    <p:extLst>
      <p:ext uri="{BB962C8B-B14F-4D97-AF65-F5344CB8AC3E}">
        <p14:creationId xmlns:p14="http://schemas.microsoft.com/office/powerpoint/2010/main" val="84135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2</a:t>
            </a:fld>
            <a:endParaRPr lang="en-GB"/>
          </a:p>
        </p:txBody>
      </p:sp>
    </p:spTree>
    <p:extLst>
      <p:ext uri="{BB962C8B-B14F-4D97-AF65-F5344CB8AC3E}">
        <p14:creationId xmlns:p14="http://schemas.microsoft.com/office/powerpoint/2010/main" val="206193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3</a:t>
            </a:fld>
            <a:endParaRPr lang="en-GB"/>
          </a:p>
        </p:txBody>
      </p:sp>
    </p:spTree>
    <p:extLst>
      <p:ext uri="{BB962C8B-B14F-4D97-AF65-F5344CB8AC3E}">
        <p14:creationId xmlns:p14="http://schemas.microsoft.com/office/powerpoint/2010/main" val="4450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4</a:t>
            </a:fld>
            <a:endParaRPr lang="en-GB"/>
          </a:p>
        </p:txBody>
      </p:sp>
    </p:spTree>
    <p:extLst>
      <p:ext uri="{BB962C8B-B14F-4D97-AF65-F5344CB8AC3E}">
        <p14:creationId xmlns:p14="http://schemas.microsoft.com/office/powerpoint/2010/main" val="18653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5</a:t>
            </a:fld>
            <a:endParaRPr lang="en-GB"/>
          </a:p>
        </p:txBody>
      </p:sp>
    </p:spTree>
    <p:extLst>
      <p:ext uri="{BB962C8B-B14F-4D97-AF65-F5344CB8AC3E}">
        <p14:creationId xmlns:p14="http://schemas.microsoft.com/office/powerpoint/2010/main" val="77236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6</a:t>
            </a:fld>
            <a:endParaRPr lang="en-GB"/>
          </a:p>
        </p:txBody>
      </p:sp>
    </p:spTree>
    <p:extLst>
      <p:ext uri="{BB962C8B-B14F-4D97-AF65-F5344CB8AC3E}">
        <p14:creationId xmlns:p14="http://schemas.microsoft.com/office/powerpoint/2010/main" val="47926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7</a:t>
            </a:fld>
            <a:endParaRPr lang="en-GB"/>
          </a:p>
        </p:txBody>
      </p:sp>
    </p:spTree>
    <p:extLst>
      <p:ext uri="{BB962C8B-B14F-4D97-AF65-F5344CB8AC3E}">
        <p14:creationId xmlns:p14="http://schemas.microsoft.com/office/powerpoint/2010/main" val="250619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8</a:t>
            </a:fld>
            <a:endParaRPr lang="en-GB"/>
          </a:p>
        </p:txBody>
      </p:sp>
    </p:spTree>
    <p:extLst>
      <p:ext uri="{BB962C8B-B14F-4D97-AF65-F5344CB8AC3E}">
        <p14:creationId xmlns:p14="http://schemas.microsoft.com/office/powerpoint/2010/main" val="306973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2745B9-B65D-4D94-82E6-BDD58A9F7CF7}" type="slidenum">
              <a:rPr lang="en-GB" smtClean="0"/>
              <a:t>9</a:t>
            </a:fld>
            <a:endParaRPr lang="en-GB"/>
          </a:p>
        </p:txBody>
      </p:sp>
    </p:spTree>
    <p:extLst>
      <p:ext uri="{BB962C8B-B14F-4D97-AF65-F5344CB8AC3E}">
        <p14:creationId xmlns:p14="http://schemas.microsoft.com/office/powerpoint/2010/main" val="389323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020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6219798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3">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34554735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9793780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3CD0F-18FB-45F7-819B-DB04E105757A}"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19CC0-0A80-49F0-8E42-5AA353B74AA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9513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3CD0F-18FB-45F7-819B-DB04E105757A}"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5102803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3CD0F-18FB-45F7-819B-DB04E105757A}" type="datetimeFigureOut">
              <a:rPr lang="en-GB" smtClean="0"/>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2586659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3CD0F-18FB-45F7-819B-DB04E105757A}"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8891067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3">
        <a:schemeClr val="bg1"/>
      </p:bgRef>
    </p:b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13CD0F-18FB-45F7-819B-DB04E105757A}" type="datetimeFigureOut">
              <a:rPr lang="en-GB" smtClean="0"/>
              <a:t>15/09/2016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42179852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13CD0F-18FB-45F7-819B-DB04E105757A}" type="datetimeFigureOut">
              <a:rPr lang="en-GB" smtClean="0"/>
              <a:t>15/09/2016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419CC0-0A80-49F0-8E42-5AA353B74AA9}" type="slidenum">
              <a:rPr lang="en-GB" smtClean="0"/>
              <a:t>‹#›</a:t>
            </a:fld>
            <a:endParaRPr lang="en-GB"/>
          </a:p>
        </p:txBody>
      </p:sp>
    </p:spTree>
    <p:extLst>
      <p:ext uri="{BB962C8B-B14F-4D97-AF65-F5344CB8AC3E}">
        <p14:creationId xmlns:p14="http://schemas.microsoft.com/office/powerpoint/2010/main" val="477217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1"/>
      </p:bgRef>
    </p:bg>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13CD0F-18FB-45F7-819B-DB04E105757A}"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19CC0-0A80-49F0-8E42-5AA353B74AA9}" type="slidenum">
              <a:rPr lang="en-GB" smtClean="0"/>
              <a:t>‹#›</a:t>
            </a:fld>
            <a:endParaRPr lang="en-GB"/>
          </a:p>
        </p:txBody>
      </p:sp>
    </p:spTree>
    <p:extLst>
      <p:ext uri="{BB962C8B-B14F-4D97-AF65-F5344CB8AC3E}">
        <p14:creationId xmlns:p14="http://schemas.microsoft.com/office/powerpoint/2010/main" val="23586226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13CD0F-18FB-45F7-819B-DB04E105757A}" type="datetimeFigureOut">
              <a:rPr lang="en-GB" smtClean="0"/>
              <a:t>15/09/2016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419CC0-0A80-49F0-8E42-5AA353B74AA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37589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hyperlink" Target="Implications%20for%20learners%20and%20possible%20strategies%20for%20support(1)%20(2).docx" TargetMode="Externa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hyperlink" Target="Readings%20for%20Dyspraxia.docx"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hyperlink" Target="Module%202%20Task%201%20-%20Dyspraxia%20(2).docx"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8qmFhl4yNRA?feature=player_embedded" TargetMode="External"/><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hyperlink" Target="https://dyspraxiafoundation.org.uk/about-dyspraxia/" TargetMode="External"/><Relationship Id="rId3" Type="http://schemas.openxmlformats.org/officeDocument/2006/relationships/video" Target="https://www.youtube.com/embed/WMZHU6QNOWU" TargetMode="External"/><Relationship Id="rId7" Type="http://schemas.openxmlformats.org/officeDocument/2006/relationships/image" Target="../media/image1.jpeg"/><Relationship Id="rId2" Type="http://schemas.openxmlformats.org/officeDocument/2006/relationships/video" Target="https://www.youtube.com/embed/ahXRdWjBEjc" TargetMode="Externa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8.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ugs4fTCrVs8" TargetMode="Externa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hyperlink" Target="DCDQ%20Children%20Admin%20Scoring%20_1_%20checklist(1).pdf" TargetMode="External"/><Relationship Id="rId5" Type="http://schemas.openxmlformats.org/officeDocument/2006/relationships/hyperlink" Target="Tell%20Tale%20signs%20-%20Dyspraxia(1)%20(4).docx"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video" Target="https://www.youtube.com/embed/ssfbXEc3tKc" TargetMode="External"/><Relationship Id="rId7" Type="http://schemas.openxmlformats.org/officeDocument/2006/relationships/image" Target="../media/image1.jpeg"/><Relationship Id="rId2" Type="http://schemas.openxmlformats.org/officeDocument/2006/relationships/video" Target="https://www.youtube.com/embed/ncnVYonMA5Y" TargetMode="Externa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hyperlink" Target="Barriers%20to%20learning%20for%20learners%20with%20Dyspraxia(1)%20(3).docx"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45159" y="337618"/>
            <a:ext cx="5960286" cy="4893647"/>
          </a:xfrm>
          <a:prstGeom prst="rect">
            <a:avLst/>
          </a:prstGeom>
          <a:noFill/>
        </p:spPr>
        <p:txBody>
          <a:bodyPr wrap="none" rtlCol="0">
            <a:spAutoFit/>
          </a:bodyPr>
          <a:lstStyle/>
          <a:p>
            <a:r>
              <a:rPr lang="en-GB" sz="6000" dirty="0">
                <a:latin typeface="Lucida Bright" panose="02040602050505020304" pitchFamily="18" charset="0"/>
              </a:rPr>
              <a:t>Dyspraxia</a:t>
            </a:r>
          </a:p>
          <a:p>
            <a:endParaRPr lang="en-GB" sz="6000" dirty="0">
              <a:latin typeface="Lucida Bright" panose="02040602050505020304" pitchFamily="18" charset="0"/>
            </a:endParaRPr>
          </a:p>
          <a:p>
            <a:r>
              <a:rPr lang="en-GB" sz="4800" dirty="0">
                <a:latin typeface="Lucida Bright" panose="02040602050505020304" pitchFamily="18" charset="0"/>
              </a:rPr>
              <a:t>Task 1</a:t>
            </a:r>
          </a:p>
          <a:p>
            <a:endParaRPr lang="en-GB" sz="4800" dirty="0">
              <a:latin typeface="Lucida Bright" panose="02040602050505020304" pitchFamily="18" charset="0"/>
            </a:endParaRPr>
          </a:p>
          <a:p>
            <a:r>
              <a:rPr lang="en-GB" sz="4800" dirty="0">
                <a:latin typeface="Lucida Bright" panose="02040602050505020304" pitchFamily="18" charset="0"/>
              </a:rPr>
              <a:t>PG </a:t>
            </a:r>
            <a:r>
              <a:rPr lang="en-GB" sz="4800" dirty="0" smtClean="0">
                <a:latin typeface="Lucida Bright" panose="02040602050505020304" pitchFamily="18" charset="0"/>
              </a:rPr>
              <a:t>Cert Education</a:t>
            </a:r>
            <a:endParaRPr lang="en-GB" sz="4800" dirty="0">
              <a:latin typeface="Lucida Bright" panose="02040602050505020304" pitchFamily="18" charset="0"/>
            </a:endParaRPr>
          </a:p>
          <a:p>
            <a:r>
              <a:rPr lang="en-GB" sz="4800" dirty="0">
                <a:latin typeface="Lucida Bright" panose="02040602050505020304" pitchFamily="18" charset="0"/>
              </a:rPr>
              <a:t>(Inclusion and SEN)</a:t>
            </a:r>
          </a:p>
        </p:txBody>
      </p:sp>
      <p:pic>
        <p:nvPicPr>
          <p:cNvPr id="4"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60638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306955" y="109213"/>
            <a:ext cx="7871792" cy="5257800"/>
          </a:xfrm>
        </p:spPr>
        <p:txBody>
          <a:bodyPr>
            <a:normAutofit/>
          </a:bodyPr>
          <a:lstStyle/>
          <a:p>
            <a:r>
              <a:rPr lang="en-GB" sz="3200" b="1" dirty="0">
                <a:solidFill>
                  <a:schemeClr val="tx1"/>
                </a:solidFill>
              </a:rPr>
              <a:t>Strategies to support learners with Dyspraxia</a:t>
            </a:r>
          </a:p>
        </p:txBody>
      </p:sp>
      <p:sp>
        <p:nvSpPr>
          <p:cNvPr id="4" name="Text Placeholder 3"/>
          <p:cNvSpPr>
            <a:spLocks noGrp="1"/>
          </p:cNvSpPr>
          <p:nvPr>
            <p:ph type="body" sz="half" idx="2"/>
          </p:nvPr>
        </p:nvSpPr>
        <p:spPr/>
        <p:txBody>
          <a:bodyPr/>
          <a:lstStyle/>
          <a:p>
            <a:endParaRPr lang="en-GB" dirty="0"/>
          </a:p>
        </p:txBody>
      </p:sp>
      <p:sp>
        <p:nvSpPr>
          <p:cNvPr id="5" name="TextBox 4"/>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465981" y="639598"/>
            <a:ext cx="7553739" cy="4893647"/>
          </a:xfrm>
          <a:prstGeom prst="rect">
            <a:avLst/>
          </a:prstGeom>
        </p:spPr>
        <p:txBody>
          <a:bodyPr wrap="square">
            <a:spAutoFit/>
          </a:bodyPr>
          <a:lstStyle/>
          <a:p>
            <a:r>
              <a:rPr lang="en-GB" dirty="0"/>
              <a:t>As current research suggests that Dyspraxia may affect about 10 per cent of the population, it is statistically likely that there is a learner with dyspraxia in every class of 30 children.</a:t>
            </a:r>
          </a:p>
          <a:p>
            <a:endParaRPr lang="en-GB" dirty="0"/>
          </a:p>
          <a:p>
            <a:r>
              <a:rPr lang="en-GB" dirty="0"/>
              <a:t>If dyspraxia is not identified and the impact on pupils understood, problems can persist and affect the child’s life at school. Pupils will become increasingly frustrated and disaffected impacting on attainment, self-esteem and peer relationships.</a:t>
            </a:r>
          </a:p>
          <a:p>
            <a:endParaRPr lang="en-GB" dirty="0"/>
          </a:p>
          <a:p>
            <a:r>
              <a:rPr lang="en-GB" dirty="0" smtClean="0"/>
              <a:t>By clicking on the link below you </a:t>
            </a:r>
            <a:r>
              <a:rPr lang="en-GB" dirty="0"/>
              <a:t>will find some strategies for supporting learners with </a:t>
            </a:r>
            <a:r>
              <a:rPr lang="en-GB" dirty="0" smtClean="0"/>
              <a:t>Dyspraxia:</a:t>
            </a:r>
          </a:p>
          <a:p>
            <a:endParaRPr lang="en-GB" dirty="0">
              <a:hlinkClick r:id="rId5" action="ppaction://hlinkfile"/>
            </a:endParaRPr>
          </a:p>
          <a:p>
            <a:r>
              <a:rPr lang="en-GB" dirty="0" smtClean="0">
                <a:hlinkClick r:id="rId5" action="ppaction://hlinkfile"/>
              </a:rPr>
              <a:t>Implications </a:t>
            </a:r>
            <a:r>
              <a:rPr lang="en-GB" dirty="0">
                <a:hlinkClick r:id="rId5" action="ppaction://hlinkfile"/>
              </a:rPr>
              <a:t>for learners and possible strategies for support</a:t>
            </a:r>
            <a:endParaRPr lang="en-GB" dirty="0"/>
          </a:p>
          <a:p>
            <a:endParaRPr lang="en-GB" dirty="0"/>
          </a:p>
          <a:p>
            <a:r>
              <a:rPr lang="en-GB" dirty="0"/>
              <a:t>As you look at the strategies you can also reflect on your reading from this module as well as module 1 and consider any possible implications to </a:t>
            </a:r>
            <a:r>
              <a:rPr lang="en-GB" sz="2400" b="1" dirty="0"/>
              <a:t>inclusivity</a:t>
            </a:r>
            <a:r>
              <a:rPr lang="en-GB" dirty="0"/>
              <a:t> that may arise from implementing such strategies.</a:t>
            </a:r>
          </a:p>
        </p:txBody>
      </p:sp>
      <p:pic>
        <p:nvPicPr>
          <p:cNvPr id="24578" name="Picture 2" descr="http://inclusionsummitnl.ca/wp-content/uploads/2016/01/Inclusion-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955" y="5489942"/>
            <a:ext cx="7869752" cy="1147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234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84879" y="100989"/>
            <a:ext cx="7059654" cy="604911"/>
          </a:xfrm>
        </p:spPr>
        <p:txBody>
          <a:bodyPr>
            <a:normAutofit/>
          </a:bodyPr>
          <a:lstStyle/>
          <a:p>
            <a:pPr algn="ctr"/>
            <a:r>
              <a:rPr lang="en-GB" sz="3200" b="1" dirty="0">
                <a:solidFill>
                  <a:schemeClr val="tx1"/>
                </a:solidFill>
              </a:rPr>
              <a:t>Readings </a:t>
            </a:r>
            <a:r>
              <a:rPr lang="en-GB" sz="3200" b="1" dirty="0" smtClean="0">
                <a:solidFill>
                  <a:schemeClr val="tx1"/>
                </a:solidFill>
              </a:rPr>
              <a:t>– Dyspraxia </a:t>
            </a:r>
            <a:endParaRPr lang="en-GB" sz="3200" b="1" dirty="0">
              <a:solidFill>
                <a:schemeClr val="tx1"/>
              </a:solidFill>
            </a:endParaRPr>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487594" y="834259"/>
            <a:ext cx="7484011" cy="5078313"/>
          </a:xfrm>
          <a:prstGeom prst="rect">
            <a:avLst/>
          </a:prstGeom>
        </p:spPr>
        <p:txBody>
          <a:bodyPr wrap="square">
            <a:spAutoFit/>
          </a:bodyPr>
          <a:lstStyle/>
          <a:p>
            <a:endParaRPr lang="en-GB" dirty="0" smtClean="0"/>
          </a:p>
          <a:p>
            <a:r>
              <a:rPr lang="en-GB" dirty="0" smtClean="0"/>
              <a:t>The </a:t>
            </a:r>
            <a:r>
              <a:rPr lang="en-GB" dirty="0"/>
              <a:t>readings below will give you the opportunity to learn more about Dyspraxia and give you a greater understanding of some of the key issues relating to this specific learning difficulty (</a:t>
            </a:r>
            <a:r>
              <a:rPr lang="en-GB" dirty="0" err="1"/>
              <a:t>SpLD</a:t>
            </a:r>
            <a:r>
              <a:rPr lang="en-GB" dirty="0"/>
              <a:t>). As you read you should begin to reflect on learners in your setting and your own practice. You should also begin to consider what possible external barriers to learning and participation might exist for pupils with this </a:t>
            </a:r>
            <a:r>
              <a:rPr lang="en-GB" dirty="0" err="1"/>
              <a:t>SpLD</a:t>
            </a:r>
            <a:r>
              <a:rPr lang="en-GB" dirty="0"/>
              <a:t>.</a:t>
            </a:r>
          </a:p>
          <a:p>
            <a:endParaRPr lang="en-GB" dirty="0"/>
          </a:p>
          <a:p>
            <a:r>
              <a:rPr lang="en-GB" dirty="0"/>
              <a:t>Readings for the module are accessible through the Search Library Catalogue or Reading List link on the left hand menu of your Course Content area.</a:t>
            </a:r>
          </a:p>
          <a:p>
            <a:endParaRPr lang="en-GB" dirty="0"/>
          </a:p>
          <a:p>
            <a:endParaRPr lang="en-GB" dirty="0"/>
          </a:p>
          <a:p>
            <a:r>
              <a:rPr lang="en-GB" dirty="0"/>
              <a:t>If you choose Dyspraxia as the focus area of need for your final written reflection you will be expected to refer to the essential and recommended readings </a:t>
            </a:r>
            <a:r>
              <a:rPr lang="en-GB" dirty="0" smtClean="0"/>
              <a:t>accessible through the link below:</a:t>
            </a:r>
            <a:endParaRPr lang="en-GB" dirty="0"/>
          </a:p>
          <a:p>
            <a:endParaRPr lang="en-GB" dirty="0"/>
          </a:p>
          <a:p>
            <a:r>
              <a:rPr lang="en-GB" dirty="0">
                <a:hlinkClick r:id="rId5" action="ppaction://hlinkfile"/>
              </a:rPr>
              <a:t>Readings for Dyspraxia</a:t>
            </a:r>
            <a:endParaRPr lang="en-GB" dirty="0"/>
          </a:p>
          <a:p>
            <a:endParaRPr lang="en-GB" dirty="0"/>
          </a:p>
        </p:txBody>
      </p:sp>
      <p:pic>
        <p:nvPicPr>
          <p:cNvPr id="25602" name="Picture 2" descr="http://ronwhitetraining.com/wp-content/uploads/2014/08/maxresdefault-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417" r="100000"/>
                    </a14:imgEffect>
                  </a14:imgLayer>
                </a14:imgProps>
              </a:ext>
              <a:ext uri="{28A0092B-C50C-407E-A947-70E740481C1C}">
                <a14:useLocalDpi xmlns:a14="http://schemas.microsoft.com/office/drawing/2010/main" val="0"/>
              </a:ext>
            </a:extLst>
          </a:blip>
          <a:srcRect/>
          <a:stretch>
            <a:fillRect/>
          </a:stretch>
        </p:blipFill>
        <p:spPr bwMode="auto">
          <a:xfrm>
            <a:off x="8890716" y="4906851"/>
            <a:ext cx="3301284" cy="19511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758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333792" y="203781"/>
            <a:ext cx="7231435" cy="974426"/>
          </a:xfrm>
        </p:spPr>
        <p:txBody>
          <a:bodyPr>
            <a:normAutofit fontScale="25000" lnSpcReduction="20000"/>
          </a:bodyPr>
          <a:lstStyle/>
          <a:p>
            <a:pPr>
              <a:lnSpc>
                <a:spcPct val="120000"/>
              </a:lnSpc>
              <a:spcBef>
                <a:spcPts val="0"/>
              </a:spcBef>
              <a:spcAft>
                <a:spcPts val="0"/>
              </a:spcAft>
            </a:pPr>
            <a:r>
              <a:rPr lang="en-GB" sz="11200" b="1" dirty="0">
                <a:solidFill>
                  <a:schemeClr val="tx1"/>
                </a:solidFill>
              </a:rPr>
              <a:t>TASK 1 - Dyspraxia – Identification of need, external barriers and the inclusivity of strategies</a:t>
            </a:r>
          </a:p>
          <a:p>
            <a:endParaRPr lang="en-GB" sz="3200" b="1" dirty="0"/>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333792" y="1178207"/>
            <a:ext cx="7484011" cy="5909310"/>
          </a:xfrm>
          <a:prstGeom prst="rect">
            <a:avLst/>
          </a:prstGeom>
        </p:spPr>
        <p:txBody>
          <a:bodyPr wrap="square">
            <a:spAutoFit/>
          </a:bodyPr>
          <a:lstStyle/>
          <a:p>
            <a:r>
              <a:rPr lang="en-GB" dirty="0"/>
              <a:t>The tasks within Module 2 follow the same format for each area of need and have been designed in this way to assist you in choosing the area of need you will focus upon for your final written reflection</a:t>
            </a:r>
            <a:r>
              <a:rPr lang="en-GB" dirty="0" smtClean="0"/>
              <a:t>.</a:t>
            </a:r>
          </a:p>
          <a:p>
            <a:endParaRPr lang="en-GB" dirty="0"/>
          </a:p>
          <a:p>
            <a:r>
              <a:rPr lang="en-GB" dirty="0"/>
              <a:t>You are asked to reflect on the reading you have considered for each of these areas of need, the case studies, tell-tale signs for identifying these needs and what the external barriers to learning and participation might be for pupils encountering these particular learning difficulties. </a:t>
            </a:r>
          </a:p>
          <a:p>
            <a:endParaRPr lang="en-GB" dirty="0"/>
          </a:p>
          <a:p>
            <a:r>
              <a:rPr lang="en-GB" dirty="0"/>
              <a:t>You are then asked to select one strategy for supporting a pupil with the particular needs we have focused on and reflect on ways in which this strategy could be argued to be inclusive and ways in which this strategy could be argued to be not inclusive.</a:t>
            </a:r>
          </a:p>
          <a:p>
            <a:endParaRPr lang="en-GB" dirty="0"/>
          </a:p>
          <a:p>
            <a:r>
              <a:rPr lang="en-GB" dirty="0"/>
              <a:t>At this point you should begin to gather your initial thoughts by completing the Dyspraxia section on the grid within your Assignment Template, an example of the grid can be found </a:t>
            </a:r>
            <a:r>
              <a:rPr lang="en-GB" dirty="0" smtClean="0"/>
              <a:t>below:</a:t>
            </a:r>
            <a:endParaRPr lang="en-GB" dirty="0"/>
          </a:p>
          <a:p>
            <a:endParaRPr lang="en-GB" dirty="0"/>
          </a:p>
          <a:p>
            <a:r>
              <a:rPr lang="pl-PL" dirty="0">
                <a:hlinkClick r:id="rId5" action="ppaction://hlinkfile"/>
              </a:rPr>
              <a:t>Module 2 Task 1 - Dyspraxia</a:t>
            </a:r>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304357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8qmFhl4yNRA"/>
          <p:cNvPicPr>
            <a:picLocks noGrp="1" noRot="1" noChangeAspect="1"/>
          </p:cNvPicPr>
          <p:nvPr>
            <p:ph idx="1"/>
            <a:videoFile r:link="rId2"/>
          </p:nvPr>
        </p:nvPicPr>
        <p:blipFill>
          <a:blip r:embed="rId5"/>
          <a:stretch>
            <a:fillRect/>
          </a:stretch>
        </p:blipFill>
        <p:spPr>
          <a:xfrm>
            <a:off x="4741148" y="1443542"/>
            <a:ext cx="6945612" cy="3906907"/>
          </a:xfrm>
          <a:prstGeom prst="rect">
            <a:avLst/>
          </a:prstGeom>
        </p:spPr>
      </p:pic>
      <p:sp>
        <p:nvSpPr>
          <p:cNvPr id="2" name="TextBox 1"/>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23554"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64561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23554"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Content Placeholder 2"/>
          <p:cNvSpPr>
            <a:spLocks noGrp="1"/>
          </p:cNvSpPr>
          <p:nvPr>
            <p:ph idx="1"/>
          </p:nvPr>
        </p:nvSpPr>
        <p:spPr>
          <a:xfrm>
            <a:off x="4443211" y="731519"/>
            <a:ext cx="7431110" cy="5656401"/>
          </a:xfrm>
        </p:spPr>
        <p:txBody>
          <a:bodyPr>
            <a:normAutofit/>
          </a:bodyPr>
          <a:lstStyle/>
          <a:p>
            <a:pPr marL="0" lvl="0" indent="0">
              <a:lnSpc>
                <a:spcPct val="100000"/>
              </a:lnSpc>
              <a:spcBef>
                <a:spcPts val="0"/>
              </a:spcBef>
              <a:spcAft>
                <a:spcPts val="0"/>
              </a:spcAft>
              <a:buClrTx/>
              <a:buSzTx/>
              <a:buNone/>
            </a:pPr>
            <a:r>
              <a:rPr lang="en-GB" sz="3200" b="1" dirty="0">
                <a:solidFill>
                  <a:schemeClr val="tx1"/>
                </a:solidFill>
              </a:rPr>
              <a:t>Overview of </a:t>
            </a:r>
            <a:r>
              <a:rPr lang="en-GB" sz="3200" b="1" dirty="0" smtClean="0">
                <a:solidFill>
                  <a:schemeClr val="tx1"/>
                </a:solidFill>
              </a:rPr>
              <a:t>Dyspraxia</a:t>
            </a:r>
          </a:p>
          <a:p>
            <a:pPr marL="0" lvl="0" indent="0">
              <a:lnSpc>
                <a:spcPct val="100000"/>
              </a:lnSpc>
              <a:spcBef>
                <a:spcPts val="0"/>
              </a:spcBef>
              <a:spcAft>
                <a:spcPts val="0"/>
              </a:spcAft>
              <a:buClrTx/>
              <a:buSzTx/>
              <a:buNone/>
            </a:pPr>
            <a:endParaRPr lang="en-GB" sz="3200" b="1" dirty="0">
              <a:solidFill>
                <a:schemeClr val="tx1"/>
              </a:solidFill>
            </a:endParaRPr>
          </a:p>
          <a:p>
            <a:pPr marL="0" indent="0">
              <a:buNone/>
            </a:pPr>
            <a:r>
              <a:rPr lang="en-GB" dirty="0">
                <a:solidFill>
                  <a:schemeClr val="tx1"/>
                </a:solidFill>
              </a:rPr>
              <a:t>Dyspraxia may occur in people from all backgrounds, cultures and abilities. It is thought to affect about 10 per cent of the population and males are four times more likely to be affected than females.</a:t>
            </a:r>
          </a:p>
          <a:p>
            <a:pPr marL="0" indent="0">
              <a:buNone/>
            </a:pPr>
            <a:r>
              <a:rPr lang="en-GB" dirty="0">
                <a:solidFill>
                  <a:schemeClr val="tx1"/>
                </a:solidFill>
              </a:rPr>
              <a:t> Often there is a family history of dyspraxia, or other specific learning difficulty, e.g. dyslexia, particularly on the male side.</a:t>
            </a:r>
          </a:p>
          <a:p>
            <a:pPr marL="0" indent="0">
              <a:buNone/>
            </a:pPr>
            <a:r>
              <a:rPr lang="en-GB" dirty="0">
                <a:solidFill>
                  <a:schemeClr val="tx1"/>
                </a:solidFill>
              </a:rPr>
              <a:t> Current research suggests that it is due to an immaturity of neurone development in the brain. If a child is born before 30 weeks they can later develop a learning disorder of attention, motor skills and perception (DAMP) which is a form of dyspraxia. </a:t>
            </a:r>
          </a:p>
          <a:p>
            <a:pPr marL="0" indent="0">
              <a:buNone/>
            </a:pPr>
            <a:r>
              <a:rPr lang="en-GB" dirty="0">
                <a:solidFill>
                  <a:schemeClr val="tx1"/>
                </a:solidFill>
              </a:rPr>
              <a:t>Dyspraxia is acknowledged as a specific learning difficulty under The Equality Act 2010. </a:t>
            </a:r>
          </a:p>
          <a:p>
            <a:pPr marL="0" indent="0">
              <a:buNone/>
            </a:pPr>
            <a:r>
              <a:rPr lang="en-GB" dirty="0">
                <a:solidFill>
                  <a:schemeClr val="tx1"/>
                </a:solidFill>
              </a:rPr>
              <a:t>With this level of occurrence, it is statistically likely that there is a learner with dyspraxia in every class of 30 children.</a:t>
            </a:r>
          </a:p>
        </p:txBody>
      </p:sp>
      <p:pic>
        <p:nvPicPr>
          <p:cNvPr id="4" name="Picture 3"/>
          <p:cNvPicPr>
            <a:picLocks noChangeAspect="1"/>
          </p:cNvPicPr>
          <p:nvPr/>
        </p:nvPicPr>
        <p:blipFill>
          <a:blip r:embed="rId5"/>
          <a:stretch>
            <a:fillRect/>
          </a:stretch>
        </p:blipFill>
        <p:spPr>
          <a:xfrm>
            <a:off x="9990815" y="19108"/>
            <a:ext cx="2201185" cy="1599022"/>
          </a:xfrm>
          <a:prstGeom prst="rect">
            <a:avLst/>
          </a:prstGeom>
        </p:spPr>
      </p:pic>
    </p:spTree>
    <p:custDataLst>
      <p:tags r:id="rId1"/>
    </p:custDataLst>
    <p:extLst>
      <p:ext uri="{BB962C8B-B14F-4D97-AF65-F5344CB8AC3E}">
        <p14:creationId xmlns:p14="http://schemas.microsoft.com/office/powerpoint/2010/main" val="190814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hXRdWjBEjc"/>
          <p:cNvPicPr>
            <a:picLocks noGrp="1" noRot="1" noChangeAspect="1"/>
          </p:cNvPicPr>
          <p:nvPr>
            <p:ph idx="1"/>
            <a:videoFile r:link="rId2"/>
          </p:nvPr>
        </p:nvPicPr>
        <p:blipFill>
          <a:blip r:embed="rId6"/>
          <a:stretch>
            <a:fillRect/>
          </a:stretch>
        </p:blipFill>
        <p:spPr>
          <a:xfrm>
            <a:off x="4378299" y="2316186"/>
            <a:ext cx="3770619" cy="212097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extBox 1"/>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23554"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4235824" y="198956"/>
            <a:ext cx="7826188" cy="1815882"/>
          </a:xfrm>
          <a:prstGeom prst="rect">
            <a:avLst/>
          </a:prstGeom>
          <a:noFill/>
        </p:spPr>
        <p:txBody>
          <a:bodyPr wrap="square" rtlCol="0">
            <a:spAutoFit/>
          </a:bodyPr>
          <a:lstStyle/>
          <a:p>
            <a:r>
              <a:rPr lang="en-GB" sz="3200" b="1" dirty="0"/>
              <a:t>Definitions of </a:t>
            </a:r>
            <a:r>
              <a:rPr lang="en-GB" sz="3200" b="1" dirty="0" smtClean="0"/>
              <a:t>Dyspraxia</a:t>
            </a:r>
          </a:p>
          <a:p>
            <a:r>
              <a:rPr lang="en-GB" sz="2000" dirty="0" smtClean="0"/>
              <a:t>Here are </a:t>
            </a:r>
            <a:r>
              <a:rPr lang="en-GB" sz="2000" dirty="0"/>
              <a:t>two differing videos surrounding the definition of dyspraxia. ‘Explaining Dyspraxia’ is aimed at parents whereas </a:t>
            </a:r>
            <a:r>
              <a:rPr lang="en-GB" sz="2000" dirty="0" smtClean="0"/>
              <a:t>Amanda Kirby, one </a:t>
            </a:r>
            <a:r>
              <a:rPr lang="en-GB" sz="2000" dirty="0"/>
              <a:t>of the leading professionals </a:t>
            </a:r>
            <a:r>
              <a:rPr lang="en-GB" sz="2000" dirty="0" smtClean="0"/>
              <a:t>related to dyspraxia, presents a definition of this difficulty.</a:t>
            </a:r>
            <a:endParaRPr lang="en-GB" sz="2000" dirty="0"/>
          </a:p>
        </p:txBody>
      </p:sp>
      <p:sp>
        <p:nvSpPr>
          <p:cNvPr id="6" name="TextBox 5"/>
          <p:cNvSpPr txBox="1"/>
          <p:nvPr/>
        </p:nvSpPr>
        <p:spPr>
          <a:xfrm>
            <a:off x="5177118" y="5822783"/>
            <a:ext cx="5943600" cy="646331"/>
          </a:xfrm>
          <a:prstGeom prst="rect">
            <a:avLst/>
          </a:prstGeom>
          <a:noFill/>
        </p:spPr>
        <p:txBody>
          <a:bodyPr wrap="square" rtlCol="0">
            <a:spAutoFit/>
          </a:bodyPr>
          <a:lstStyle/>
          <a:p>
            <a:r>
              <a:rPr lang="en-GB" dirty="0"/>
              <a:t>The Dyspraxia Foundation defines dyspraxia further see:</a:t>
            </a:r>
          </a:p>
          <a:p>
            <a:r>
              <a:rPr lang="en-GB" dirty="0"/>
              <a:t> </a:t>
            </a:r>
            <a:r>
              <a:rPr lang="en-GB" dirty="0">
                <a:hlinkClick r:id="rId8"/>
              </a:rPr>
              <a:t>https://dyspraxiafoundation.org.uk/about-dyspraxia/</a:t>
            </a:r>
            <a:r>
              <a:rPr lang="en-GB" dirty="0"/>
              <a:t> </a:t>
            </a:r>
          </a:p>
        </p:txBody>
      </p:sp>
      <p:pic>
        <p:nvPicPr>
          <p:cNvPr id="7" name="WMZHU6QNOWU"/>
          <p:cNvPicPr>
            <a:picLocks noRot="1" noChangeAspect="1"/>
          </p:cNvPicPr>
          <p:nvPr>
            <a:videoFile r:link="rId3"/>
          </p:nvPr>
        </p:nvPicPr>
        <p:blipFill>
          <a:blip r:embed="rId9"/>
          <a:stretch>
            <a:fillRect/>
          </a:stretch>
        </p:blipFill>
        <p:spPr>
          <a:xfrm>
            <a:off x="7937679" y="3526084"/>
            <a:ext cx="3839883" cy="21599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extLst>
      <p:ext uri="{BB962C8B-B14F-4D97-AF65-F5344CB8AC3E}">
        <p14:creationId xmlns:p14="http://schemas.microsoft.com/office/powerpoint/2010/main" val="175065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800600" y="594359"/>
            <a:ext cx="6492240" cy="4764430"/>
          </a:xfrm>
        </p:spPr>
        <p:txBody>
          <a:bodyPr>
            <a:normAutofit/>
          </a:bodyPr>
          <a:lstStyle/>
          <a:p>
            <a:pPr algn="ctr"/>
            <a:r>
              <a:rPr lang="en-GB" sz="3200" b="1" dirty="0">
                <a:solidFill>
                  <a:schemeClr val="tx1"/>
                </a:solidFill>
              </a:rPr>
              <a:t>Tell Tale Signs</a:t>
            </a:r>
          </a:p>
          <a:p>
            <a:pPr algn="ctr"/>
            <a:endParaRPr lang="en-GB" sz="3200" b="1" dirty="0" smtClean="0">
              <a:solidFill>
                <a:schemeClr val="tx1"/>
              </a:solidFill>
            </a:endParaRPr>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 name="ugs4fTCrVs8"/>
          <p:cNvPicPr>
            <a:picLocks noRot="1" noChangeAspect="1"/>
          </p:cNvPicPr>
          <p:nvPr>
            <a:videoFile r:link="rId2"/>
          </p:nvPr>
        </p:nvPicPr>
        <p:blipFill>
          <a:blip r:embed="rId6"/>
          <a:stretch>
            <a:fillRect/>
          </a:stretch>
        </p:blipFill>
        <p:spPr>
          <a:xfrm>
            <a:off x="5009161" y="1519597"/>
            <a:ext cx="6075118" cy="34172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Box 6"/>
          <p:cNvSpPr txBox="1"/>
          <p:nvPr/>
        </p:nvSpPr>
        <p:spPr>
          <a:xfrm>
            <a:off x="5950039" y="5756856"/>
            <a:ext cx="4391696" cy="646331"/>
          </a:xfrm>
          <a:prstGeom prst="rect">
            <a:avLst/>
          </a:prstGeom>
          <a:noFill/>
        </p:spPr>
        <p:txBody>
          <a:bodyPr wrap="square" rtlCol="0">
            <a:spAutoFit/>
          </a:bodyPr>
          <a:lstStyle/>
          <a:p>
            <a:pPr algn="ctr"/>
            <a:r>
              <a:rPr lang="en-GB" dirty="0"/>
              <a:t>Watch this video which will give you an introduction to tell tale signs </a:t>
            </a:r>
            <a:r>
              <a:rPr lang="en-GB" dirty="0" smtClean="0"/>
              <a:t>of Dyspraxia.</a:t>
            </a:r>
            <a:endParaRPr lang="en-GB" dirty="0"/>
          </a:p>
        </p:txBody>
      </p:sp>
    </p:spTree>
    <p:custDataLst>
      <p:tags r:id="rId1"/>
    </p:custDataLst>
    <p:extLst>
      <p:ext uri="{BB962C8B-B14F-4D97-AF65-F5344CB8AC3E}">
        <p14:creationId xmlns:p14="http://schemas.microsoft.com/office/powerpoint/2010/main" val="220028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800600" y="296214"/>
            <a:ext cx="6492240" cy="695459"/>
          </a:xfrm>
        </p:spPr>
        <p:txBody>
          <a:bodyPr>
            <a:normAutofit/>
          </a:bodyPr>
          <a:lstStyle/>
          <a:p>
            <a:pPr marL="0" indent="0" algn="ctr">
              <a:buNone/>
            </a:pPr>
            <a:r>
              <a:rPr lang="en-GB" sz="3200" b="1" dirty="0">
                <a:solidFill>
                  <a:schemeClr val="tx1"/>
                </a:solidFill>
              </a:rPr>
              <a:t>Tell Tale Signs</a:t>
            </a:r>
          </a:p>
          <a:p>
            <a:pPr marL="0" indent="0" algn="ctr">
              <a:buNone/>
            </a:pPr>
            <a:endParaRPr lang="en-GB" sz="3200" b="1" dirty="0">
              <a:solidFill>
                <a:schemeClr val="tx1"/>
              </a:solidFill>
            </a:endParaRPr>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Rectangle 9"/>
          <p:cNvSpPr/>
          <p:nvPr/>
        </p:nvSpPr>
        <p:spPr>
          <a:xfrm>
            <a:off x="4376570" y="1263851"/>
            <a:ext cx="7815430" cy="5355312"/>
          </a:xfrm>
          <a:prstGeom prst="rect">
            <a:avLst/>
          </a:prstGeom>
        </p:spPr>
        <p:txBody>
          <a:bodyPr wrap="square">
            <a:spAutoFit/>
          </a:bodyPr>
          <a:lstStyle/>
          <a:p>
            <a:endParaRPr lang="en-GB" dirty="0" smtClean="0"/>
          </a:p>
          <a:p>
            <a:r>
              <a:rPr lang="en-GB" dirty="0" smtClean="0"/>
              <a:t>Now </a:t>
            </a:r>
            <a:r>
              <a:rPr lang="en-GB" dirty="0"/>
              <a:t>you have viewed some of the theoretical viewpoints around Dyspraxia you will want to consider how to recognise this need in learners in your setting. If dyspraxia is not identified, problems can persist and affect the child’s life at school. This will result in increasing frustration and lowering of self-esteem.</a:t>
            </a:r>
          </a:p>
          <a:p>
            <a:endParaRPr lang="en-GB" dirty="0" smtClean="0"/>
          </a:p>
          <a:p>
            <a:endParaRPr lang="en-GB" dirty="0"/>
          </a:p>
          <a:p>
            <a:r>
              <a:rPr lang="en-GB" dirty="0" smtClean="0"/>
              <a:t>By clicking on the link below you will find information related to the </a:t>
            </a:r>
            <a:r>
              <a:rPr lang="en-GB" dirty="0"/>
              <a:t>tell-tale signs for dyspraxia for learners from pre-school children to learners in High </a:t>
            </a:r>
            <a:r>
              <a:rPr lang="en-GB" dirty="0" smtClean="0"/>
              <a:t>school:</a:t>
            </a:r>
          </a:p>
          <a:p>
            <a:endParaRPr lang="en-GB" dirty="0">
              <a:hlinkClick r:id="rId5" action="ppaction://hlinkfile"/>
            </a:endParaRPr>
          </a:p>
          <a:p>
            <a:r>
              <a:rPr lang="en-GB" dirty="0" smtClean="0">
                <a:hlinkClick r:id="rId5" action="ppaction://hlinkfile"/>
              </a:rPr>
              <a:t>Signs </a:t>
            </a:r>
            <a:r>
              <a:rPr lang="en-GB" dirty="0">
                <a:hlinkClick r:id="rId5" action="ppaction://hlinkfile"/>
              </a:rPr>
              <a:t>for </a:t>
            </a:r>
            <a:r>
              <a:rPr lang="en-GB" dirty="0" smtClean="0">
                <a:hlinkClick r:id="rId5" action="ppaction://hlinkfile"/>
              </a:rPr>
              <a:t>dyspraxia</a:t>
            </a:r>
            <a:endParaRPr lang="en-GB" dirty="0"/>
          </a:p>
          <a:p>
            <a:endParaRPr lang="en-GB" dirty="0"/>
          </a:p>
          <a:p>
            <a:r>
              <a:rPr lang="en-GB" dirty="0"/>
              <a:t>By clicking on the link </a:t>
            </a:r>
            <a:r>
              <a:rPr lang="en-GB" dirty="0" smtClean="0"/>
              <a:t>you will also find </a:t>
            </a:r>
            <a:r>
              <a:rPr lang="en-GB" dirty="0"/>
              <a:t>The Development Disorder Co-ordination Questionnaire 2007 which you can use as a checklist</a:t>
            </a:r>
            <a:r>
              <a:rPr lang="en-GB" dirty="0" smtClean="0"/>
              <a:t>:</a:t>
            </a:r>
          </a:p>
          <a:p>
            <a:endParaRPr lang="en-GB" dirty="0"/>
          </a:p>
          <a:p>
            <a:r>
              <a:rPr lang="en-GB" dirty="0">
                <a:hlinkClick r:id="rId6" action="ppaction://hlinkfile"/>
              </a:rPr>
              <a:t>DCD Questionnaire </a:t>
            </a:r>
            <a:r>
              <a:rPr lang="en-GB" dirty="0" smtClean="0">
                <a:hlinkClick r:id="rId6" action="ppaction://hlinkfile"/>
              </a:rPr>
              <a:t>2007</a:t>
            </a:r>
            <a:endParaRPr lang="en-GB" dirty="0" smtClean="0"/>
          </a:p>
          <a:p>
            <a:endParaRPr lang="en-GB" dirty="0"/>
          </a:p>
          <a:p>
            <a:endParaRPr lang="en-GB" dirty="0"/>
          </a:p>
          <a:p>
            <a:r>
              <a:rPr lang="en-GB" b="1" dirty="0"/>
              <a:t>Read through the tell-tale signs and reflect on learners in your setting.</a:t>
            </a:r>
          </a:p>
        </p:txBody>
      </p:sp>
      <p:pic>
        <p:nvPicPr>
          <p:cNvPr id="7" name="Picture 6"/>
          <p:cNvPicPr>
            <a:picLocks noChangeAspect="1"/>
          </p:cNvPicPr>
          <p:nvPr/>
        </p:nvPicPr>
        <p:blipFill>
          <a:blip r:embed="rId7"/>
          <a:stretch>
            <a:fillRect/>
          </a:stretch>
        </p:blipFill>
        <p:spPr>
          <a:xfrm>
            <a:off x="10959921" y="0"/>
            <a:ext cx="1232079" cy="1439400"/>
          </a:xfrm>
          <a:prstGeom prst="rect">
            <a:avLst/>
          </a:prstGeom>
        </p:spPr>
      </p:pic>
    </p:spTree>
    <p:custDataLst>
      <p:tags r:id="rId1"/>
    </p:custDataLst>
    <p:extLst>
      <p:ext uri="{BB962C8B-B14F-4D97-AF65-F5344CB8AC3E}">
        <p14:creationId xmlns:p14="http://schemas.microsoft.com/office/powerpoint/2010/main" val="208183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a:p>
        </p:txBody>
      </p:sp>
      <p:pic>
        <p:nvPicPr>
          <p:cNvPr id="5" name="ncnVYonMA5Y"/>
          <p:cNvPicPr>
            <a:picLocks noGrp="1" noRot="1" noChangeAspect="1"/>
          </p:cNvPicPr>
          <p:nvPr>
            <p:ph idx="1"/>
            <a:videoFile r:link="rId2"/>
          </p:nvPr>
        </p:nvPicPr>
        <p:blipFill>
          <a:blip r:embed="rId6"/>
          <a:stretch>
            <a:fillRect/>
          </a:stretch>
        </p:blipFill>
        <p:spPr>
          <a:xfrm>
            <a:off x="4377003" y="1737359"/>
            <a:ext cx="4260905" cy="23967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5761037" y="54823"/>
            <a:ext cx="4572000" cy="584775"/>
          </a:xfrm>
          <a:prstGeom prst="rect">
            <a:avLst/>
          </a:prstGeom>
          <a:noFill/>
        </p:spPr>
        <p:txBody>
          <a:bodyPr wrap="square" rtlCol="0">
            <a:spAutoFit/>
          </a:bodyPr>
          <a:lstStyle/>
          <a:p>
            <a:pPr algn="ctr"/>
            <a:r>
              <a:rPr lang="en-GB" sz="3200" b="1" dirty="0"/>
              <a:t>What does it feel like?</a:t>
            </a:r>
          </a:p>
        </p:txBody>
      </p:sp>
      <p:sp>
        <p:nvSpPr>
          <p:cNvPr id="6" name="TextBox 5"/>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7"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ssfbXEc3tKc"/>
          <p:cNvPicPr>
            <a:picLocks noRot="1" noChangeAspect="1"/>
          </p:cNvPicPr>
          <p:nvPr>
            <a:videoFile r:link="rId3"/>
          </p:nvPr>
        </p:nvPicPr>
        <p:blipFill>
          <a:blip r:embed="rId8"/>
          <a:stretch>
            <a:fillRect/>
          </a:stretch>
        </p:blipFill>
        <p:spPr>
          <a:xfrm>
            <a:off x="7311698" y="3946372"/>
            <a:ext cx="4570689" cy="25710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a:off x="9049533" y="2005420"/>
            <a:ext cx="2421229" cy="1323439"/>
          </a:xfrm>
          <a:prstGeom prst="rect">
            <a:avLst/>
          </a:prstGeom>
          <a:noFill/>
        </p:spPr>
        <p:txBody>
          <a:bodyPr wrap="square" rtlCol="0">
            <a:spAutoFit/>
          </a:bodyPr>
          <a:lstStyle/>
          <a:p>
            <a:r>
              <a:rPr lang="en-GB" sz="2000" dirty="0"/>
              <a:t>Here are two differing </a:t>
            </a:r>
            <a:r>
              <a:rPr lang="en-GB" sz="2000" dirty="0" smtClean="0"/>
              <a:t>perspectives on </a:t>
            </a:r>
            <a:r>
              <a:rPr lang="en-GB" sz="2000" dirty="0"/>
              <a:t>what it is like to live with dyspraxia.</a:t>
            </a:r>
          </a:p>
        </p:txBody>
      </p:sp>
    </p:spTree>
    <p:custDataLst>
      <p:tags r:id="rId1"/>
    </p:custDataLst>
    <p:extLst>
      <p:ext uri="{BB962C8B-B14F-4D97-AF65-F5344CB8AC3E}">
        <p14:creationId xmlns:p14="http://schemas.microsoft.com/office/powerpoint/2010/main" val="16772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a:p>
        </p:txBody>
      </p:sp>
      <p:sp>
        <p:nvSpPr>
          <p:cNvPr id="6" name="TextBox 5"/>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7"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extBox 7"/>
          <p:cNvSpPr txBox="1"/>
          <p:nvPr/>
        </p:nvSpPr>
        <p:spPr>
          <a:xfrm>
            <a:off x="4571800" y="1178207"/>
            <a:ext cx="7469946" cy="2862322"/>
          </a:xfrm>
          <a:prstGeom prst="rect">
            <a:avLst/>
          </a:prstGeom>
          <a:noFill/>
        </p:spPr>
        <p:txBody>
          <a:bodyPr wrap="square" rtlCol="0">
            <a:spAutoFit/>
          </a:bodyPr>
          <a:lstStyle/>
          <a:p>
            <a:r>
              <a:rPr lang="en-GB" sz="2000" dirty="0"/>
              <a:t>Use the Discussions area on the left hand menu to reflect on the readings, video clips and case study related to Dyspraxia with others in your group and consider the following questions:</a:t>
            </a:r>
          </a:p>
          <a:p>
            <a:endParaRPr lang="en-GB" sz="2000" dirty="0"/>
          </a:p>
          <a:p>
            <a:r>
              <a:rPr lang="en-GB" sz="2000" dirty="0"/>
              <a:t>Do you recognise these traits in any child within your setting</a:t>
            </a:r>
            <a:r>
              <a:rPr lang="en-GB" sz="2000" dirty="0" smtClean="0"/>
              <a:t>?</a:t>
            </a:r>
          </a:p>
          <a:p>
            <a:endParaRPr lang="en-GB" sz="2000" dirty="0"/>
          </a:p>
          <a:p>
            <a:r>
              <a:rPr lang="en-GB" sz="2000" dirty="0"/>
              <a:t>Do external barriers exist in your setting for a learner </a:t>
            </a:r>
            <a:r>
              <a:rPr lang="en-GB" sz="2000" dirty="0" smtClean="0"/>
              <a:t>with</a:t>
            </a:r>
            <a:r>
              <a:rPr lang="en-GB" sz="2000" dirty="0"/>
              <a:t> Dyspraxia</a:t>
            </a:r>
            <a:r>
              <a:rPr lang="en-GB" sz="2000" dirty="0" smtClean="0"/>
              <a:t>?</a:t>
            </a:r>
          </a:p>
          <a:p>
            <a:endParaRPr lang="en-GB" sz="2000" dirty="0"/>
          </a:p>
          <a:p>
            <a:r>
              <a:rPr lang="en-GB" sz="2000" dirty="0"/>
              <a:t>How well do staff understand Dyspraxia in your setting?</a:t>
            </a:r>
          </a:p>
        </p:txBody>
      </p:sp>
      <p:sp>
        <p:nvSpPr>
          <p:cNvPr id="10" name="TextBox 9"/>
          <p:cNvSpPr txBox="1"/>
          <p:nvPr/>
        </p:nvSpPr>
        <p:spPr>
          <a:xfrm>
            <a:off x="8188457" y="927350"/>
            <a:ext cx="242374" cy="369332"/>
          </a:xfrm>
          <a:prstGeom prst="rect">
            <a:avLst/>
          </a:prstGeom>
          <a:noFill/>
        </p:spPr>
        <p:txBody>
          <a:bodyPr wrap="none" rtlCol="0">
            <a:spAutoFit/>
          </a:bodyPr>
          <a:lstStyle/>
          <a:p>
            <a:r>
              <a:rPr lang="en-GB" dirty="0" smtClean="0"/>
              <a:t>.</a:t>
            </a:r>
            <a:endParaRPr lang="en-GB" dirty="0"/>
          </a:p>
        </p:txBody>
      </p:sp>
      <p:sp>
        <p:nvSpPr>
          <p:cNvPr id="11" name="Content Placeholder 10"/>
          <p:cNvSpPr>
            <a:spLocks noGrp="1"/>
          </p:cNvSpPr>
          <p:nvPr>
            <p:ph idx="1"/>
          </p:nvPr>
        </p:nvSpPr>
        <p:spPr>
          <a:xfrm>
            <a:off x="4800600" y="198867"/>
            <a:ext cx="6492240" cy="620762"/>
          </a:xfrm>
        </p:spPr>
        <p:txBody>
          <a:bodyPr/>
          <a:lstStyle/>
          <a:p>
            <a:pPr marL="0" indent="0" algn="ctr">
              <a:buNone/>
            </a:pPr>
            <a:r>
              <a:rPr lang="en-GB" sz="3200" b="1" dirty="0">
                <a:solidFill>
                  <a:schemeClr val="tx1"/>
                </a:solidFill>
              </a:rPr>
              <a:t>What does it feel like?</a:t>
            </a:r>
          </a:p>
          <a:p>
            <a:pPr marL="0" indent="0">
              <a:buNone/>
            </a:pPr>
            <a:endParaRPr lang="en-GB" dirty="0"/>
          </a:p>
        </p:txBody>
      </p:sp>
      <p:pic>
        <p:nvPicPr>
          <p:cNvPr id="13" name="Picture 12"/>
          <p:cNvPicPr>
            <a:picLocks noChangeAspect="1"/>
          </p:cNvPicPr>
          <p:nvPr/>
        </p:nvPicPr>
        <p:blipFill>
          <a:blip r:embed="rId5"/>
          <a:stretch>
            <a:fillRect/>
          </a:stretch>
        </p:blipFill>
        <p:spPr>
          <a:xfrm>
            <a:off x="6478073" y="4373909"/>
            <a:ext cx="3387143" cy="2450547"/>
          </a:xfrm>
          <a:prstGeom prst="rect">
            <a:avLst/>
          </a:prstGeom>
        </p:spPr>
      </p:pic>
    </p:spTree>
    <p:custDataLst>
      <p:tags r:id="rId1"/>
    </p:custDataLst>
    <p:extLst>
      <p:ext uri="{BB962C8B-B14F-4D97-AF65-F5344CB8AC3E}">
        <p14:creationId xmlns:p14="http://schemas.microsoft.com/office/powerpoint/2010/main" val="96736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a:p>
        </p:txBody>
      </p:sp>
      <p:sp>
        <p:nvSpPr>
          <p:cNvPr id="5" name="TextBox 4"/>
          <p:cNvSpPr txBox="1"/>
          <p:nvPr/>
        </p:nvSpPr>
        <p:spPr>
          <a:xfrm>
            <a:off x="178912" y="100989"/>
            <a:ext cx="1794146" cy="1077218"/>
          </a:xfrm>
          <a:prstGeom prst="rect">
            <a:avLst/>
          </a:prstGeom>
          <a:noFill/>
        </p:spPr>
        <p:txBody>
          <a:bodyPr wrap="none" rtlCol="0">
            <a:spAutoFit/>
          </a:bodyPr>
          <a:lstStyle/>
          <a:p>
            <a:r>
              <a:rPr lang="en-GB" sz="3200" dirty="0">
                <a:solidFill>
                  <a:schemeClr val="bg1"/>
                </a:solidFill>
              </a:rPr>
              <a:t>Task 1</a:t>
            </a:r>
          </a:p>
          <a:p>
            <a:r>
              <a:rPr lang="en-GB" sz="3200" dirty="0">
                <a:solidFill>
                  <a:schemeClr val="bg1"/>
                </a:solidFill>
              </a:rPr>
              <a:t>Dyspraxia</a:t>
            </a:r>
          </a:p>
        </p:txBody>
      </p:sp>
      <p:pic>
        <p:nvPicPr>
          <p:cNvPr id="6" name="Picture 2" descr="http://www.motherforlife.com/tools/resizepicture.php?w=250&amp;h=250&amp;img=_uploads_images_articles_17628-UNDER-2-UNDER-dyspraxie-UNDER-handicap-UNDER-fantome-UNDER-02-UNDER-1074.jpg&amp;nostrict=1&amp;force=0&amp;proporti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39" y="2356833"/>
            <a:ext cx="3114261" cy="2080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4417454" y="810990"/>
            <a:ext cx="7376980" cy="4801314"/>
          </a:xfrm>
          <a:prstGeom prst="rect">
            <a:avLst/>
          </a:prstGeom>
        </p:spPr>
        <p:txBody>
          <a:bodyPr wrap="square">
            <a:spAutoFit/>
          </a:bodyPr>
          <a:lstStyle/>
          <a:p>
            <a:r>
              <a:rPr lang="en-GB" dirty="0"/>
              <a:t>In Module 1 you considered external barriers to learning for pupils in your setting. These are the things external to the child which impact on their ability to access the curriculum. Things such as teaching style, grouping of children, style and locations of interventions, staff attitudes, skills, physical environment and expectations can all be external barriers to a pupil’s learning.</a:t>
            </a:r>
          </a:p>
          <a:p>
            <a:endParaRPr lang="en-GB" dirty="0"/>
          </a:p>
          <a:p>
            <a:r>
              <a:rPr lang="en-GB" dirty="0"/>
              <a:t> </a:t>
            </a:r>
          </a:p>
          <a:p>
            <a:r>
              <a:rPr lang="en-GB" dirty="0"/>
              <a:t>From your reading and reflections so far you will have already begun to consider what the external barriers to learning may be for a learner with dyspraxia.</a:t>
            </a:r>
          </a:p>
          <a:p>
            <a:endParaRPr lang="en-GB" dirty="0"/>
          </a:p>
          <a:p>
            <a:r>
              <a:rPr lang="en-GB" dirty="0"/>
              <a:t> </a:t>
            </a:r>
          </a:p>
          <a:p>
            <a:r>
              <a:rPr lang="en-GB" dirty="0"/>
              <a:t>By clicking on the link </a:t>
            </a:r>
            <a:r>
              <a:rPr lang="en-GB" dirty="0" smtClean="0"/>
              <a:t>below you </a:t>
            </a:r>
            <a:r>
              <a:rPr lang="en-GB" dirty="0"/>
              <a:t>will find a summary of some of the external barriers which can impact on a </a:t>
            </a:r>
            <a:r>
              <a:rPr lang="en-GB" dirty="0" err="1"/>
              <a:t>dyspraxic</a:t>
            </a:r>
            <a:r>
              <a:rPr lang="en-GB" dirty="0"/>
              <a:t> </a:t>
            </a:r>
            <a:r>
              <a:rPr lang="en-GB" dirty="0" smtClean="0"/>
              <a:t>learner:</a:t>
            </a:r>
          </a:p>
          <a:p>
            <a:endParaRPr lang="en-GB" dirty="0">
              <a:hlinkClick r:id="rId5" action="ppaction://hlinkfile"/>
            </a:endParaRPr>
          </a:p>
          <a:p>
            <a:r>
              <a:rPr lang="en-GB" dirty="0" smtClean="0">
                <a:hlinkClick r:id="rId5" action="ppaction://hlinkfile"/>
              </a:rPr>
              <a:t>Barriers </a:t>
            </a:r>
            <a:r>
              <a:rPr lang="en-GB" dirty="0">
                <a:hlinkClick r:id="rId5" action="ppaction://hlinkfile"/>
              </a:rPr>
              <a:t>to learning for learners with </a:t>
            </a:r>
            <a:r>
              <a:rPr lang="en-GB" dirty="0" smtClean="0">
                <a:hlinkClick r:id="rId5" action="ppaction://hlinkfile"/>
              </a:rPr>
              <a:t>Dyspraxia</a:t>
            </a:r>
            <a:r>
              <a:rPr lang="en-GB" dirty="0" smtClean="0"/>
              <a:t> </a:t>
            </a:r>
            <a:endParaRPr lang="en-GB" dirty="0"/>
          </a:p>
        </p:txBody>
      </p:sp>
      <p:sp>
        <p:nvSpPr>
          <p:cNvPr id="8" name="Rectangle 7"/>
          <p:cNvSpPr/>
          <p:nvPr/>
        </p:nvSpPr>
        <p:spPr>
          <a:xfrm>
            <a:off x="6543937" y="100989"/>
            <a:ext cx="3016788" cy="584775"/>
          </a:xfrm>
          <a:prstGeom prst="rect">
            <a:avLst/>
          </a:prstGeom>
        </p:spPr>
        <p:txBody>
          <a:bodyPr wrap="none">
            <a:spAutoFit/>
          </a:bodyPr>
          <a:lstStyle/>
          <a:p>
            <a:r>
              <a:rPr lang="en-GB" sz="3200" b="1" dirty="0"/>
              <a:t>External Barriers</a:t>
            </a:r>
          </a:p>
        </p:txBody>
      </p:sp>
      <p:pic>
        <p:nvPicPr>
          <p:cNvPr id="3" name="Picture 2"/>
          <p:cNvPicPr>
            <a:picLocks noChangeAspect="1"/>
          </p:cNvPicPr>
          <p:nvPr/>
        </p:nvPicPr>
        <p:blipFill>
          <a:blip r:embed="rId6"/>
          <a:stretch>
            <a:fillRect/>
          </a:stretch>
        </p:blipFill>
        <p:spPr>
          <a:xfrm>
            <a:off x="9560724" y="5439041"/>
            <a:ext cx="2648447" cy="1446191"/>
          </a:xfrm>
          <a:prstGeom prst="rect">
            <a:avLst/>
          </a:prstGeom>
        </p:spPr>
      </p:pic>
    </p:spTree>
    <p:custDataLst>
      <p:tags r:id="rId1"/>
    </p:custDataLst>
    <p:extLst>
      <p:ext uri="{BB962C8B-B14F-4D97-AF65-F5344CB8AC3E}">
        <p14:creationId xmlns:p14="http://schemas.microsoft.com/office/powerpoint/2010/main" val="320875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CD6FA66-9509-4754-993E-60C68D7B75EC}"/>
  <p:tag name="ISPRING_PROJECT_FOLDER_UPDATED" val="1"/>
  <p:tag name="ISPRING_ULTRA_SCORM_COURSE_ID" val="2B91EBD3-663D-4E0E-BD54-6BD277355B8A"/>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P1UV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9VFRGWYZvqAsDAAC1CgAAJwAAAHVuaXZlcnNhbC9mbGFzaF9wdWJsaXNoaW5nX3NldHRpbmdzLnhtbNVW3U4aQRS+5ykm03gpqxarJQvGCKREBSK01Ssz7BzYibMz251ZEK/6NH2wPknP7AhCtM2qNWnDBcz5+c53fuYw4dFtIskMMiO0atDd6g4loCLNhZo26OdRZ/uQEmOZ4kxqBQ2qNCVHzUqY5mMpTDwEa9HUEIRRpp7aBo2tTetBMJ/Pq8KkmdNqmVvEN9VIJ0GagQFlIQtSyRb4ZRcpGNqsVAgJvehc81wCERwpKOHYMdmRzMQ08GZjFt1MM50rfqKlzkg2HTfou8Nj91naeKiWSEC55EwThU5s64xz4fgwORR3QGIQ0xiJH9QomQtu4wbdqzkUtA4eoxTYPgfmUE40JqPsPXwClnFmmT/6eBZurVkKvIgvFEtENEINcfk3aGt0/elq0L446/ZOr0f9/tmoO/AkCp9gEycMNgOFSEjnWQSrOCGzlkUx8kafCZMGwmBdtDSbaLVBzp3JWEusfeGF85CMgfdYAmvdGN4I1UHLXUommIhcNOhxJpikRFgmRbRyNvnYWGGL/nfWLQli4ZwBOR/Sh/C+OlHMMgPrtJYa42oeNb/qXHKy0DmR4gaI1QTzzxP8FQNZbw6ZZDoppDg+lhgpMOJMwBz4UVHTe8DfBbrCEEmOnji5qQTrI3zLxR0Zw0RniAtshjOOcmE8fvVZwCkz5gGULTluDc+6rfZ1t9dqX265BBmfMRU9ExwbDklq3wKfYe5KYwgpNVZzDQIrE7HcQNEfLnhhVibN0rFjNiua7hpZgGK7BfLxmKiIcDSFyqEsYMQU0UouCIvwChk3QjOhc4MSPywe2ryIoHclQhVUp3iDMFjGISuDtrO79762/+Hg8GO9Gvz8/mP7j073a2UgmYvm98rJHxfLark8vnNh4HbB06vBZvm/uRkGF+0vZeraa1+OSnWzPSwF1y9j1T8tY3XhV9lgbY2VooB7aOqXHm4iKRJhgf/NEXvBmLzqH8TP2NuMyRvm/Jqr8d+k7E+rx8jG6yMMnnweOU0ilEiwEG4jrt5Uzf3aDr5nnlRVKoi2+dRsVn4BUEsDBBQAAgAIAP1UVEZoXP0KuAIAAFIKAAAhAAAAdW5pdmVyc2FsL2ZsYXNoX3NraW5fc2V0dGluZ3MueG1slVZtb9owEP6+X4HYd9K90kkpUkuZVImt1Vr1u5MciYVjR7ZDx7+fz7EbGwhknCrhu+exz3ePj6ZqS/niw2SS5oIJ+QxaU14q9HjfhBY306zVWvBZLrgGrmdcyJqw6eLjT/tJE4u8xBI7kGM5G5JDf8zcfsZQ3Bnf5mhDhFzUDeH7tSjFLCP5tpSi5cXF1Kp9A5JRvjXIqx/z5WrwAEaVftBQRzmtrtHGURoJSgGm9H2FdpHFSAbMn3RlPyM5/VHnb39A21FFtaXdfkIbojWkhLjI17dow3hudo+7Mkc7T9DwVxvol89og1BG9iDjze+/og0yRNM2/6ORRooSCxpzzjfxncMEKczzw6yu0C4S8EJ40MUuuPLYu94HIPc1fPcpPlcp2BPW9WAgYNMzBgstW0gTv+piqhJvj6027wMWG8KUAYSuHvRkkn4irfLbxL4e9wfeKC8CkHP0iFfB2hqWXb4BMPb3+OXyzo6KML93X5CghJ1zBhn2zh7525T1CBk4e+QzowU8crY/gh9GOo5v8R1xzTxffRMFTszS18uvfBRPWuPDVcHRzuExtShgoTCdF1oDdi1NrK9LKTnKKeVkR0uiqeC/EJft7WVUmhwEnNJO6yrVVDM4JTeboxnSYb/sOlaji8Zy7H4U+st164k2M/xmSrQmeVWbHyU1nTjezdTuM01OU3BMGjzIB74RY0k1kVuQL0Kw8BxswBCDCw2jcxLd2xqCp0lQhDQ5XebUbXKq/rytM5Ar0zYKXjexr8NVtKyY+dOvFN6giAkDwY6pK7MdJ/RdloHDaQCIzCsv2m7RReqWacpgB/7pBw574aGbpcqIdEhvt3oNGx0qznlGSdJNil4pIS4OnCC8mrxEPHPCwAjVa5Ipe7Po4fsZ3O8cTWU/zFB64Ryza6ekaGMTP66gceL/kv8AUEsDBBQAAgAIAP1UVEY5TtMO3wIAAMYJAAAmAAAAdW5pdmVyc2FsL2h0bWxfcHVibGlzaGluZ19zZXR0aW5ncy54bWzNVsFOGzEQvecrLFccyQKlhUabIESCQKUkImkLJ+SsJ1kLr721vQnh1K/ph/VLOl6TkAgaLQiqKodkxzNv3psZzyY+uM0kmYCxQqsm3a5vUQIq0VyocZN+HRxv7lNiHVOcSa2gSZWm5KBVi/NiKIVN++AculqCMMo2ctekqXN5I4qm02ld2Nz4Uy0Lh/i2nugsyg1YUA5MlEs2wy83y8HSVq1GSBxMXzQvJBDBkYISnh2TJy6TNApeQ5bcjI0uFD/SUhtixsMmfbd/6D9zn4DUFhkor8220OjNrsE4F54Ok31xByQFMU6R994uJVPBXdqkO7seBb2jxygldpDAPMqRRi3K3cNn4BhnjoXHkM/BrbNzQzDxmWKZSAZ4Qrz8Jm0Prk+uep2Ls9Pzz9eDbvdscNoLJMqYaBUnjlYTxUhIFyaBRZ6YOceSFHljzIhJC3G0bJq7jbRaIeefyVBLLH0ZRckImcpZkx4awSQlwjEpksWpY2YM7lhI1OBjt+sj5egDYNCbpMxYWE40P7G+iknruy4kJzNdEClugDhNUFGR4a8UyHK5ycjorLRKZh2xUnAgEwFT4Adlle4B/5boClNkBUbiKOYSXMjwoxB3ZAgjbRAX2ASHFu3CBvz6s4BzZu0DKJtz3OifnbY716fn7c7lhhfI+ISp5Jng2ELIcvcW+Ay1K40ppNRYzSUIrEzCCgtlf7jgpVsVmZVzp2xSNt03sgTFdgvkEzDxIMHREqqAqoAJU0QrOSMswUth/QhNhC4sWsKwBGj7IoIhlAhVUh3jgsJkhoOpgra1vfN+98PHvf1PjXr0++evzbVB94uiJ5nPFjbF0dpVsVgXj+9cHPkb+vRld6b4V3e9d9H5VqVS553LQaX+dPqV4LpVvLqfq3hdhOXUW1pMlSjgZhmHNYa7RYpMOOCvOTQvaPz6LR/G4pUa/4Yq1o7v/ysiPC1e6itv8Th68m9GDe2r/71atT9QSwMEFAACAAgA/VRURvrfo6CMAQAADQYAAB8AAAB1bml2ZXJzYWwvaHRtbF9za2luX3NldHRpbmdzLmpzjZTLbsIwEEX3fAVytxWiz7TdoUKlSiwqlV3VhROGEOHYlu2kpIh/b8a8YscpeDb4cnLnEU02vX59SEL6L/2N/W3vH+7daoCaUQVcuzrr0HPUiWbZHGZZDizjQDykPDx6lLcnImRMuDWNq0+01Q0/IvCfBWW6icuAhQpoOqCVAe0noK1DiX+dzvZd7TpqjDkujBF8kAhugJsBFyqnliFXb/Y0G/RgUYI6gy5oAo5pZE8XeXJ8iDCaXCJySXk1FakYxDRZpUoUfN6Vf1lJUPULX+2A4XP0OnHsWKbNu4HcTzx5wugmpQKtYZ/3cYIRhBmNgTV8h/b8gzrG7YY8usx0Zg706AajSUuaQmtKTyMMF+O1V2uaEUabM7A2O+LuFsMhGK1AtazG9xgOKGQhL3iBUokUJ9JC2zM/okzQecbTfeohRpDDYtG2a3qnRm35Y+KskPBWaBnYyLzrw3HB1pvg4mov6zS08ywkhvKKgCZDD5dH0anG+J8RvH/VfVO1AjUTgtX1fp+rzDfvbf8AUEsDBBQAAgAIAP1UVE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9VFRGlBOzImkAAABuAAAAHAAAAHVuaXZlcnNhbC9sb2NhbF9zZXR0aW5ncy54bWwNzDEOgzAMQNGdU1jeKe3WgcDGVpbSA1jERZEcG5GA4PZk+8PTb/szChy8pWDq8PV4IrDO5oMuDn/TUL8RUib1JKbsUA2h76pWbCb5cs4FJliFLt4mjiUyjxSLHHYRqOFTXv/AHpuuugFQSwMEFAACAAgAhGR5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VRU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D9VFRG8rrsq8YOAAAPHAAAFwAAAHVuaXZlcnNhbC91bml2ZXJzYWwucG5n7VlrWJLZ2n4dG6eZxkN1lRWWmTNjZzMTz9jBTrs8lJp5rtzmhIqi4hmxcZpqPO1dk5SozGhpSkJsR1BAsF1BRWolgomIRcIIAqIhCqLfqzbffN+1f33X99cfLFgv91o8z/0897OedXE90P+o+VcbvgIAwPz4Md/TAGAKAYDPipebgU8KX9z7CXwzSTt99CBA7LIZASfL4g/4HQAActmKmfOfg/MvU46FpQGAxeP5lwkn+f7fAQBy97jvgeCsaKXIj/BN/HrOu+mT+YBPgbBgBdK+eUXNDnPfY8d8eVeeFFitWl7Ru6zwm9b1vilrt5+y2rJq+YGTUKfLBc93q9/k4KeexMNVKqIKNveysiskBdmVHoJChWaG+rDy3dOSnP3U7bpBaYnrYB9jsj/BOjp/Og4ACpqOeAYfDQ542RNP1khxyZQdpgDwICTKqa6oL0tWldn/uQloaQgauRJimz91ng660EFudCb2xhNod8AJp7GrdVJOIFGcQVxpSBWyCQd+SNlOBkffa+YAsPlgIghbeQHc9poVyNX+H/vA+ZYnIGFWdlDQgOVL0CXoEnQJugRdgi5Bl6BL0CXoEnQJ+v+ACgYxc0Zw2hG3+v+49ZNTZI2KrkYgBhlt2e+vO0B9Zt5Zulp6jXV41+8OjWLSKlHZdIUJ0PFOSj7nakHfLh/HyvCY2V81F3ZFKIq19Akm+MiBw/2Cw45Ibm/Jnnp3Vbgil9TIjcDS6TDwbqXTK0jiZkcovoZdhBLRFF6EOGL/2awSmp8gcu7QRhuIK2Lge8ehduLuzEy0v5YQY5QfdE0eyRUbBqUtgmi65KPPrKYMhzeOxlvna4piBpzwlSyjMhmvNIhnpK7UTlwyNhxR7UoQJu7UTQqTxdDkSuZkhijDtq04aTRCddRH/7pLkd04HfKQm3XDY1J0Ams6lKV9r4yzaVaF+MxNdwsV3oQ4Gqr7gIiCNX5mfERGhpxYtOZUIcURPXLC2rQVMftGqxCo3ZoO3vMnXU6afhHKTNWktdmsb1Hv2AvHYwxC8exON/h+H0TReC8pH5WwlZ+jbeY3DbMZtBgewJSWiGUoTxH6w14KOaGNRkTNomKI0xM52G+Npd9X6SoKa7kmKYwcOwmZsymhzFN2l65qRlSlnaZq4pjfo1IS063ljX8Qu8nwlDOFTH1YIRVxJ8w8mH75XPsNb8sxOYNfaVtPMMIsBxQhxq+K9Wj3zaSHD4SN+aT9NtS3126RI0W2bM8olyy8+MrUOJY1YMZ9qISljkLlHsXizF2hguwBfBBZk82wp0k/EdR1KZPh7ipC4VGKShytia7I/5qMvKtB3mxBBhb2Zne0lmRCYT4o3M5k+oZfBN1xy/hqSdTVr35w6iMdMJytKzYcMv+AVZ/msTJFFKHKnoOozScZRpjDR9Jf1kdRPhCmDiXVCidfDgNu/uhylie/slal76ahuvy8r0byda5P2NfZHSScKyG0VBZa7unSsZFUfVMgyrCHlpuqQf/OOcZOn6+Mp84wH81QDM8ahGfpA0xu5s8qze1XSbn8ppt/jpChQO0/K9Jmq9mnqZYXRR6y+zD/3qi5Q9dLVpdcjnFNptiMdsILwiausGUEulJ1MTFdFvOEnSOixIs8vlwYhXUxs+NY5XhCutDMjeeOsaP1KAvDqF1tjT5qobLw0LVPO90vYydG1B2she0Qo8/gH+i38myyJjKh8o+aUw17MfGxZ7hlZXa3NOifPZIqBQ8VnhC6yr4eEatMzfSEVmdL73RyHVmMaY7PLPIjQBdOPohw+G1+rMf5f1nyBvTDypE5dSE3zz1elH8bDEozNjqnQWSZIGrpO+ufIKuqocPqw1dD1qwSzt793vwcxzrt6vDmfxT3d7v8sYnqJ1prvxW+J4Z64unQ8n+vtNWmff1ChpLnSQ/kmY/JUOWms2+ZhmdOwvuGYTvsMOIpOwCj7+mcV8ecd79PVT6Y3xSuqmee0+ZuCvd0UGbOCMVbwQ/z56hALpIKWt5g3NXRvcoikBh3gqFjG+ZdYGLlfTNErBW1c9x+5+OpKd4b5oRknMcklm27tdI6Ntp8jMPIcT1fCcMcyPvx2VkEU3lkHW9EmybYz0ToVB/ns9PraMeDtp30H2TBIgmZZzJalTk4LbZHp2lydV1sEsaoKMpG6YkOTIQQVEsS3BMVBpdLkz3b04XVKMXOet1grnrLE1qcQE4xf8jfhpFSoveENWY+5MzkdN2R9SJnnzvgGZJWV0dngqwQuUlE70BFu5Dyd8uUPQuOwFBhco+u+hLuWUHtbBT4EjVMt8zJddk+5R5ij/ZqqhRVXvrW+vE2sdgKsj9Sl7Uzdk9M0Mbl9Li/oRnwajBrWL+bakDjhseFPJM2M0NshawEU4avWrDXqRcFCYr6KQrZEgAS6CJv1ouQcU1JPetSBMgMYTBnBi0L6rZ1wdgQsJwXmtLpdc9sa4S24EI0e5/llCI7GZaU7x/p78Kq1sEr8JDtXvANhljB74rsjJJYFssOWtCq0pwlDRU3mPWJ9j6mXMoeGqV447BR/S67sDhMBi0JlBt8A6mr01BXvafMvBQhBAyM8Rc7lE7DVi4lJikNz24HQMhOtpwdX7PpIvtV8Iru+EuM/c6shEAFP5jTnf22hYbeq+C/jT+JMrIvCS/EvlQXo+Q5grTH15rigkuM9ATxxloVRAR7ezgRQIokSEbEqS8GowpHNI2dt+Ud4V8IVb2NC+w0R/XcFhtHF8PmYxZIOteL2sXJr2wUQjtgWI2gHh5ukc6hm2tzrSHDOtac8elILBDdQzSZyGrBWBSthHIl8nAR7A5KMeocIPGwXQ2JG+WQZ1Jty4MTeehaoQP9mvlmYq5XaUP1Wdr04xlyTUVG++ne+XR2Hq1gz6ji6xekFhRQw/npyAiYLQGZXu7BfigG8UDy+pWnHH/lzWTviSwc/lfkxcoA107TUQ3imVt06aMsedQ7MCDwRkU4tokY036Osgta3rN33ZFzvftYQXtPPD0yMvl894XYq6DNalx9dY78vYUToQceTbVIqVdp3OpUa+6EddrG/AwJokYuKGp9hl9svq55UWpnNhbSejxFFJPJkVKHq/3QEkfXskdjy69UwK2i1TndnDZkjnlF/AR9rf1peXxTRA+zTKZ6o7w5n7ouvcObBHSijNJ3mxQfxtzqislrlHZPmJE1MdxLSkZQuqA+yO5UJj8ZrYjA2c5NcXAcW8wM1GfqkSVUJ8bMPd1bYzqp2FQWG77Jl7o+4DsX1MQJqhLc+WHChgn6pxR2kT9vrj5Xrs5IzNXVLsaKdUWwj9XsZMZ7vO7rMutKdkfudGVgDxOM1D1WaZnEPpjL6ku/hsC/pKEmGy5FlmlK0UZ6HTmZzZJpPSY4/0ioYJH2Fhtz35JP6UoQ+NEt0LWzWhImiTlRpY5cdlh0ipqtH6l3LG+IS6hSMQoCUGUcZKBocu3Ym6wIRn7GfxsZvtt1bjGhRp2r3eDgCZvPZ2G52PksH6ChCN51NjV1UaaiuMRfkJUxsy6NLqbS6Y03Wrp3CNMNfwe5D/CT5LxUn+SlH0ss9tl8mtv1z5a819vWQFDiPxZC+ttgW9bYoy+EHX/w/tXinxndUU/jSGassVIHnL83n81r/8F54efT2TsS/5fuXaToMwG7tWrNj727xEmQcyUO1Vk13sQHIT3EywhriMQ+EFRflh+qkjARvkFxS1N6xC9B7CSuW9Q+vMJxYoZBKS6Z9rBYs7oFA4/5Rd/OXy/InT4YuQUqh71WlqGfsO/OHmrWZ/FsVifkGRUxYsbYv1fgWCCPkU7d3rqBp5zhPqJFikgybAXW1Zck36QVpTnFJSYo44D2CmuxmMr3e1OEneKMT3U+waI0W16uBJXBpquZuR+tH5wwT8001yva7pU3xPbn5ZhXKz5qKgNZyc6k0EI1Ur/umi1h0WJ56i7dUXRlo7+t+m+8GeTGcvidfgetYfwwFQnT5rn7Qww63tgGOTNQdx2BGbWHfqd9qtaXsm1W3UMMzLej1nLd8IwaM2fAHd2UfXfjy1S1wqxvgJjLsKnJ9Sr3WFdqgvbTvjjpzf5J08Zz6pU0eeIXDs54rEcr/xENF/rnYeXuq8QN83YJQM6buFNzUGINIgZMwy7RCcd2nqrIRRWeOGAu0t5BT+DEjCyXNIvrjZzhod/9cdgG6i3mZAtJRLYJPeTaKs1YZA55P/RXtiyd6rfmG0mSNGqhoK5aGPnhZv23aXH0JFOb99JOnFIzXIkynOc3pXUhBlpfq662PGF/0GsV1MO+I2b1cW0DaJ1IsJvTToJEptFVmtRrYGUgZFptfy8rC+kNniNSCwTMbwf/amua2ZRX9xsimKDiftuUO0qeXJdGpKH3gB6GagX1pcYp3mbodxckRQ1/7fefXVFyu5Z/XCxuhX9aSWLN5tAtLeyg34k49+XNr7mPLlVBHSWxwaERf7qM59wM/qtru/g/urbXRY7Mvuj5ruq48UuhasV7lkGkhkFu89Xcae3nGv3q1gmgnFD7pz16RrzuNuNkAixIngrYqCfcMkQraAoYaIYrdtomNSUxbxPp2bcPsm+p5/uQpx3w9asNeRKIuM/LMNqs3F+eK8TPzcg8zfgDKrrYiDBkufvqd015qPuPUJV3wE66ImhuriRXVDFnZ9g7e1ULFpM5PBsK3lFCmvpbrky+OmSpNIofx7ckNvVUWY9htG3dT24GV8ns8NtQ7kApNp/8ARHhHO0ly8xa5XgGvKOEavwznpXmSkpcdzPpmj9qyyhIJy/jxx5r7qL2AUBWF/3KjTN01jPaSzDUqPgliywf6tvaEPphVWn2LdL735isU7a2DXjuq6nnAfmpGs2NCod9QIFjBWHf2kjJK817a6Pe9v39vqmaVpSC/1SsI/lc91w8JwBgbNt/XPhgU0OFGWaf/pxCf3x9VHkSvOjFhsRHGsDjUdS1DADczqDYLZ0YBzUCXIG9p6+pK+q7PyIp80FYg9+eJdAunMQ/PeKHzxt/Ln1s6ZMY+hkA9NV51OS8n+u5OGErG5Hid9+AOYGLgeOH/X2JB8/98F9QSwMEFAACAAgA/VRURmp9wY1LAAAAagAAABsAAAB1bml2ZXJzYWwvdW5pdmVyc2FsLnBuZy54bWyzsa/IzVEoSy0qzszPs1Uy1DNQsrfj5bIpKEoty0wtV6gAigEFIUBJoRLINUJwyzNTSjJslczNkZRkpGamZ5TYKpmaW8AF9YFGAgBQSwECAAAUAAIACAD9VFRGWn+5mToEAADhDgAAHQAAAAAAAAABAAAAAAAAAAAAdW5pdmVyc2FsL2NvbW1vbl9tZXNzYWdlcy5sbmdQSwECAAAUAAIACAD9VFRGWYZvqAsDAAC1CgAAJwAAAAAAAAABAAAAAAB1BAAAdW5pdmVyc2FsL2ZsYXNoX3B1Ymxpc2hpbmdfc2V0dGluZ3MueG1sUEsBAgAAFAACAAgA/VRURmhc/Qq4AgAAUgoAACEAAAAAAAAAAQAAAAAAxQcAAHVuaXZlcnNhbC9mbGFzaF9za2luX3NldHRpbmdzLnhtbFBLAQIAABQAAgAIAP1UVEY5TtMO3wIAAMYJAAAmAAAAAAAAAAEAAAAAALwKAAB1bml2ZXJzYWwvaHRtbF9wdWJsaXNoaW5nX3NldHRpbmdzLnhtbFBLAQIAABQAAgAIAP1UVEb636OgjAEAAA0GAAAfAAAAAAAAAAEAAAAAAN8NAAB1bml2ZXJzYWwvaHRtbF9za2luX3NldHRpbmdzLmpzUEsBAgAAFAACAAgA/VRURhra6juqAAAAHwEAABoAAAAAAAAAAQAAAAAAqA8AAHVuaXZlcnNhbC9pMThuX3ByZXNldHMueG1sUEsBAgAAFAACAAgA/VRURpQTsyJpAAAAbgAAABwAAAAAAAAAAQAAAAAAihAAAHVuaXZlcnNhbC9sb2NhbF9zZXR0aW5ncy54bWxQSwECAAAUAAIACACEZHlFzoIJN+wCAACICAAAFAAAAAAAAAABAAAAAAAtEQAAdW5pdmVyc2FsL3BsYXllci54bWxQSwECAAAUAAIACAD9VFRGNdvZrWgBAADzAgAAKQAAAAAAAAABAAAAAABLFAAAdW5pdmVyc2FsL3NraW5fY3VzdG9taXphdGlvbl9zZXR0aW5ncy54bWxQSwECAAAUAAIACAD9VFRG8rrsq8YOAAAPHAAAFwAAAAAAAAAAAAAAAAD6FQAAdW5pdmVyc2FsL3VuaXZlcnNhbC5wbmdQSwECAAAUAAIACAD9VFRGan3BjUsAAABqAAAAGwAAAAAAAAABAAAAAAD1JAAAdW5pdmVyc2FsL3VuaXZlcnNhbC5wbmcueG1sUEsFBgAAAAALAAsASQMAAHklAAAAAA=="/>
  <p:tag name="ISPRING_RESOURCE_FOLDER" val="C:\Users\oconnorl\Desktop\New Materials PG Cert Module 2\Dyspraxia\Dyspraxia\"/>
  <p:tag name="ISPRING_PRESENTATION_PATH" val="C:\Users\oconnorl\Desktop\New Materials PG Cert Module 2\Dyspraxia\Dyspraxia.pptx"/>
  <p:tag name="GENSWF_MOVIE_ONCLICK_URL" val="http://"/>
  <p:tag name="GENSWF_MOVIE_ONCLICK_URL_TARGET" val="_self"/>
  <p:tag name="GENSWF_MOVIE_PRESENTATION_END_URL" val="http://"/>
  <p:tag name="GENSWF_MOVIE_PRESENTATION_END_URL_TARGET" val="_self"/>
  <p:tag name="FLASHSPRING_PRESENTATION_REFERENCES" val="F&#10;Tell Tale signs - Dyspraxia(1) (4).docx&#10;C:\Users\oconnorl\Desktop\New Materials PG Cert Module 2\Dyspraxia\Dyspraxia\attachment\att1\Tell Tale signs - Dyspraxia(1) (4).docx&#10;_blank&#10;|&#10;F&#10;DCDQ Children Admin Scoring _1_ checklist(1).pdf&#10;C:\Users\oconnorl\Desktop\New Materials PG Cert Module 2\Dyspraxia\Dyspraxia\attachment\att2\DCDQ Children Admin Scoring _1_ checklist(1).pdf&#10;_blank&#10;|&#10;F&#10;Barriers to learning for learners with Dyspraxia(1) (3).docx&#10;C:\Users\oconnorl\Desktop\New Materials PG Cert Module 2\Dyspraxia\Dyspraxia\attachment\att3\Barriers to learning for learners with Dyspraxia(1) (3).docx&#10;_blank&#10;|&#10;F&#10;Implications for learners and possible strategies for support(1) (2).docx&#10;C:\Users\oconnorl\Desktop\New Materials PG Cert Module 2\Dyspraxia\Dyspraxia\attachment\att4\Implications for learners and possible strategies for support(1) (2).docx&#10;_blank&#10;|&#10;F&#10;Readings for Dyspraxia.docx&#10;C:\Users\oconnorl\Desktop\New Materials PG Cert Module 2\Dyspraxia\Dyspraxia\attachment\att5\Readings for Dyspraxia.docx&#10;_blank&#10;|&#10;F&#10;Module 2 Task 1 - Dyspraxia (2).docx&#10;C:\Users\oconnorl\Desktop\New Materials PG Cert Module 2\Dyspraxia\Dyspraxia\attachment\att6\Module 2 Task 1 - Dyspraxia (2).docx&#10;_blank&#10;|&#10;"/>
  <p:tag name="ISPRING_SCORM_ENDPOINT" val="&lt;endpoint&gt;&lt;enable&gt;0&lt;/enable&gt;&lt;lrs&gt;http://&lt;/lrs&gt;&lt;auth&gt;0&lt;/auth&gt;&lt;login&gt;&lt;/login&gt;&lt;password&gt;&lt;/password&gt;&lt;key&gt;&lt;/key&gt;&lt;name&gt;&lt;/name&gt;&lt;email&gt;&lt;/email&gt;&lt;/endpoint&gt;&#10;"/>
  <p:tag name="ISPRING_PRESENTATION_TITLE" val="PG Cert Module 2 - Dyspraxia"/>
  <p:tag name="ISPRING_PRESENTATION_INFO" val="&lt;?xml version=&quot;1.0&quot; encoding=&quot;UTF-8&quot; standalone=&quot;no&quot; ?&gt;&#10;&lt;presentation&gt;&#10;&#10;  &lt;slides&gt;&#10;    &lt;slide duration=&quot;10000&quot; id=&quot;{BDD6C607-F88F-4FE4-B6B1-4EDA6E2AB011}&quot; pptId=&quot;257&quot; transitionDuration=&quot;0&quot;/&gt;&#10;    &lt;slide duration=&quot;32400&quot; id=&quot;{1DF59349-664D-4E59-9B78-1154C3F83E11}&quot; pptId=&quot;258&quot; transitionDuration=&quot;0&quot;/&gt;&#10;    &lt;slide duration=&quot;66517&quot; id=&quot;{E0EEFD1D-8634-4625-8DC5-B39A7D5993A4}&quot; pptId=&quot;297&quot; transitionDuration=&quot;0&quot;/&gt;&#10;    &lt;slide duration=&quot;32400&quot; id=&quot;{A72A58B1-628C-4670-970A-BA4D6DF39CB6}&quot; pptId=&quot;289&quot; transitionDuration=&quot;0&quot;/&gt;&#10;    &lt;slide duration=&quot;5000&quot; id=&quot;{D8B00B87-C521-4FC6-BD4B-EDF05D842982}&quot; pptId=&quot;291&quot; transitionDuration=&quot;0&quot;/&gt;&#10;    &lt;slide duration=&quot;59775&quot; id=&quot;{A90CAA35-52DA-4A6D-9C27-C3E371180A09}&quot; pptId=&quot;298&quot; transitionDuration=&quot;0&quot;/&gt;&#10;    &lt;slide duration=&quot;5000&quot; id=&quot;{AE3834FC-4FED-4B98-9FD7-E3E1560C9831}&quot; pptId=&quot;299&quot; transitionDuration=&quot;0&quot;/&gt;&#10;    &lt;slide duration=&quot;31639&quot; id=&quot;{5F2F3C67-1E71-4618-9138-F4F1CC6E87AA}&quot; pptId=&quot;290&quot; transitionDuration=&quot;0&quot;/&gt;&#10;    &lt;slide duration=&quot;58833&quot; id=&quot;{438DB206-44D6-401D-9BB2-0329C1D7FA6C}&quot; pptId=&quot;292&quot; transitionDuration=&quot;0&quot;/&gt;&#10;    &lt;slide duration=&quot;66262&quot; id=&quot;{3F776AEF-34C9-4146-9246-2310F7D533F1}&quot; pptId=&quot;293&quot; transitionDuration=&quot;0&quot;/&gt;&#10;    &lt;slide duration=&quot;57066&quot; id=&quot;{7DF3EC41-5E49-4BD7-8F2E-76FF54058A7D}&quot; pptId=&quot;295&quot; transitionDuration=&quot;0&quot;/&gt;&#10;    &lt;slide duration=&quot;81400&quot; id=&quot;{D70201C0-AA4A-4B58-97E1-BA187CACBEA0}&quot; pptId=&quot;296&quot; transitionDuration=&quot;0&quot;/&gt;&#10;  &lt;/slides&gt;&#10;&#10;  &lt;narration&gt;&#10;    &lt;audioTracks&gt;&#10;      &lt;audioTrack duration=&quot;22200&quot; muted=&quot;false&quot; slideId=&quot;&quot; startTime=&quot;96451&quot; volume=&quot;1&quot;&gt;&#10;        &lt;file modifyTime=&quot;2015-02-16T17:06:26&quot; size=&quot;3916160&quot;&gt;&#10;          &lt;path full=&quot;C:\Users\oconnorl\Desktop\New Materials PG Cert Module 2\Dyspraxia\Dyspraxia\audio\audio17.wav&quot; relative=&quot;Dyspraxia\audio\audio17.wav&quot; resource=&quot;audio17.wav&quot;/&gt;&#10;        &lt;/file&gt;&#10;        &lt;audio channels=&quot;2&quot; sampleRate=&quot;44100&quot;/&gt;&#10;      &lt;/audioTrack&gt;&#10;      &lt;audioTrack duration=&quot;17000&quot; muted=&quot;false&quot; slideId=&quot;&quot; startTime=&quot;118651&quot; volume=&quot;1&quot;&gt;&#10;        &lt;file modifyTime=&quot;2015-02-16T17:06:44&quot; size=&quot;2998880&quot;&gt;&#10;          &lt;path full=&quot;C:\Users\oconnorl\Desktop\New Materials PG Cert Module 2\Dyspraxia\Dyspraxia\audio\audio18.wav&quot; relative=&quot;Dyspraxia\audio\audio18.wav&quot; resource=&quot;audio18.wav&quot;/&gt;&#10;        &lt;/file&gt;&#10;        &lt;audio channels=&quot;2&quot; sampleRate=&quot;44100&quot;/&gt;&#10;      &lt;/audioTrack&gt;&#10;      &lt;audioTrack duration=&quot;16893&quot; muted=&quot;false&quot; slideId=&quot;&quot; startTime=&quot;135651&quot; volume=&quot;1&quot;&gt;&#10;        &lt;file modifyTime=&quot;2015-02-16T17:07:01&quot; size=&quot;2980176&quot;&gt;&#10;          &lt;path full=&quot;C:\Users\oconnorl\Desktop\New Materials PG Cert Module 2\Dyspraxia\Dyspraxia\audio\audio19.wav&quot; relative=&quot;Dyspraxia\audio\audio19.wav&quot; resource=&quot;audio19.wav&quot;/&gt;&#10;        &lt;/file&gt;&#10;        &lt;trim end=&quot;3&quot; start=&quot;0&quot;/&gt;&#10;        &lt;audio channels=&quot;2&quot; sampleRate=&quot;44100&quot;/&gt;&#10;      &lt;/audioTrack&gt;&#10;      &lt;audioTrack duration=&quot;14300&quot; muted=&quot;false&quot; slideId=&quot;&quot; startTime=&quot;152541&quot; volume=&quot;1&quot;&gt;&#10;        &lt;file modifyTime=&quot;2015-02-16T17:07:15&quot; size=&quot;2522600&quot;&gt;&#10;          &lt;path full=&quot;C:\Users\oconnorl\Desktop\New Materials PG Cert Module 2\Dyspraxia\Dyspraxia\audio\audio20.wav&quot; relative=&quot;Dyspraxia\audio\audio20.wav&quot; resource=&quot;audio20.wav&quot;/&gt;&#10;        &lt;/file&gt;&#10;        &lt;audio channels=&quot;2&quot; sampleRate=&quot;44100&quot;/&gt;&#10;      &lt;/audioTrack&gt;&#10;      &lt;audioTrack duration=&quot;13907&quot; muted=&quot;false&quot; slideId=&quot;&quot; startTime=&quot;166841&quot; volume=&quot;1&quot;&gt;&#10;        &lt;file modifyTime=&quot;2015-02-16T17:07:29&quot; size=&quot;2453328&quot;&gt;&#10;          &lt;path full=&quot;C:\Users\oconnorl\Desktop\New Materials PG Cert Module 2\Dyspraxia\Dyspraxia\audio\audio21.wav&quot; relative=&quot;Dyspraxia\audio\audio21.wav&quot; resource=&quot;audio21.wav&quot;/&gt;&#10;        &lt;/file&gt;&#10;        &lt;audio channels=&quot;2&quot; sampleRate=&quot;44100&quot;/&gt;&#10;      &lt;/audioTrack&gt;&#10;      &lt;audioTrack duration=&quot;17600&quot; muted=&quot;false&quot; slideId=&quot;&quot; startTime=&quot;180748&quot; volume=&quot;1&quot;&gt;&#10;        &lt;file modifyTime=&quot;2015-02-16T17:07:47&quot; size=&quot;3104720&quot;&gt;&#10;          &lt;path full=&quot;C:\Users\oconnorl\Desktop\New Materials PG Cert Module 2\Dyspraxia\Dyspraxia\audio\audio22.wav&quot; relative=&quot;Dyspraxia\audio\audio22.wav&quot; resource=&quot;audio22.wav&quot;/&gt;&#10;        &lt;/file&gt;&#10;        &lt;audio channels=&quot;2&quot; sampleRate=&quot;44100&quot;/&gt;&#10;      &lt;/audioTrack&gt;&#10;      &lt;audioTrack duration=&quot;12100&quot; muted=&quot;false&quot; slideId=&quot;&quot; startTime=&quot;198348&quot; volume=&quot;1&quot;&gt;&#10;        &lt;file modifyTime=&quot;2015-02-16T17:07:59&quot; size=&quot;2134520&quot;&gt;&#10;          &lt;path full=&quot;C:\Users\oconnorl\Desktop\New Materials PG Cert Module 2\Dyspraxia\Dyspraxia\audio\audio23.wav&quot; relative=&quot;Dyspraxia\audio\audio23.wav&quot; resource=&quot;audio23.wav&quot;/&gt;&#10;        &lt;/file&gt;&#10;        &lt;audio channels=&quot;2&quot; sampleRate=&quot;44100&quot;/&gt;&#10;      &lt;/audioTrack&gt;&#10;      &lt;audioTrack duration=&quot;16100&quot; muted=&quot;false&quot; slideId=&quot;&quot; startTime=&quot;210448&quot; volume=&quot;1&quot;&gt;&#10;        &lt;file modifyTime=&quot;2015-02-16T17:08:15&quot; size=&quot;2840120&quot;&gt;&#10;          &lt;path full=&quot;C:\Users\oconnorl\Desktop\New Materials PG Cert Module 2\Dyspraxia\Dyspraxia\audio\audio24.wav&quot; relative=&quot;Dyspraxia\audio\audio24.wav&quot; resource=&quot;audio24.wav&quot;/&gt;&#10;        &lt;/file&gt;&#10;        &lt;audio channels=&quot;2&quot; sampleRate=&quot;44100&quot;/&gt;&#10;      &lt;/audioTrack&gt;&#10;      &lt;audioTrack duration=&quot;14400&quot; muted=&quot;false&quot; slideId=&quot;&quot; startTime=&quot;226548&quot; volume=&quot;1&quot;&gt;&#10;        &lt;file modifyTime=&quot;2015-02-16T17:08:30&quot; size=&quot;2540240&quot;&gt;&#10;          &lt;path full=&quot;C:\Users\oconnorl\Desktop\New Materials PG Cert Module 2\Dyspraxia\Dyspraxia\audio\audio25.wav&quot; relative=&quot;Dyspraxia\audio\audio25.wav&quot; resource=&quot;audio25.wav&quot;/&gt;&#10;        &lt;/file&gt;&#10;        &lt;audio channels=&quot;2&quot; sampleRate=&quot;44100&quot;/&gt;&#10;      &lt;/audioTrack&gt;&#10;      &lt;audioTrack duration=&quot;25800&quot; muted=&quot;false&quot; slideId=&quot;&quot; startTime=&quot;0&quot; volume=&quot;1&quot;&gt;&#10;        &lt;file modifyTime=&quot;2015-02-16T17:31:15&quot; size=&quot;4551200&quot;&gt;&#10;          &lt;path full=&quot;C:\Users\oconnorl\Desktop\New Materials PG Cert Module 2\Dyspraxia\Dyspraxia\audio\audio29.wav&quot; relative=&quot;Dyspraxia\audio\audio29.wav&quot; resource=&quot;audio29.wav&quot;/&gt;&#10;        &lt;/file&gt;&#10;        &lt;audio channels=&quot;2&quot; sampleRate=&quot;44100&quot;/&gt;&#10;      &lt;/audioTrack&gt;&#10;      &lt;audioTrack duration=&quot;27600&quot; muted=&quot;false&quot; slideId=&quot;&quot; startTime=&quot;25800&quot; volume=&quot;1&quot;&gt;&#10;        &lt;file modifyTime=&quot;2015-02-16T17:31:46&quot; size=&quot;4868720&quot;&gt;&#10;          &lt;path full=&quot;C:\Users\oconnorl\Desktop\New Materials PG Cert Module 2\Dyspraxia\Dyspraxia\audio\audio30.wav&quot; relative=&quot;Dyspraxia\audio\audio30.wav&quot; resource=&quot;audio30.wav&quot;/&gt;&#10;        &lt;/file&gt;&#10;        &lt;audio channels=&quot;2&quot; sampleRate=&quot;44100&quot;/&gt;&#10;      &lt;/audioTrack&gt;&#10;      &lt;audioTrack duration=&quot;29900&quot; muted=&quot;false&quot; slideId=&quot;&quot; startTime=&quot;53400&quot; volume=&quot;1&quot;&gt;&#10;        &lt;file modifyTime=&quot;2015-02-16T17:32:18&quot; size=&quot;5274440&quot;&gt;&#10;          &lt;path full=&quot;C:\Users\oconnorl\Desktop\New Materials PG Cert Module 2\Dyspraxia\Dyspraxia\audio\audio31.wav&quot; relative=&quot;Dyspraxia\audio\audio31.wav&quot; resource=&quot;audio31.wav&quot;/&gt;&#10;        &lt;/file&gt;&#10;        &lt;audio channels=&quot;2&quot; sampleRate=&quot;44100&quot;/&gt;&#10;      &lt;/audioTrack&gt;&#10;      &lt;audioTrack duration=&quot;5000&quot; muted=&quot;false&quot; slideId=&quot;&quot; startTime=&quot;83300&quot; volume=&quot;1&quot;&gt;&#10;        &lt;file modifyTime=&quot;2015-02-16T17:32:26&quot; size=&quot;882080&quot;&gt;&#10;          &lt;path full=&quot;C:\Users\oconnorl\Desktop\New Materials PG Cert Module 2\Dyspraxia\Dyspraxia\audio\audio32.wav&quot; relative=&quot;Dyspraxia\audio\audio32.wav&quot; resource=&quot;audio32.wav&quot;/&gt;&#10;        &lt;/file&gt;&#10;        &lt;audio channels=&quot;2&quot; sampleRate=&quot;44100&quot;/&gt;&#10;      &lt;/audioTrack&gt;&#10;      &lt;audioTrack duration=&quot;1700&quot; muted=&quot;false&quot; slideId=&quot;&quot; startTime=&quot;88300&quot; volume=&quot;1&quot;&gt;&#10;        &lt;file modifyTime=&quot;2015-02-16T17:32:30&quot; size=&quot;299960&quot;&gt;&#10;          &lt;path full=&quot;C:\Users\oconnorl\Desktop\New Materials PG Cert Module 2\Dyspraxia\Dyspraxia\audio\audio33.wav&quot; relative=&quot;Dyspraxia\audio\audio33.wav&quot; resource=&quot;audio33.wav&quot;/&gt;&#10;        &lt;/file&gt;&#10;        &lt;audio channels=&quot;2&quot; sampleRate=&quot;44100&quot;/&gt;&#10;      &lt;/audioTrack&gt;&#10;      &lt;audioTrack duration=&quot;1493&quot; muted=&quot;false&quot; slideId=&quot;&quot; startTime=&quot;90000&quot; volume=&quot;1&quot;&gt;&#10;        &lt;file modifyTime=&quot;2015-02-16T17:32:51&quot; size=&quot;263504&quot;&gt;&#10;          &lt;path full=&quot;C:\Users\oconnorl\Desktop\New Materials PG Cert Module 2\Dyspraxia\Dyspraxia\audio\audio35.wav&quot; relative=&quot;Dyspraxia\audio\audio35.wav&quot; resource=&quot;audio35.wav&quot;/&gt;&#10;        &lt;/file&gt;&#10;        &lt;trim end=&quot;42&quot; start=&quot;0&quot;/&gt;&#10;        &lt;audio channels=&quot;2&quot; sampleRate=&quot;44100&quot;/&gt;&#10;      &lt;/audioTrack&gt;&#10;      &lt;audioTrack duration=&quot;1800&quot; muted=&quot;false&quot; slideId=&quot;&quot; startTime=&quot;91451&quot; volume=&quot;1&quot;&gt;&#10;        &lt;file modifyTime=&quot;2015-02-16T17:32:55&quot; size=&quot;317600&quot;&gt;&#10;          &lt;path full=&quot;C:\Users\oconnorl\Desktop\New Materials PG Cert Module 2\Dyspraxia\Dyspraxia\audio\audio36.wav&quot; relative=&quot;Dyspraxia\audio\audio36.wav&quot; resource=&quot;audio36.wav&quot;/&gt;&#10;        &lt;/file&gt;&#10;        &lt;audio channels=&quot;2&quot; sampleRate=&quot;44100&quot;/&gt;&#10;      &lt;/audioTrack&gt;&#10;      &lt;audioTrack duration=&quot;1400&quot; muted=&quot;false&quot; slideId=&quot;&quot; startTime=&quot;93251&quot; volume=&quot;1&quot;&gt;&#10;        &lt;file modifyTime=&quot;2015-02-16T17:32:58&quot; size=&quot;247040&quot;&gt;&#10;          &lt;path full=&quot;C:\Users\oconnorl\Desktop\New Materials PG Cert Module 2\Dyspraxia\Dyspraxia\audio\audio37.wav&quot; relative=&quot;Dyspraxia\audio\audio37.wav&quot; resource=&quot;audio37.wav&quot;/&gt;&#10;        &lt;/file&gt;&#10;        &lt;audio channels=&quot;2&quot; sampleRate=&quot;44100&quot;/&gt;&#10;      &lt;/audioTrack&gt;&#10;      &lt;audioTrack duration=&quot;1800&quot; muted=&quot;false&quot; slideId=&quot;&quot; startTime=&quot;94651&quot; volume=&quot;1&quot;&gt;&#10;        &lt;file modifyTime=&quot;2015-02-16T17:33:02&quot; size=&quot;317600&quot;&gt;&#10;          &lt;path full=&quot;C:\Users\oconnorl\Desktop\New Materials PG Cert Module 2\Dyspraxia\Dyspraxia\audio\audio38.wav&quot; relative=&quot;Dyspraxia\audio\audio38.wav&quot; resource=&quot;audio38.wav&quot;/&gt;&#10;        &lt;/file&gt;&#10;        &lt;audio channels=&quot;2&quot; sampleRate=&quot;44100&quot;/&gt;&#10;      &lt;/audioTrack&gt;&#10;      &lt;audioTrack duration=&quot;15500&quot; muted=&quot;false&quot; slideId=&quot;&quot; startTime=&quot;240948&quot; volume=&quot;1&quot;&gt;&#10;        &lt;file modifyTime=&quot;2015-02-16T17:35:06&quot; size=&quot;2734280&quot;&gt;&#10;          &lt;path full=&quot;C:\Users\oconnorl\Desktop\New Materials PG Cert Module 2\Dyspraxia\Dyspraxia\audio\audio40.wav&quot; relative=&quot;Dyspraxia\audio\audio40.wav&quot; resource=&quot;audio40.wav&quot;/&gt;&#10;        &lt;/file&gt;&#10;        &lt;trim end=&quot;20&quot; start=&quot;0&quot;/&gt;&#10;        &lt;audio channels=&quot;2&quot; sampleRate=&quot;44100&quot;/&gt;&#10;      &lt;/audioTrack&gt;&#10;      &lt;audioTrack duration=&quot;18400&quot; muted=&quot;false&quot; slideId=&quot;&quot; startTime=&quot;256428&quot; volume=&quot;1&quot;&gt;&#10;        &lt;file modifyTime=&quot;2015-02-16T17:35:25&quot; size=&quot;3245840&quot;&gt;&#10;          &lt;path full=&quot;C:\Users\oconnorl\Desktop\New Materials PG Cert Module 2\Dyspraxia\Dyspraxia\audio\audio41.wav&quot; relative=&quot;Dyspraxia\audio\audio41.wav&quot; resource=&quot;audio41.wav&quot;/&gt;&#10;        &lt;/file&gt;&#10;        &lt;audio channels=&quot;2&quot; sampleRate=&quot;44100&quot;/&gt;&#10;      &lt;/audioTrack&gt;&#10;      &lt;audioTrack duration=&quot;41600&quot; muted=&quot;false&quot; slideId=&quot;&quot; startTime=&quot;274828&quot; volume=&quot;1&quot;&gt;&#10;        &lt;file modifyTime=&quot;2015-02-16T17:39:11&quot; size=&quot;7338320&quot;&gt;&#10;          &lt;path full=&quot;C:\Users\oconnorl\Desktop\New Materials PG Cert Module 2\Dyspraxia\Dyspraxia\audio\audio44.wav&quot; relative=&quot;Dyspraxia\audio\audio44.wav&quot; resource=&quot;audio44.wav&quot;/&gt;&#10;        &lt;/file&gt;&#10;        &lt;audio channels=&quot;2&quot; sampleRate=&quot;44100&quot;/&gt;&#10;      &lt;/audioTrack&gt;&#10;      &lt;audioTrack duration=&quot;9300&quot; muted=&quot;false&quot; slideId=&quot;{BDD6C607-F88F-4FE4-B6B1-4EDA6E2AB011}&quot; startTime=&quot;0&quot; stepIndex=&quot;0&quot; volume=&quot;1&quot;&gt;&#10;        &lt;file modifyTime=&quot;2016-09-14T15:28:34&quot; size=&quot;1640600&quot;&gt;&#10;          &lt;path full=&quot;C:\Users\oconnorl\Desktop\New Materials PG Cert Module 2\Dyspraxia\Dyspraxia\audio\audio114.wav&quot; relative=&quot;Dyspraxia\audio\audio114.wav&quot; resource=&quot;audio114.wav&quot;/&gt;&#10;        &lt;/file&gt;&#10;        &lt;audio channels=&quot;2&quot; sampleRate=&quot;44100&quot;/&gt;&#10;      &lt;/audioTrack&gt;&#10;      &lt;audioTrack duration=&quot;66620&quot; muted=&quot;false&quot; slideId=&quot;{E0EEFD1D-8634-4625-8DC5-B39A7D5993A4}&quot; startTime=&quot;0&quot; stepIndex=&quot;0&quot; volume=&quot;1&quot;&gt;&#10;        &lt;file modifyTime=&quot;2016-09-14T15:32:06&quot; size=&quot;11752016&quot;&gt;&#10;          &lt;path full=&quot;C:\Users\oconnorl\Desktop\New Materials PG Cert Module 2\Dyspraxia\Dyspraxia\audio\audio117.wav&quot; relative=&quot;Dyspraxia\audio\audio117.wav&quot; resource=&quot;audio117.wav&quot;/&gt;&#10;        &lt;/file&gt;&#10;        &lt;trim end=&quot;103&quot; start=&quot;0&quot;/&gt;&#10;        &lt;audio channels=&quot;2&quot; sampleRate=&quot;44100&quot;/&gt;&#10;      &lt;/audioTrack&gt;&#10;      &lt;audioTrack duration=&quot;59800&quot; muted=&quot;false&quot; slideId=&quot;{A90CAA35-52DA-4A6D-9C27-C3E371180A09}&quot; startTime=&quot;0&quot; stepIndex=&quot;0&quot; volume=&quot;1&quot;&gt;&#10;        &lt;file modifyTime=&quot;2016-09-14T15:46:54&quot; size=&quot;10548800&quot;&gt;&#10;          &lt;path full=&quot;C:\Users\oconnorl\Desktop\New Materials PG Cert Module 2\Dyspraxia\Dyspraxia\audio\audio119.wav&quot; relative=&quot;Dyspraxia\audio\audio119.wav&quot; resource=&quot;audio119.wav&quot;/&gt;&#10;        &lt;/file&gt;&#10;        &lt;trim end=&quot;25&quot; start=&quot;0&quot;/&gt;&#10;        &lt;audio channels=&quot;2&quot; sampleRate=&quot;44100&quot;/&gt;&#10;      &lt;/audioTrack&gt;&#10;      &lt;audioTrack duration=&quot;31700&quot; muted=&quot;false&quot; slideId=&quot;{5F2F3C67-1E71-4618-9138-F4F1CC6E87AA}&quot; startTime=&quot;0&quot; stepIndex=&quot;0&quot; volume=&quot;1&quot;&gt;&#10;        &lt;file modifyTime=&quot;2016-09-14T15:53:17&quot; size=&quot;5591960&quot;&gt;&#10;          &lt;path full=&quot;C:\Users\oconnorl\Desktop\New Materials PG Cert Module 2\Dyspraxia\Dyspraxia\audio\audio121.wav&quot; relative=&quot;Dyspraxia\audio\audio121.wav&quot; resource=&quot;audio121.wav&quot;/&gt;&#10;        &lt;/file&gt;&#10;        &lt;trim end=&quot;61&quot; start=&quot;0&quot;/&gt;&#10;        &lt;audio channels=&quot;2&quot; sampleRate=&quot;44100&quot;/&gt;&#10;      &lt;/audioTrack&gt;&#10;      &lt;audioTrack duration=&quot;66300&quot; muted=&quot;false&quot; slideId=&quot;{3F776AEF-34C9-4146-9246-2310F7D533F1}&quot; startTime=&quot;0&quot; stepIndex=&quot;0&quot; volume=&quot;1&quot;&gt;&#10;        &lt;file modifyTime=&quot;2016-09-14T15:58:12&quot; size=&quot;11695400&quot;&gt;&#10;          &lt;path full=&quot;C:\Users\oconnorl\Desktop\New Materials PG Cert Module 2\Dyspraxia\Dyspraxia\audio\audio123.wav&quot; relative=&quot;Dyspraxia\audio\audio123.wav&quot; resource=&quot;audio123.wav&quot;/&gt;&#10;        &lt;/file&gt;&#10;        &lt;trim end=&quot;38&quot; start=&quot;0&quot;/&gt;&#10;        &lt;audio channels=&quot;2&quot; sampleRate=&quot;44100&quot;/&gt;&#10;      &lt;/audioTrack&gt;&#10;      &lt;audioTrack duration=&quot;57100&quot; muted=&quot;false&quot; slideId=&quot;{7DF3EC41-5E49-4BD7-8F2E-76FF54058A7D}&quot; startTime=&quot;0&quot; stepIndex=&quot;0&quot; volume=&quot;1&quot;&gt;&#10;        &lt;file modifyTime=&quot;2016-09-14T16:00:00&quot; size=&quot;10072520&quot;&gt;&#10;          &lt;path full=&quot;C:\Users\oconnorl\Desktop\New Materials PG Cert Module 2\Dyspraxia\Dyspraxia\audio\audio124.wav&quot; relative=&quot;Dyspraxia\audio\audio124.wav&quot; resource=&quot;audio124.wav&quot;/&gt;&#10;        &lt;/file&gt;&#10;        &lt;trim end=&quot;34&quot; start=&quot;0&quot;/&gt;&#10;        &lt;audio channels=&quot;2&quot; sampleRate=&quot;44100&quot;/&gt;&#10;      &lt;/audioTrack&gt;&#10;      &lt;audioTrack duration=&quot;81400&quot; muted=&quot;false&quot; slideId=&quot;{D70201C0-AA4A-4B58-97E1-BA187CACBEA0}&quot; startTime=&quot;0&quot; stepIndex=&quot;0&quot; volume=&quot;1&quot;&gt;&#10;        &lt;file modifyTime=&quot;2016-09-14T16:03:18&quot; size=&quot;14359040&quot;&gt;&#10;          &lt;path full=&quot;C:\Users\oconnorl\Desktop\New Materials PG Cert Module 2\Dyspraxia\Dyspraxia\audio\audio127.wav&quot; relative=&quot;Dyspraxia\audio\audio127.wav&quot; resource=&quot;audio127.wav&quot;/&gt;&#10;        &lt;/file&gt;&#10;        &lt;audio channels=&quot;2&quot; sampleRate=&quot;44100&quot;/&gt;&#10;      &lt;/audioTrack&gt;&#10;      &lt;audioTrack duration=&quot;58900&quot; muted=&quot;false&quot; slideId=&quot;{438DB206-44D6-401D-9BB2-0329C1D7FA6C}&quot; startTime=&quot;0&quot; stepIndex=&quot;0&quot; volume=&quot;1&quot;&gt;&#10;        &lt;file modifyTime=&quot;2016-09-14T16:04:40&quot; size=&quot;10390040&quot;&gt;&#10;          &lt;path full=&quot;C:\Users\oconnorl\Desktop\New Materials PG Cert Module 2\Dyspraxia\Dyspraxia\audio\audio128.wav&quot; relative=&quot;Dyspraxia\audio\audio128.wav&quot; resource=&quot;audio128.wav&quot;/&gt;&#10;        &lt;/file&gt;&#10;        &lt;trim end=&quot;67&quot; start=&quot;0&quot;/&gt;&#10;        &lt;audio channels=&quot;2&quot; sampleRate=&quot;44100&quot;/&gt;&#10;      &lt;/audioTrack&gt;&#10;      &lt;audioTrack duration=&quot;4100&quot; muted=&quot;false&quot; slideId=&quot;{1DF59349-664D-4E59-9B78-1154C3F83E11}&quot; startTime=&quot;0&quot; stepIndex=&quot;0&quot; volume=&quot;1&quot;&gt;&#10;        &lt;file modifyTime=&quot;2016-09-14T16:09:59&quot; size=&quot;723320&quot;&gt;&#10;          &lt;path full=&quot;C:\Users\oconnorl\Desktop\New Materials PG Cert Module 2\Dyspraxia\Dyspraxia\audio\audio129.wav&quot; relative=&quot;Dyspraxia\audio\audio129.wav&quot; resource=&quot;audio129.wav&quot;/&gt;&#10;        &lt;/file&gt;&#10;        &lt;audio channels=&quot;2&quot; sampleRate=&quot;44100&quot;/&gt;&#10;      &lt;/audioTrack&gt;&#10;    &lt;/audioTracks&gt;&#10;  &lt;/narration&gt;&#10;&#10;&lt;/presentation&gt;&#10;"/>
  <p:tag name="ISPRING_RESOURCE_PATHS_HASH_PRESENTER" val="d483992eb2263814522d48eded976b158f11d8"/>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8.833"/>
  <p:tag name="ISPRING_SLIDE_ID" val="{438DB206-44D6-401D-9BB2-0329C1D7FA6C}"/>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262"/>
  <p:tag name="ISPRING_SLIDE_ID" val="{3F776AEF-34C9-4146-9246-2310F7D533F1}"/>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7.066"/>
  <p:tag name="ISPRING_SLIDE_ID" val="{7DF3EC41-5E49-4BD7-8F2E-76FF54058A7D}"/>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4"/>
  <p:tag name="ISPRING_SLIDE_ID" val="{D70201C0-AA4A-4B58-97E1-BA187CACBEA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
  <p:tag name="ISPRING_SLIDE_ID" val="{BDD6C607-F88F-4FE4-B6B1-4EDA6E2AB011}"/>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4"/>
  <p:tag name="ISPRING_SLIDE_ID" val="{1DF59349-664D-4E59-9B78-1154C3F83E1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517"/>
  <p:tag name="ISPRING_SLIDE_ID" val="{E0EEFD1D-8634-4625-8DC5-B39A7D5993A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4"/>
  <p:tag name="ISPRING_SLIDE_ID" val="{A72A58B1-628C-4670-970A-BA4D6DF39CB6}"/>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D8B00B87-C521-4FC6-BD4B-EDF05D84298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9.775"/>
  <p:tag name="ISPRING_SLIDE_ID" val="{A90CAA35-52DA-4A6D-9C27-C3E371180A0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AE3834FC-4FED-4B98-9FD7-E3E1560C983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639"/>
  <p:tag name="ISPRING_SLIDE_ID" val="{5F2F3C67-1E71-4618-9138-F4F1CC6E87AA}"/>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964</TotalTime>
  <Words>1066</Words>
  <Application>Microsoft Office PowerPoint</Application>
  <PresentationFormat>Widescreen</PresentationFormat>
  <Paragraphs>119</Paragraphs>
  <Slides>12</Slides>
  <Notes>12</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Lucida Bright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Edge Hill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 Cert Module 2 - Dyspraxia</dc:title>
  <dc:creator>Olaf Raetzel</dc:creator>
  <cp:lastModifiedBy>Lisa Oconnor</cp:lastModifiedBy>
  <cp:revision>161</cp:revision>
  <dcterms:created xsi:type="dcterms:W3CDTF">2015-01-28T10:40:50Z</dcterms:created>
  <dcterms:modified xsi:type="dcterms:W3CDTF">2016-09-15T11:05:26Z</dcterms:modified>
</cp:coreProperties>
</file>