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22"/>
  </p:notesMasterIdLst>
  <p:sldIdLst>
    <p:sldId id="284" r:id="rId5"/>
    <p:sldId id="283" r:id="rId6"/>
    <p:sldId id="270" r:id="rId7"/>
    <p:sldId id="281" r:id="rId8"/>
    <p:sldId id="280" r:id="rId9"/>
    <p:sldId id="282" r:id="rId10"/>
    <p:sldId id="268" r:id="rId11"/>
    <p:sldId id="277" r:id="rId12"/>
    <p:sldId id="269" r:id="rId13"/>
    <p:sldId id="266" r:id="rId14"/>
    <p:sldId id="273" r:id="rId15"/>
    <p:sldId id="278" r:id="rId16"/>
    <p:sldId id="275" r:id="rId17"/>
    <p:sldId id="265" r:id="rId18"/>
    <p:sldId id="257" r:id="rId19"/>
    <p:sldId id="259" r:id="rId20"/>
    <p:sldId id="279" r:id="rId21"/>
  </p:sldIdLst>
  <p:sldSz cx="12192000" cy="6858000"/>
  <p:notesSz cx="6797675" cy="9926638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29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496686-25AC-4AF2-95BE-EFD525B7C450}" v="14" dt="2023-09-15T16:31:56.0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49"/>
    <p:restoredTop sz="88956" autoAdjust="0"/>
  </p:normalViewPr>
  <p:slideViewPr>
    <p:cSldViewPr snapToGrid="0" snapToObjects="1">
      <p:cViewPr varScale="1">
        <p:scale>
          <a:sx n="60" d="100"/>
          <a:sy n="60" d="100"/>
        </p:scale>
        <p:origin x="3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Marsden" userId="a0bacd6c-cd56-46a5-aea9-9e4e9bd12230" providerId="ADAL" clId="{41496686-25AC-4AF2-95BE-EFD525B7C450}"/>
    <pc:docChg chg="undo custSel addSld delSld modSld">
      <pc:chgData name="Rachel Marsden" userId="a0bacd6c-cd56-46a5-aea9-9e4e9bd12230" providerId="ADAL" clId="{41496686-25AC-4AF2-95BE-EFD525B7C450}" dt="2023-09-15T16:32:13.223" v="58" actId="1076"/>
      <pc:docMkLst>
        <pc:docMk/>
      </pc:docMkLst>
      <pc:sldChg chg="addSp delSp modSp del mod">
        <pc:chgData name="Rachel Marsden" userId="a0bacd6c-cd56-46a5-aea9-9e4e9bd12230" providerId="ADAL" clId="{41496686-25AC-4AF2-95BE-EFD525B7C450}" dt="2023-09-15T16:24:42.716" v="15" actId="47"/>
        <pc:sldMkLst>
          <pc:docMk/>
          <pc:sldMk cId="346375974" sldId="274"/>
        </pc:sldMkLst>
        <pc:picChg chg="del">
          <ac:chgData name="Rachel Marsden" userId="a0bacd6c-cd56-46a5-aea9-9e4e9bd12230" providerId="ADAL" clId="{41496686-25AC-4AF2-95BE-EFD525B7C450}" dt="2023-09-15T16:21:48.039" v="1" actId="478"/>
          <ac:picMkLst>
            <pc:docMk/>
            <pc:sldMk cId="346375974" sldId="274"/>
            <ac:picMk id="5" creationId="{B97C8D6F-9D1F-CCFA-164A-A9B3371C70F4}"/>
          </ac:picMkLst>
        </pc:picChg>
        <pc:picChg chg="add mod">
          <ac:chgData name="Rachel Marsden" userId="a0bacd6c-cd56-46a5-aea9-9e4e9bd12230" providerId="ADAL" clId="{41496686-25AC-4AF2-95BE-EFD525B7C450}" dt="2023-09-15T16:22:12.151" v="6" actId="1076"/>
          <ac:picMkLst>
            <pc:docMk/>
            <pc:sldMk cId="346375974" sldId="274"/>
            <ac:picMk id="9" creationId="{66C9D645-7FC5-FD1B-12FF-51191F0BEC20}"/>
          </ac:picMkLst>
        </pc:picChg>
      </pc:sldChg>
      <pc:sldChg chg="modSp">
        <pc:chgData name="Rachel Marsden" userId="a0bacd6c-cd56-46a5-aea9-9e4e9bd12230" providerId="ADAL" clId="{41496686-25AC-4AF2-95BE-EFD525B7C450}" dt="2023-09-15T16:27:30.390" v="51" actId="20577"/>
        <pc:sldMkLst>
          <pc:docMk/>
          <pc:sldMk cId="3819129193" sldId="281"/>
        </pc:sldMkLst>
        <pc:graphicFrameChg chg="mod">
          <ac:chgData name="Rachel Marsden" userId="a0bacd6c-cd56-46a5-aea9-9e4e9bd12230" providerId="ADAL" clId="{41496686-25AC-4AF2-95BE-EFD525B7C450}" dt="2023-09-15T16:27:30.390" v="51" actId="20577"/>
          <ac:graphicFrameMkLst>
            <pc:docMk/>
            <pc:sldMk cId="3819129193" sldId="281"/>
            <ac:graphicFrameMk id="5" creationId="{0D1B4161-65BC-BDAF-381F-D8E32D293DAD}"/>
          </ac:graphicFrameMkLst>
        </pc:graphicFrameChg>
      </pc:sldChg>
      <pc:sldChg chg="add">
        <pc:chgData name="Rachel Marsden" userId="a0bacd6c-cd56-46a5-aea9-9e4e9bd12230" providerId="ADAL" clId="{41496686-25AC-4AF2-95BE-EFD525B7C450}" dt="2023-09-15T16:21:23.816" v="0" actId="2890"/>
        <pc:sldMkLst>
          <pc:docMk/>
          <pc:sldMk cId="1780860712" sldId="283"/>
        </pc:sldMkLst>
      </pc:sldChg>
      <pc:sldChg chg="addSp delSp modSp new mod">
        <pc:chgData name="Rachel Marsden" userId="a0bacd6c-cd56-46a5-aea9-9e4e9bd12230" providerId="ADAL" clId="{41496686-25AC-4AF2-95BE-EFD525B7C450}" dt="2023-09-15T16:32:13.223" v="58" actId="1076"/>
        <pc:sldMkLst>
          <pc:docMk/>
          <pc:sldMk cId="3369899451" sldId="284"/>
        </pc:sldMkLst>
        <pc:spChg chg="mod">
          <ac:chgData name="Rachel Marsden" userId="a0bacd6c-cd56-46a5-aea9-9e4e9bd12230" providerId="ADAL" clId="{41496686-25AC-4AF2-95BE-EFD525B7C450}" dt="2023-09-15T16:24:59.994" v="39" actId="20577"/>
          <ac:spMkLst>
            <pc:docMk/>
            <pc:sldMk cId="3369899451" sldId="284"/>
            <ac:spMk id="2" creationId="{F57413F2-5C52-CDFE-C539-CADEA53BB1E5}"/>
          </ac:spMkLst>
        </pc:spChg>
        <pc:spChg chg="add mod">
          <ac:chgData name="Rachel Marsden" userId="a0bacd6c-cd56-46a5-aea9-9e4e9bd12230" providerId="ADAL" clId="{41496686-25AC-4AF2-95BE-EFD525B7C450}" dt="2023-09-15T16:32:13.223" v="58" actId="1076"/>
          <ac:spMkLst>
            <pc:docMk/>
            <pc:sldMk cId="3369899451" sldId="284"/>
            <ac:spMk id="6" creationId="{6298A575-675E-3CA1-0D21-29E1AF6DF6D2}"/>
          </ac:spMkLst>
        </pc:spChg>
        <pc:picChg chg="add del mod">
          <ac:chgData name="Rachel Marsden" userId="a0bacd6c-cd56-46a5-aea9-9e4e9bd12230" providerId="ADAL" clId="{41496686-25AC-4AF2-95BE-EFD525B7C450}" dt="2023-09-15T16:25:38.062" v="40" actId="1076"/>
          <ac:picMkLst>
            <pc:docMk/>
            <pc:sldMk cId="3369899451" sldId="284"/>
            <ac:picMk id="4" creationId="{DD50BC2E-5BEB-0292-8141-373E0E66EB4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BD160D-F4CF-4E4E-983A-D5D3EC0B444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7D6DAF2-2E2D-485B-ACCE-E5DE348E7F7F}">
      <dgm:prSet phldrT="[Text]"/>
      <dgm:spPr/>
      <dgm:t>
        <a:bodyPr/>
        <a:lstStyle/>
        <a:p>
          <a:r>
            <a:rPr lang="en-GB" dirty="0"/>
            <a:t>Pupil Premium – Households earn £5000 less on average</a:t>
          </a:r>
        </a:p>
      </dgm:t>
    </dgm:pt>
    <dgm:pt modelId="{8812B1B3-BE07-440A-B39E-02DBA823E9D1}" type="parTrans" cxnId="{924AAC95-DE64-438F-95F2-1520AF6F7062}">
      <dgm:prSet/>
      <dgm:spPr/>
      <dgm:t>
        <a:bodyPr/>
        <a:lstStyle/>
        <a:p>
          <a:endParaRPr lang="en-GB"/>
        </a:p>
      </dgm:t>
    </dgm:pt>
    <dgm:pt modelId="{F15FD9CB-0DE5-4D56-ABD7-CECFF6EED660}" type="sibTrans" cxnId="{924AAC95-DE64-438F-95F2-1520AF6F7062}">
      <dgm:prSet/>
      <dgm:spPr/>
      <dgm:t>
        <a:bodyPr/>
        <a:lstStyle/>
        <a:p>
          <a:endParaRPr lang="en-GB"/>
        </a:p>
      </dgm:t>
    </dgm:pt>
    <dgm:pt modelId="{A87824F4-4211-4F09-A612-47EEAF6DF394}">
      <dgm:prSet phldrT="[Text]"/>
      <dgm:spPr/>
      <dgm:t>
        <a:bodyPr/>
        <a:lstStyle/>
        <a:p>
          <a:r>
            <a:rPr lang="en-GB" dirty="0"/>
            <a:t>Likely to be care experienced</a:t>
          </a:r>
        </a:p>
      </dgm:t>
    </dgm:pt>
    <dgm:pt modelId="{A34F13E7-CFAE-4932-B8DD-18F873EFE6D6}" type="parTrans" cxnId="{9AF8F918-3FE8-4A6E-9B1F-BDFE08ECBD56}">
      <dgm:prSet/>
      <dgm:spPr/>
      <dgm:t>
        <a:bodyPr/>
        <a:lstStyle/>
        <a:p>
          <a:endParaRPr lang="en-GB"/>
        </a:p>
      </dgm:t>
    </dgm:pt>
    <dgm:pt modelId="{625BD087-2357-47C3-BABE-683572BEB988}" type="sibTrans" cxnId="{9AF8F918-3FE8-4A6E-9B1F-BDFE08ECBD56}">
      <dgm:prSet/>
      <dgm:spPr/>
      <dgm:t>
        <a:bodyPr/>
        <a:lstStyle/>
        <a:p>
          <a:endParaRPr lang="en-GB"/>
        </a:p>
      </dgm:t>
    </dgm:pt>
    <dgm:pt modelId="{6ED86688-37FA-47B4-A13E-C85DDCB1BF66}">
      <dgm:prSet phldrT="[Text]"/>
      <dgm:spPr/>
      <dgm:t>
        <a:bodyPr/>
        <a:lstStyle/>
        <a:p>
          <a:r>
            <a:rPr lang="en-GB" dirty="0"/>
            <a:t>More likely to have SEND</a:t>
          </a:r>
        </a:p>
      </dgm:t>
    </dgm:pt>
    <dgm:pt modelId="{ABB54423-1015-435D-A170-245C66019918}" type="parTrans" cxnId="{B0D71E56-8C9D-4543-80F1-12E04E3C4A13}">
      <dgm:prSet/>
      <dgm:spPr/>
      <dgm:t>
        <a:bodyPr/>
        <a:lstStyle/>
        <a:p>
          <a:endParaRPr lang="en-GB"/>
        </a:p>
      </dgm:t>
    </dgm:pt>
    <dgm:pt modelId="{B5458924-6C08-4E6F-82C3-98D2B2EEC85E}" type="sibTrans" cxnId="{B0D71E56-8C9D-4543-80F1-12E04E3C4A13}">
      <dgm:prSet/>
      <dgm:spPr/>
      <dgm:t>
        <a:bodyPr/>
        <a:lstStyle/>
        <a:p>
          <a:endParaRPr lang="en-GB"/>
        </a:p>
      </dgm:t>
    </dgm:pt>
    <dgm:pt modelId="{C5D16C4D-0A7E-4FE6-B42A-DD683E01E508}">
      <dgm:prSet/>
      <dgm:spPr/>
      <dgm:t>
        <a:bodyPr/>
        <a:lstStyle/>
        <a:p>
          <a:r>
            <a:rPr lang="en-GB" dirty="0"/>
            <a:t>Twice as likely to have EAL</a:t>
          </a:r>
        </a:p>
      </dgm:t>
    </dgm:pt>
    <dgm:pt modelId="{183D6F90-1051-4D4B-9E76-D60F03ACD4DF}" type="parTrans" cxnId="{BC17A538-1C3E-4465-99B9-4ABF2F9C2187}">
      <dgm:prSet/>
      <dgm:spPr/>
      <dgm:t>
        <a:bodyPr/>
        <a:lstStyle/>
        <a:p>
          <a:endParaRPr lang="en-GB"/>
        </a:p>
      </dgm:t>
    </dgm:pt>
    <dgm:pt modelId="{F78BEF8C-9FCB-4609-B65A-411F5199BC07}" type="sibTrans" cxnId="{BC17A538-1C3E-4465-99B9-4ABF2F9C2187}">
      <dgm:prSet/>
      <dgm:spPr/>
      <dgm:t>
        <a:bodyPr/>
        <a:lstStyle/>
        <a:p>
          <a:endParaRPr lang="en-GB"/>
        </a:p>
      </dgm:t>
    </dgm:pt>
    <dgm:pt modelId="{DC171811-2C05-45A6-9FCD-F4571AD9079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/>
            <a:t>BAME (sic.) young people are one and a half times more likely to be young carers (Wayman et al., 2016)</a:t>
          </a:r>
        </a:p>
      </dgm:t>
    </dgm:pt>
    <dgm:pt modelId="{380D328D-8537-4EE8-AA79-C047B84C57EA}" type="parTrans" cxnId="{DB4A2689-2F23-438A-92F4-BF00CABBE42C}">
      <dgm:prSet/>
      <dgm:spPr/>
      <dgm:t>
        <a:bodyPr/>
        <a:lstStyle/>
        <a:p>
          <a:endParaRPr lang="en-GB"/>
        </a:p>
      </dgm:t>
    </dgm:pt>
    <dgm:pt modelId="{75B39A0D-4C37-46F4-B9A6-5B07800C19F0}" type="sibTrans" cxnId="{DB4A2689-2F23-438A-92F4-BF00CABBE42C}">
      <dgm:prSet/>
      <dgm:spPr/>
      <dgm:t>
        <a:bodyPr/>
        <a:lstStyle/>
        <a:p>
          <a:endParaRPr lang="en-GB"/>
        </a:p>
      </dgm:t>
    </dgm:pt>
    <dgm:pt modelId="{950BD21C-0CF8-488F-A352-DE60FCC53802}" type="pres">
      <dgm:prSet presAssocID="{1FBD160D-F4CF-4E4E-983A-D5D3EC0B4440}" presName="compositeShape" presStyleCnt="0">
        <dgm:presLayoutVars>
          <dgm:chMax val="7"/>
          <dgm:dir/>
          <dgm:resizeHandles val="exact"/>
        </dgm:presLayoutVars>
      </dgm:prSet>
      <dgm:spPr/>
    </dgm:pt>
    <dgm:pt modelId="{4DB8A5C1-E3DF-4041-8242-439043F8972D}" type="pres">
      <dgm:prSet presAssocID="{E7D6DAF2-2E2D-485B-ACCE-E5DE348E7F7F}" presName="circ1" presStyleLbl="vennNode1" presStyleIdx="0" presStyleCnt="5"/>
      <dgm:spPr/>
    </dgm:pt>
    <dgm:pt modelId="{FE266466-5594-440F-9287-2DBB5AF357A5}" type="pres">
      <dgm:prSet presAssocID="{E7D6DAF2-2E2D-485B-ACCE-E5DE348E7F7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5F6DF99-AEEC-42DA-B0FD-E5911F02B360}" type="pres">
      <dgm:prSet presAssocID="{A87824F4-4211-4F09-A612-47EEAF6DF394}" presName="circ2" presStyleLbl="vennNode1" presStyleIdx="1" presStyleCnt="5"/>
      <dgm:spPr/>
    </dgm:pt>
    <dgm:pt modelId="{D95FA1BC-F571-48BD-A7A4-1896D9B4B809}" type="pres">
      <dgm:prSet presAssocID="{A87824F4-4211-4F09-A612-47EEAF6DF39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B668BC2-C51C-40AE-8872-8974AF2309D0}" type="pres">
      <dgm:prSet presAssocID="{6ED86688-37FA-47B4-A13E-C85DDCB1BF66}" presName="circ3" presStyleLbl="vennNode1" presStyleIdx="2" presStyleCnt="5"/>
      <dgm:spPr/>
    </dgm:pt>
    <dgm:pt modelId="{8A7FE4F0-6C57-4D8F-A2A3-AA2A793B6F48}" type="pres">
      <dgm:prSet presAssocID="{6ED86688-37FA-47B4-A13E-C85DDCB1BF6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6260F1D-1A4F-4326-B119-5D6E2343350B}" type="pres">
      <dgm:prSet presAssocID="{C5D16C4D-0A7E-4FE6-B42A-DD683E01E508}" presName="circ4" presStyleLbl="vennNode1" presStyleIdx="3" presStyleCnt="5"/>
      <dgm:spPr/>
    </dgm:pt>
    <dgm:pt modelId="{2A80F0AA-5955-4157-AE4C-FB71B111B8F7}" type="pres">
      <dgm:prSet presAssocID="{C5D16C4D-0A7E-4FE6-B42A-DD683E01E508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6B9DE0-9CA8-4AFF-83FD-4CAEC502D8FB}" type="pres">
      <dgm:prSet presAssocID="{DC171811-2C05-45A6-9FCD-F4571AD9079A}" presName="circ5" presStyleLbl="vennNode1" presStyleIdx="4" presStyleCnt="5"/>
      <dgm:spPr/>
    </dgm:pt>
    <dgm:pt modelId="{E714C4B0-EAA9-4EA4-9216-F733DBD8F5A9}" type="pres">
      <dgm:prSet presAssocID="{DC171811-2C05-45A6-9FCD-F4571AD9079A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AF8F918-3FE8-4A6E-9B1F-BDFE08ECBD56}" srcId="{1FBD160D-F4CF-4E4E-983A-D5D3EC0B4440}" destId="{A87824F4-4211-4F09-A612-47EEAF6DF394}" srcOrd="1" destOrd="0" parTransId="{A34F13E7-CFAE-4932-B8DD-18F873EFE6D6}" sibTransId="{625BD087-2357-47C3-BABE-683572BEB988}"/>
    <dgm:cxn modelId="{BC17A538-1C3E-4465-99B9-4ABF2F9C2187}" srcId="{1FBD160D-F4CF-4E4E-983A-D5D3EC0B4440}" destId="{C5D16C4D-0A7E-4FE6-B42A-DD683E01E508}" srcOrd="3" destOrd="0" parTransId="{183D6F90-1051-4D4B-9E76-D60F03ACD4DF}" sibTransId="{F78BEF8C-9FCB-4609-B65A-411F5199BC07}"/>
    <dgm:cxn modelId="{0B79CC41-7A6F-4051-A26E-BA22F2674AEB}" type="presOf" srcId="{6ED86688-37FA-47B4-A13E-C85DDCB1BF66}" destId="{8A7FE4F0-6C57-4D8F-A2A3-AA2A793B6F48}" srcOrd="0" destOrd="0" presId="urn:microsoft.com/office/officeart/2005/8/layout/venn1"/>
    <dgm:cxn modelId="{0A149B4B-536B-4373-BE9C-319BE9B06B0A}" type="presOf" srcId="{DC171811-2C05-45A6-9FCD-F4571AD9079A}" destId="{E714C4B0-EAA9-4EA4-9216-F733DBD8F5A9}" srcOrd="0" destOrd="0" presId="urn:microsoft.com/office/officeart/2005/8/layout/venn1"/>
    <dgm:cxn modelId="{B0D71E56-8C9D-4543-80F1-12E04E3C4A13}" srcId="{1FBD160D-F4CF-4E4E-983A-D5D3EC0B4440}" destId="{6ED86688-37FA-47B4-A13E-C85DDCB1BF66}" srcOrd="2" destOrd="0" parTransId="{ABB54423-1015-435D-A170-245C66019918}" sibTransId="{B5458924-6C08-4E6F-82C3-98D2B2EEC85E}"/>
    <dgm:cxn modelId="{DB4A2689-2F23-438A-92F4-BF00CABBE42C}" srcId="{1FBD160D-F4CF-4E4E-983A-D5D3EC0B4440}" destId="{DC171811-2C05-45A6-9FCD-F4571AD9079A}" srcOrd="4" destOrd="0" parTransId="{380D328D-8537-4EE8-AA79-C047B84C57EA}" sibTransId="{75B39A0D-4C37-46F4-B9A6-5B07800C19F0}"/>
    <dgm:cxn modelId="{924AAC95-DE64-438F-95F2-1520AF6F7062}" srcId="{1FBD160D-F4CF-4E4E-983A-D5D3EC0B4440}" destId="{E7D6DAF2-2E2D-485B-ACCE-E5DE348E7F7F}" srcOrd="0" destOrd="0" parTransId="{8812B1B3-BE07-440A-B39E-02DBA823E9D1}" sibTransId="{F15FD9CB-0DE5-4D56-ABD7-CECFF6EED660}"/>
    <dgm:cxn modelId="{55E69499-F6B6-4B94-9D48-541A0BC19CAD}" type="presOf" srcId="{E7D6DAF2-2E2D-485B-ACCE-E5DE348E7F7F}" destId="{FE266466-5594-440F-9287-2DBB5AF357A5}" srcOrd="0" destOrd="0" presId="urn:microsoft.com/office/officeart/2005/8/layout/venn1"/>
    <dgm:cxn modelId="{92EB1EBD-E6D6-43D2-96B1-DDAE6B7DDA96}" type="presOf" srcId="{A87824F4-4211-4F09-A612-47EEAF6DF394}" destId="{D95FA1BC-F571-48BD-A7A4-1896D9B4B809}" srcOrd="0" destOrd="0" presId="urn:microsoft.com/office/officeart/2005/8/layout/venn1"/>
    <dgm:cxn modelId="{7EEB4FC3-3FC4-4138-843B-C5A8FD27B5CA}" type="presOf" srcId="{C5D16C4D-0A7E-4FE6-B42A-DD683E01E508}" destId="{2A80F0AA-5955-4157-AE4C-FB71B111B8F7}" srcOrd="0" destOrd="0" presId="urn:microsoft.com/office/officeart/2005/8/layout/venn1"/>
    <dgm:cxn modelId="{3F1EE1F7-A8F2-4B8E-BCC8-2147DBD250A3}" type="presOf" srcId="{1FBD160D-F4CF-4E4E-983A-D5D3EC0B4440}" destId="{950BD21C-0CF8-488F-A352-DE60FCC53802}" srcOrd="0" destOrd="0" presId="urn:microsoft.com/office/officeart/2005/8/layout/venn1"/>
    <dgm:cxn modelId="{542A8B57-2094-460D-AB68-D350AF9A44A1}" type="presParOf" srcId="{950BD21C-0CF8-488F-A352-DE60FCC53802}" destId="{4DB8A5C1-E3DF-4041-8242-439043F8972D}" srcOrd="0" destOrd="0" presId="urn:microsoft.com/office/officeart/2005/8/layout/venn1"/>
    <dgm:cxn modelId="{5BECA04B-1DC8-46FD-8B73-BD890C17E673}" type="presParOf" srcId="{950BD21C-0CF8-488F-A352-DE60FCC53802}" destId="{FE266466-5594-440F-9287-2DBB5AF357A5}" srcOrd="1" destOrd="0" presId="urn:microsoft.com/office/officeart/2005/8/layout/venn1"/>
    <dgm:cxn modelId="{11E228F6-311F-4110-B0DD-03658F167CE4}" type="presParOf" srcId="{950BD21C-0CF8-488F-A352-DE60FCC53802}" destId="{E5F6DF99-AEEC-42DA-B0FD-E5911F02B360}" srcOrd="2" destOrd="0" presId="urn:microsoft.com/office/officeart/2005/8/layout/venn1"/>
    <dgm:cxn modelId="{F839CC6C-82BB-41BC-8094-9D0B41C4E895}" type="presParOf" srcId="{950BD21C-0CF8-488F-A352-DE60FCC53802}" destId="{D95FA1BC-F571-48BD-A7A4-1896D9B4B809}" srcOrd="3" destOrd="0" presId="urn:microsoft.com/office/officeart/2005/8/layout/venn1"/>
    <dgm:cxn modelId="{FF84FCFB-BE43-458C-ABB9-8B7BEF83999B}" type="presParOf" srcId="{950BD21C-0CF8-488F-A352-DE60FCC53802}" destId="{CB668BC2-C51C-40AE-8872-8974AF2309D0}" srcOrd="4" destOrd="0" presId="urn:microsoft.com/office/officeart/2005/8/layout/venn1"/>
    <dgm:cxn modelId="{05EFEC49-D262-4EDA-91BA-0E10397377D0}" type="presParOf" srcId="{950BD21C-0CF8-488F-A352-DE60FCC53802}" destId="{8A7FE4F0-6C57-4D8F-A2A3-AA2A793B6F48}" srcOrd="5" destOrd="0" presId="urn:microsoft.com/office/officeart/2005/8/layout/venn1"/>
    <dgm:cxn modelId="{D7157FB8-1DF0-4353-AF9D-6011DBEDC7EC}" type="presParOf" srcId="{950BD21C-0CF8-488F-A352-DE60FCC53802}" destId="{26260F1D-1A4F-4326-B119-5D6E2343350B}" srcOrd="6" destOrd="0" presId="urn:microsoft.com/office/officeart/2005/8/layout/venn1"/>
    <dgm:cxn modelId="{F3AB132A-D15C-4E2E-8D98-CA07520417AB}" type="presParOf" srcId="{950BD21C-0CF8-488F-A352-DE60FCC53802}" destId="{2A80F0AA-5955-4157-AE4C-FB71B111B8F7}" srcOrd="7" destOrd="0" presId="urn:microsoft.com/office/officeart/2005/8/layout/venn1"/>
    <dgm:cxn modelId="{4E5CDFAC-8556-4055-AE04-2CDACF912C0C}" type="presParOf" srcId="{950BD21C-0CF8-488F-A352-DE60FCC53802}" destId="{DD6B9DE0-9CA8-4AFF-83FD-4CAEC502D8FB}" srcOrd="8" destOrd="0" presId="urn:microsoft.com/office/officeart/2005/8/layout/venn1"/>
    <dgm:cxn modelId="{EA7877FB-F8B4-4E75-ABDD-5C4BC700337A}" type="presParOf" srcId="{950BD21C-0CF8-488F-A352-DE60FCC53802}" destId="{E714C4B0-EAA9-4EA4-9216-F733DBD8F5A9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8A5C1-E3DF-4041-8242-439043F8972D}">
      <dsp:nvSpPr>
        <dsp:cNvPr id="0" name=""/>
        <dsp:cNvSpPr/>
      </dsp:nvSpPr>
      <dsp:spPr>
        <a:xfrm>
          <a:off x="2324695" y="1313026"/>
          <a:ext cx="1549797" cy="15497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E266466-5594-440F-9287-2DBB5AF357A5}">
      <dsp:nvSpPr>
        <dsp:cNvPr id="0" name=""/>
        <dsp:cNvSpPr/>
      </dsp:nvSpPr>
      <dsp:spPr>
        <a:xfrm>
          <a:off x="2200711" y="51049"/>
          <a:ext cx="1797764" cy="104057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Pupil Premium – Households earn £5000 less on average</a:t>
          </a:r>
        </a:p>
      </dsp:txBody>
      <dsp:txXfrm>
        <a:off x="2200711" y="51049"/>
        <a:ext cx="1797764" cy="1040577"/>
      </dsp:txXfrm>
    </dsp:sp>
    <dsp:sp modelId="{E5F6DF99-AEEC-42DA-B0FD-E5911F02B360}">
      <dsp:nvSpPr>
        <dsp:cNvPr id="0" name=""/>
        <dsp:cNvSpPr/>
      </dsp:nvSpPr>
      <dsp:spPr>
        <a:xfrm>
          <a:off x="2914238" y="1741213"/>
          <a:ext cx="1549797" cy="15497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95FA1BC-F571-48BD-A7A4-1896D9B4B809}">
      <dsp:nvSpPr>
        <dsp:cNvPr id="0" name=""/>
        <dsp:cNvSpPr/>
      </dsp:nvSpPr>
      <dsp:spPr>
        <a:xfrm>
          <a:off x="4587399" y="1423726"/>
          <a:ext cx="1611788" cy="112913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Likely to be care experienced</a:t>
          </a:r>
        </a:p>
      </dsp:txBody>
      <dsp:txXfrm>
        <a:off x="4587399" y="1423726"/>
        <a:ext cx="1611788" cy="1129137"/>
      </dsp:txXfrm>
    </dsp:sp>
    <dsp:sp modelId="{CB668BC2-C51C-40AE-8872-8974AF2309D0}">
      <dsp:nvSpPr>
        <dsp:cNvPr id="0" name=""/>
        <dsp:cNvSpPr/>
      </dsp:nvSpPr>
      <dsp:spPr>
        <a:xfrm>
          <a:off x="2689207" y="2434637"/>
          <a:ext cx="1549797" cy="15497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A7FE4F0-6C57-4D8F-A2A3-AA2A793B6F48}">
      <dsp:nvSpPr>
        <dsp:cNvPr id="0" name=""/>
        <dsp:cNvSpPr/>
      </dsp:nvSpPr>
      <dsp:spPr>
        <a:xfrm>
          <a:off x="4339431" y="3349902"/>
          <a:ext cx="1611788" cy="112913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More likely to have SEND</a:t>
          </a:r>
        </a:p>
      </dsp:txBody>
      <dsp:txXfrm>
        <a:off x="4339431" y="3349902"/>
        <a:ext cx="1611788" cy="1129137"/>
      </dsp:txXfrm>
    </dsp:sp>
    <dsp:sp modelId="{26260F1D-1A4F-4326-B119-5D6E2343350B}">
      <dsp:nvSpPr>
        <dsp:cNvPr id="0" name=""/>
        <dsp:cNvSpPr/>
      </dsp:nvSpPr>
      <dsp:spPr>
        <a:xfrm>
          <a:off x="1960183" y="2434637"/>
          <a:ext cx="1549797" cy="15497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A80F0AA-5955-4157-AE4C-FB71B111B8F7}">
      <dsp:nvSpPr>
        <dsp:cNvPr id="0" name=""/>
        <dsp:cNvSpPr/>
      </dsp:nvSpPr>
      <dsp:spPr>
        <a:xfrm>
          <a:off x="247967" y="3349902"/>
          <a:ext cx="1611788" cy="112913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Twice as likely to have EAL</a:t>
          </a:r>
        </a:p>
      </dsp:txBody>
      <dsp:txXfrm>
        <a:off x="247967" y="3349902"/>
        <a:ext cx="1611788" cy="1129137"/>
      </dsp:txXfrm>
    </dsp:sp>
    <dsp:sp modelId="{DD6B9DE0-9CA8-4AFF-83FD-4CAEC502D8FB}">
      <dsp:nvSpPr>
        <dsp:cNvPr id="0" name=""/>
        <dsp:cNvSpPr/>
      </dsp:nvSpPr>
      <dsp:spPr>
        <a:xfrm>
          <a:off x="1735152" y="1741213"/>
          <a:ext cx="1549797" cy="15497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714C4B0-EAA9-4EA4-9216-F733DBD8F5A9}">
      <dsp:nvSpPr>
        <dsp:cNvPr id="0" name=""/>
        <dsp:cNvSpPr/>
      </dsp:nvSpPr>
      <dsp:spPr>
        <a:xfrm>
          <a:off x="0" y="1423726"/>
          <a:ext cx="1611788" cy="112913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400" kern="1200" dirty="0"/>
            <a:t>BAME (sic.) young people are one and a half times more likely to be young carers (Wayman et al., 2016)</a:t>
          </a:r>
        </a:p>
      </dsp:txBody>
      <dsp:txXfrm>
        <a:off x="0" y="1423726"/>
        <a:ext cx="1611788" cy="1129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57C9A-3715-0440-99CF-13E9A687F9D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81BDD-BAC9-A747-B74B-E53EDBE3C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70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Smyth et al., 2011 – difficulty of self-identification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81BDD-BAC9-A747-B74B-E53EDBE3CD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74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Core Content Framework – disadvantaged backgrounds, barriers to learning, effective relationships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United Nations Convention on the Rights of the Child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81BDD-BAC9-A747-B74B-E53EDBE3CD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39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CCF paper on Pygmalion Effect. Carers’ Week usually second week in June.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81BDD-BAC9-A747-B74B-E53EDBE3CD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90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UN Convention on the Rights of the Child, Article 12 – listening to young people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81BDD-BAC9-A747-B74B-E53EDBE3CD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43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Family approach is preferable, but school can only refer to LA with family consent.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81BDD-BAC9-A747-B74B-E53EDBE3CD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75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81BDD-BAC9-A747-B74B-E53EDBE3CD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01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81BDD-BAC9-A747-B74B-E53EDBE3CD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56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81BDD-BAC9-A747-B74B-E53EDBE3CD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3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Census data unreliable due to identification by respondent. Fear of disclosure. 2001 Census was around 175,000. 2011 – 177,918. Highest in NW.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Joseph et al. (2019) BBC research into Young Carers in 2018 found 1 in 5 but based on perceptions. Becker (2010) – 700,000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81BDD-BAC9-A747-B74B-E53EDBE3CD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60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81BDD-BAC9-A747-B74B-E53EDBE3CD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57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DfE,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81BDD-BAC9-A747-B74B-E53EDBE3CD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13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81BDD-BAC9-A747-B74B-E53EDBE3CD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4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81BDD-BAC9-A747-B74B-E53EDBE3CD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99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81BDD-BAC9-A747-B74B-E53EDBE3CD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50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26% of young carers experience bullying. Can struggle to make friends with people own age. </a:t>
            </a:r>
          </a:p>
          <a:p>
            <a:r>
              <a:rPr lang="en-GB" dirty="0"/>
              <a:t>50% report that their education is affected by their responsibilities at home (Barnardo’s, 2017). </a:t>
            </a:r>
          </a:p>
          <a:p>
            <a:r>
              <a:rPr lang="en-GB" dirty="0"/>
              <a:t>50% report that they have dropped out of education, or have not pursued further/ higher education because of their responsibilities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81BDD-BAC9-A747-B74B-E53EDBE3CD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40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81BDD-BAC9-A747-B74B-E53EDBE3CD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8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22FBF8D-B685-B74E-AFC3-52F1C75E09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6281123"/>
            <a:ext cx="9601200" cy="48516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 Rachel Marsden                                 @TeacheResearch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0F3B1CA-97DD-8147-B463-52C749B85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624A60-3608-4B48-AB03-5D8C92F1934A}"/>
              </a:ext>
            </a:extLst>
          </p:cNvPr>
          <p:cNvSpPr txBox="1"/>
          <p:nvPr userDrawn="1"/>
        </p:nvSpPr>
        <p:spPr>
          <a:xfrm>
            <a:off x="9601200" y="6473904"/>
            <a:ext cx="2611225" cy="292388"/>
          </a:xfrm>
          <a:prstGeom prst="rect">
            <a:avLst/>
          </a:prstGeom>
          <a:noFill/>
        </p:spPr>
        <p:txBody>
          <a:bodyPr wrap="square" bIns="0" rtlCol="0" anchor="b" anchorCtr="0">
            <a:spAutoFit/>
          </a:bodyPr>
          <a:lstStyle/>
          <a:p>
            <a:pPr algn="r"/>
            <a:r>
              <a:rPr lang="en-US" sz="1600" b="1" i="0" dirty="0">
                <a:solidFill>
                  <a:srgbClr val="5F295F"/>
                </a:solidFill>
                <a:latin typeface="Bitter SemiBold" pitchFamily="2" charset="77"/>
              </a:rPr>
              <a:t>marsdenr@edgehill.ac.uk</a:t>
            </a:r>
          </a:p>
        </p:txBody>
      </p:sp>
    </p:spTree>
    <p:extLst>
      <p:ext uri="{BB962C8B-B14F-4D97-AF65-F5344CB8AC3E}">
        <p14:creationId xmlns:p14="http://schemas.microsoft.com/office/powerpoint/2010/main" val="271730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84E84-FE74-2C45-AC50-9B443BFC3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A01CE-EEE3-264A-A4EC-FB55BAC0D7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6329697"/>
            <a:ext cx="9601200" cy="56416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 Rachel Marsden                                 @TeacheResearch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64DBC-F12E-C740-9C06-FF72E60AF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marsdenr@edgehill.ac.uk</a:t>
            </a:r>
          </a:p>
        </p:txBody>
      </p:sp>
    </p:spTree>
    <p:extLst>
      <p:ext uri="{BB962C8B-B14F-4D97-AF65-F5344CB8AC3E}">
        <p14:creationId xmlns:p14="http://schemas.microsoft.com/office/powerpoint/2010/main" val="365711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7B0A5-4510-2840-AA9E-A65CCFC77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91D54-B8D7-0D4B-B388-F3887A3823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6276827"/>
            <a:ext cx="10515600" cy="51751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Dr Rachel Marsden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C9233-707F-A54C-9E8B-AF589647F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marsdenr@edgehill.ac.uk</a:t>
            </a:r>
          </a:p>
        </p:txBody>
      </p:sp>
    </p:spTree>
    <p:extLst>
      <p:ext uri="{BB962C8B-B14F-4D97-AF65-F5344CB8AC3E}">
        <p14:creationId xmlns:p14="http://schemas.microsoft.com/office/powerpoint/2010/main" val="342427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DF9C-63B0-E649-A264-F73A3188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9E2BC-D050-6546-B9CC-3E6B631AFF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208969"/>
            <a:ext cx="5181600" cy="29679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E06B01-CF08-2145-9F58-E14F30FCF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180079"/>
            <a:ext cx="5181600" cy="299688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9874D5-FDF1-5A43-BF27-1177E73C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marsdenr@edgehill.ac.uk</a:t>
            </a:r>
          </a:p>
        </p:txBody>
      </p:sp>
    </p:spTree>
    <p:extLst>
      <p:ext uri="{BB962C8B-B14F-4D97-AF65-F5344CB8AC3E}">
        <p14:creationId xmlns:p14="http://schemas.microsoft.com/office/powerpoint/2010/main" val="2835918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A244E-6A77-B144-BCCF-3E88EEF4A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520" y="365125"/>
            <a:ext cx="7575868" cy="81343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2DF6-358E-D741-8D47-30CC9D892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74462-CE41-134A-90AC-5FF5ED1D3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C6A7F-3F45-D345-89DB-B9F75A4DD5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971787-E3F0-844C-A8D6-1DD0DF1D7D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DBBF37-7D62-0A4D-94E6-174855E89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marsdenr@edgehill.ac.uk</a:t>
            </a:r>
          </a:p>
        </p:txBody>
      </p:sp>
    </p:spTree>
    <p:extLst>
      <p:ext uri="{BB962C8B-B14F-4D97-AF65-F5344CB8AC3E}">
        <p14:creationId xmlns:p14="http://schemas.microsoft.com/office/powerpoint/2010/main" val="238760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1107E-24D7-A547-98AD-E58D14A40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7CE5A-964B-E74A-A16E-703532F66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marsdenr@edgehill.ac.uk</a:t>
            </a:r>
          </a:p>
        </p:txBody>
      </p:sp>
    </p:spTree>
    <p:extLst>
      <p:ext uri="{BB962C8B-B14F-4D97-AF65-F5344CB8AC3E}">
        <p14:creationId xmlns:p14="http://schemas.microsoft.com/office/powerpoint/2010/main" val="156941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4C69A-1DAF-AF4C-B03F-3ACDCC366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marsdenr@edgehill.ac.uk</a:t>
            </a:r>
          </a:p>
        </p:txBody>
      </p:sp>
    </p:spTree>
    <p:extLst>
      <p:ext uri="{BB962C8B-B14F-4D97-AF65-F5344CB8AC3E}">
        <p14:creationId xmlns:p14="http://schemas.microsoft.com/office/powerpoint/2010/main" val="238263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C9D71-4623-F643-A8AD-47831B81C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49680"/>
            <a:ext cx="3932237" cy="1534160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4FB12-1F17-F440-8AA0-A31A3AF25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49680"/>
            <a:ext cx="6172200" cy="4611370"/>
          </a:xfrm>
        </p:spPr>
        <p:txBody>
          <a:bodyPr/>
          <a:lstStyle>
            <a:lvl1pPr>
              <a:defRPr sz="3200">
                <a:solidFill>
                  <a:srgbClr val="5F295F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8AEF0-4213-1E41-9388-EDED75DD2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83840"/>
            <a:ext cx="3932237" cy="3085148"/>
          </a:xfrm>
        </p:spPr>
        <p:txBody>
          <a:bodyPr/>
          <a:lstStyle>
            <a:lvl1pPr marL="0" indent="0">
              <a:buNone/>
              <a:defRPr sz="1600">
                <a:solidFill>
                  <a:srgbClr val="5F295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72726-CBD0-2548-A3B0-066CDC4BA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marsdenr@edgehill.ac.uk</a:t>
            </a:r>
          </a:p>
        </p:txBody>
      </p:sp>
    </p:spTree>
    <p:extLst>
      <p:ext uri="{BB962C8B-B14F-4D97-AF65-F5344CB8AC3E}">
        <p14:creationId xmlns:p14="http://schemas.microsoft.com/office/powerpoint/2010/main" val="314837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907A62-1A14-8A45-BE85-E2C93521C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93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2A3EC-FB53-7B45-9AA4-52E3E20AB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292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rgbClr val="5F295F"/>
                </a:solidFill>
                <a:latin typeface="Bitter SemiBold" pitchFamily="2" charset="77"/>
              </a:defRPr>
            </a:lvl1pPr>
          </a:lstStyle>
          <a:p>
            <a:r>
              <a:rPr lang="en-US" dirty="0"/>
              <a:t>marsdenr@edgehill.ac.uk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7DCCC2-4B9E-DA40-85B5-6B43EA7BD7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t="81799"/>
          <a:stretch/>
        </p:blipFill>
        <p:spPr>
          <a:xfrm>
            <a:off x="0" y="6305550"/>
            <a:ext cx="10045700" cy="552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93DA46-84C0-1B4D-B653-DD394EAD3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77800" y="0"/>
            <a:ext cx="12014200" cy="12700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E44327C-3252-7C91-4B07-1F344C8E37D4}"/>
              </a:ext>
            </a:extLst>
          </p:cNvPr>
          <p:cNvSpPr txBox="1">
            <a:spLocks/>
          </p:cNvSpPr>
          <p:nvPr userDrawn="1"/>
        </p:nvSpPr>
        <p:spPr>
          <a:xfrm>
            <a:off x="4827182" y="147561"/>
            <a:ext cx="7364818" cy="1269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5F295F"/>
                </a:solidFill>
                <a:latin typeface="Bitter SemiBold" pitchFamily="2" charset="77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Who cares? Preparing trainee teachers to help young carers succeed in education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876734B-4F71-FC21-D8E7-E80937222ABD}"/>
              </a:ext>
            </a:extLst>
          </p:cNvPr>
          <p:cNvSpPr txBox="1">
            <a:spLocks/>
          </p:cNvSpPr>
          <p:nvPr userDrawn="1"/>
        </p:nvSpPr>
        <p:spPr>
          <a:xfrm>
            <a:off x="384544" y="3368681"/>
            <a:ext cx="10515600" cy="2996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E66CA-86D3-CC49-AAB8-4881A9052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305550"/>
            <a:ext cx="9601200" cy="564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Dr Rachel Marsden                                 @TeacheResearch</a:t>
            </a:r>
          </a:p>
        </p:txBody>
      </p:sp>
    </p:spTree>
    <p:extLst>
      <p:ext uri="{BB962C8B-B14F-4D97-AF65-F5344CB8AC3E}">
        <p14:creationId xmlns:p14="http://schemas.microsoft.com/office/powerpoint/2010/main" val="381139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5F295F"/>
          </a:solidFill>
          <a:latin typeface="Bitter SemiBol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ictoriantradingco.wordpress.com/2017/09/04/mondays-child-is-fair-of-face-poe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mbrosebarlowswinton.org/Copy-of-Young-Carer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hyperlink" Target="https://www.coram.org.uk/sites/default/files/resource_files/Carers%20Trust%20evaluation%20report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rnardos.org.uk/sites/default/files/uploads/still-hidden-still-ignored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ssets.publishing.service.gov.uk/government/uploads/system/uploads/attachment_data/file/1040274/Teachers__Standards_Dec_2021.pdf" TargetMode="External"/><Relationship Id="rId4" Type="http://schemas.openxmlformats.org/officeDocument/2006/relationships/hyperlink" Target="https://assets.publishing.service.gov.uk/government/uploads/system/uploads/attachment_data/file/974307/ITT_core_content_framework_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ldrenssociety.org.uk/sites/default/files/2020-10/hidden_from_view_final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hildrenssociety.org.uk/sites/default/files/2020-10/theres-nobody-is-there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413F2-5C52-CDFE-C539-CADEA53BB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0" y="1449388"/>
            <a:ext cx="6553200" cy="1325563"/>
          </a:xfrm>
        </p:spPr>
        <p:txBody>
          <a:bodyPr/>
          <a:lstStyle/>
          <a:p>
            <a:r>
              <a:rPr lang="en-GB" dirty="0"/>
              <a:t>Who are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E694E-19B0-AA22-39CA-DCA2BA4BE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50BC2E-5BEB-0292-8141-373E0E66E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84700" cy="63341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98A575-675E-3CA1-0D21-29E1AF6DF6D2}"/>
              </a:ext>
            </a:extLst>
          </p:cNvPr>
          <p:cNvSpPr txBox="1"/>
          <p:nvPr/>
        </p:nvSpPr>
        <p:spPr>
          <a:xfrm>
            <a:off x="4521200" y="5965450"/>
            <a:ext cx="7607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dirty="0">
                <a:hlinkClick r:id="rId3"/>
              </a:rPr>
              <a:t>https://victoriantradingco.wordpress.com/2017/09/04/mondays-child-is-fair-of-face-poem/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9899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65A70-9150-51D1-A508-A8C9F6CBA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249680"/>
            <a:ext cx="8593015" cy="1082040"/>
          </a:xfrm>
        </p:spPr>
        <p:txBody>
          <a:bodyPr>
            <a:normAutofit fontScale="90000"/>
          </a:bodyPr>
          <a:lstStyle/>
          <a:p>
            <a:r>
              <a:rPr lang="en-GB" dirty="0"/>
              <a:t>Why do teachers need to know about Young Carers?</a:t>
            </a:r>
            <a:br>
              <a:rPr lang="en-GB" dirty="0"/>
            </a:br>
            <a:endParaRPr lang="en-GB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942F692-6200-C16B-26ED-B6D2024D3880}"/>
              </a:ext>
            </a:extLst>
          </p:cNvPr>
          <p:cNvSpPr txBox="1">
            <a:spLocks/>
          </p:cNvSpPr>
          <p:nvPr/>
        </p:nvSpPr>
        <p:spPr>
          <a:xfrm>
            <a:off x="179662" y="1887783"/>
            <a:ext cx="8284400" cy="4163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5F29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majority of young carers are identified by teachers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39% of young carers say that their school is unaware of their caring responsibilities (Medforth, 2022)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Teachers can have a positive impact on wellbeing, confidence, and academic attainment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Barnardo’s (2017) recommended that all teachers be trained to help young carers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YouGov survey of 800 teachers revealed that only 19% had been trained on young carers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6" name="Picture 5" descr="Barnardo's">
            <a:extLst>
              <a:ext uri="{FF2B5EF4-FFF2-40B4-BE49-F238E27FC236}">
                <a16:creationId xmlns:a16="http://schemas.microsoft.com/office/drawing/2014/main" id="{0678153D-7102-E5C1-2E15-C56B301F2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7937" y="4573588"/>
            <a:ext cx="2752725" cy="12954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B7F9C35-3218-0F47-9B1C-1FD12CBF4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501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4D4643C-FFB2-2DB3-6A34-CBA6E53C49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805128-1C39-EA63-9245-69EFE6CE6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68" y="1378973"/>
            <a:ext cx="9777047" cy="882332"/>
          </a:xfrm>
        </p:spPr>
        <p:txBody>
          <a:bodyPr>
            <a:normAutofit/>
          </a:bodyPr>
          <a:lstStyle/>
          <a:p>
            <a:r>
              <a:rPr lang="en-GB" sz="3600" dirty="0"/>
              <a:t>Where is this in current teacher training?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1A870FA-BB2D-43E1-49C2-4E4E6C35CF73}"/>
              </a:ext>
            </a:extLst>
          </p:cNvPr>
          <p:cNvSpPr txBox="1">
            <a:spLocks/>
          </p:cNvSpPr>
          <p:nvPr/>
        </p:nvSpPr>
        <p:spPr>
          <a:xfrm>
            <a:off x="0" y="1249680"/>
            <a:ext cx="4772025" cy="1082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5F295F"/>
                </a:solidFill>
                <a:latin typeface="Bitter SemiBold" pitchFamily="2" charset="77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pic>
        <p:nvPicPr>
          <p:cNvPr id="8" name="Picture 7" descr="Core Content Framework ">
            <a:extLst>
              <a:ext uri="{FF2B5EF4-FFF2-40B4-BE49-F238E27FC236}">
                <a16:creationId xmlns:a16="http://schemas.microsoft.com/office/drawing/2014/main" id="{D130D96B-3988-3E27-B15F-772E336DF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88" y="5553369"/>
            <a:ext cx="10369163" cy="485169"/>
          </a:xfrm>
          <a:prstGeom prst="rect">
            <a:avLst/>
          </a:prstGeom>
        </p:spPr>
      </p:pic>
      <p:pic>
        <p:nvPicPr>
          <p:cNvPr id="12" name="Picture 11" descr="Core Content Framework ">
            <a:extLst>
              <a:ext uri="{FF2B5EF4-FFF2-40B4-BE49-F238E27FC236}">
                <a16:creationId xmlns:a16="http://schemas.microsoft.com/office/drawing/2014/main" id="{1DDD2B06-3ACC-DE72-B86C-2F10B39C5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55" y="2631936"/>
            <a:ext cx="4318114" cy="996586"/>
          </a:xfrm>
          <a:prstGeom prst="rect">
            <a:avLst/>
          </a:prstGeom>
        </p:spPr>
      </p:pic>
      <p:pic>
        <p:nvPicPr>
          <p:cNvPr id="14" name="Picture 13" descr="Core Content Framework ">
            <a:extLst>
              <a:ext uri="{FF2B5EF4-FFF2-40B4-BE49-F238E27FC236}">
                <a16:creationId xmlns:a16="http://schemas.microsoft.com/office/drawing/2014/main" id="{65F9AE05-1FFC-AC0B-1888-00C7BF524B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555" y="4248107"/>
            <a:ext cx="4338355" cy="789313"/>
          </a:xfrm>
          <a:prstGeom prst="rect">
            <a:avLst/>
          </a:prstGeom>
        </p:spPr>
      </p:pic>
      <p:pic>
        <p:nvPicPr>
          <p:cNvPr id="4" name="Picture 3" descr="United Nations">
            <a:extLst>
              <a:ext uri="{FF2B5EF4-FFF2-40B4-BE49-F238E27FC236}">
                <a16:creationId xmlns:a16="http://schemas.microsoft.com/office/drawing/2014/main" id="{8ACDA562-76B9-C9D1-FF54-817C37EF91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6353" y="3454750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5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65A70-9150-51D1-A508-A8C9F6CBA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9680"/>
            <a:ext cx="4772025" cy="1082040"/>
          </a:xfrm>
        </p:spPr>
        <p:txBody>
          <a:bodyPr>
            <a:normAutofit/>
          </a:bodyPr>
          <a:lstStyle/>
          <a:p>
            <a:r>
              <a:rPr lang="en-GB" dirty="0"/>
              <a:t>By the end of this session, you should know about: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49E0D-C8BE-5317-2D03-21879FAF9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4004" y="1460384"/>
            <a:ext cx="4591946" cy="543399"/>
          </a:xfrm>
        </p:spPr>
        <p:txBody>
          <a:bodyPr/>
          <a:lstStyle/>
          <a:p>
            <a:r>
              <a:rPr lang="en-GB" dirty="0"/>
              <a:t>What can you do?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F44A83-D313-F5DD-B0FC-485D7BCEB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2331720"/>
            <a:ext cx="4480560" cy="1799590"/>
          </a:xfrm>
        </p:spPr>
        <p:txBody>
          <a:bodyPr>
            <a:normAutofit/>
          </a:bodyPr>
          <a:lstStyle/>
          <a:p>
            <a:r>
              <a:rPr lang="en-GB" sz="2000" dirty="0"/>
              <a:t>Pupil Premium</a:t>
            </a:r>
          </a:p>
          <a:p>
            <a:r>
              <a:rPr lang="en-GB" sz="2000" dirty="0"/>
              <a:t>Care-experienced children</a:t>
            </a:r>
          </a:p>
          <a:p>
            <a:r>
              <a:rPr lang="en-GB" sz="2000" b="1" dirty="0"/>
              <a:t>Young Carers</a:t>
            </a:r>
          </a:p>
          <a:p>
            <a:r>
              <a:rPr lang="en-GB" sz="2000" dirty="0"/>
              <a:t>English as an Additional Language 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C48F200-65F9-34AD-EFCD-C68B7AE8FAC3}"/>
              </a:ext>
            </a:extLst>
          </p:cNvPr>
          <p:cNvSpPr txBox="1">
            <a:spLocks/>
          </p:cNvSpPr>
          <p:nvPr/>
        </p:nvSpPr>
        <p:spPr>
          <a:xfrm>
            <a:off x="4557899" y="2497016"/>
            <a:ext cx="7434809" cy="3111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5F29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Ask how things are at home (in private)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Pass on information (this might be to the Pastoral Lead)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Raise awareness in RSE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Empathise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E26F69B-505E-ADDE-E9BD-A8461D820091}"/>
              </a:ext>
            </a:extLst>
          </p:cNvPr>
          <p:cNvSpPr txBox="1">
            <a:spLocks/>
          </p:cNvSpPr>
          <p:nvPr/>
        </p:nvSpPr>
        <p:spPr>
          <a:xfrm>
            <a:off x="38669" y="2393135"/>
            <a:ext cx="4480560" cy="179959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5F29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Pupil Premium</a:t>
            </a:r>
          </a:p>
          <a:p>
            <a:r>
              <a:rPr lang="en-GB" sz="2000" dirty="0"/>
              <a:t>Care-experienced children</a:t>
            </a:r>
          </a:p>
          <a:p>
            <a:r>
              <a:rPr lang="en-GB" sz="2000" b="1" dirty="0"/>
              <a:t>Young Carers</a:t>
            </a:r>
          </a:p>
          <a:p>
            <a:r>
              <a:rPr lang="en-GB" sz="2000" dirty="0"/>
              <a:t>English as an Additional Language </a:t>
            </a:r>
          </a:p>
        </p:txBody>
      </p:sp>
      <p:pic>
        <p:nvPicPr>
          <p:cNvPr id="6" name="Picture 5" descr="How are you really?">
            <a:extLst>
              <a:ext uri="{FF2B5EF4-FFF2-40B4-BE49-F238E27FC236}">
                <a16:creationId xmlns:a16="http://schemas.microsoft.com/office/drawing/2014/main" id="{8479C7E0-2463-C2E9-C328-DB80DF93C0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0" t="55136" r="37179" b="5312"/>
          <a:stretch/>
        </p:blipFill>
        <p:spPr>
          <a:xfrm>
            <a:off x="856957" y="4256064"/>
            <a:ext cx="2766646" cy="1928838"/>
          </a:xfrm>
          <a:prstGeom prst="rect">
            <a:avLst/>
          </a:prstGeom>
        </p:spPr>
      </p:pic>
      <p:pic>
        <p:nvPicPr>
          <p:cNvPr id="8" name="Picture 7" descr="Young Carers Action Day">
            <a:extLst>
              <a:ext uri="{FF2B5EF4-FFF2-40B4-BE49-F238E27FC236}">
                <a16:creationId xmlns:a16="http://schemas.microsoft.com/office/drawing/2014/main" id="{DCDEE666-8B8B-B8E8-3243-CE1F562D9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006" y="3874372"/>
            <a:ext cx="4124325" cy="243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9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B47D786-7D4B-7CA5-8ECE-A17483F6D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372831"/>
            <a:ext cx="9601200" cy="485169"/>
          </a:xfrm>
        </p:spPr>
        <p:txBody>
          <a:bodyPr/>
          <a:lstStyle/>
          <a:p>
            <a:r>
              <a:rPr lang="en-GB" dirty="0"/>
              <a:t>Dr Rachel Marsden			@TeacheResearch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277A36-DA25-D220-BE2F-CDD6DA893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5105"/>
            <a:ext cx="4039437" cy="864281"/>
          </a:xfrm>
        </p:spPr>
        <p:txBody>
          <a:bodyPr>
            <a:normAutofit/>
          </a:bodyPr>
          <a:lstStyle/>
          <a:p>
            <a:r>
              <a:rPr lang="en-GB" sz="2400" dirty="0"/>
              <a:t>My Research Plan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26D8F5-0E6E-6F01-97F0-710E5BCAE64D}"/>
              </a:ext>
            </a:extLst>
          </p:cNvPr>
          <p:cNvSpPr txBox="1">
            <a:spLocks/>
          </p:cNvSpPr>
          <p:nvPr/>
        </p:nvSpPr>
        <p:spPr>
          <a:xfrm>
            <a:off x="0" y="1249680"/>
            <a:ext cx="4772025" cy="1082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5F295F"/>
                </a:solidFill>
                <a:latin typeface="Bitter SemiBold" pitchFamily="2" charset="77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pic>
        <p:nvPicPr>
          <p:cNvPr id="9" name="Picture 8" descr="More than a teacher">
            <a:extLst>
              <a:ext uri="{FF2B5EF4-FFF2-40B4-BE49-F238E27FC236}">
                <a16:creationId xmlns:a16="http://schemas.microsoft.com/office/drawing/2014/main" id="{C8127289-FF0B-00DB-338B-C68D8A666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5218" y="1249680"/>
            <a:ext cx="3556782" cy="5031443"/>
          </a:xfrm>
          <a:prstGeom prst="rect">
            <a:avLst/>
          </a:prstGeom>
        </p:spPr>
      </p:pic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F0C9CD31-0808-6D8A-2EB4-A091AA20DD95}"/>
              </a:ext>
            </a:extLst>
          </p:cNvPr>
          <p:cNvSpPr txBox="1">
            <a:spLocks/>
          </p:cNvSpPr>
          <p:nvPr/>
        </p:nvSpPr>
        <p:spPr>
          <a:xfrm>
            <a:off x="-1" y="2073807"/>
            <a:ext cx="8522678" cy="4187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F295F"/>
                </a:solidFill>
              </a:rPr>
              <a:t>Analyse statistical data already collected by schools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F295F"/>
                </a:solidFill>
              </a:rPr>
              <a:t>Co-creation with teachers and Young Carers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F295F"/>
                </a:solidFill>
              </a:rPr>
              <a:t>Research Circle?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F295F"/>
                </a:solidFill>
              </a:rPr>
              <a:t>Young Carers educating teachers (McAndrew et al., 2011)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5F295F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5F295F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9768BB4-19E3-6FCD-4C89-5038A1822352}"/>
              </a:ext>
            </a:extLst>
          </p:cNvPr>
          <p:cNvSpPr txBox="1">
            <a:spLocks/>
          </p:cNvSpPr>
          <p:nvPr/>
        </p:nvSpPr>
        <p:spPr>
          <a:xfrm>
            <a:off x="373308" y="4526281"/>
            <a:ext cx="49914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5F295F"/>
                </a:solidFill>
                <a:latin typeface="Bitter SemiBold" pitchFamily="2" charset="77"/>
                <a:ea typeface="+mj-ea"/>
                <a:cs typeface="+mj-cs"/>
              </a:defRPr>
            </a:lvl1pPr>
          </a:lstStyle>
          <a:p>
            <a:r>
              <a:rPr lang="en-GB" dirty="0"/>
              <a:t>Any suggestions/ questions?</a:t>
            </a:r>
          </a:p>
        </p:txBody>
      </p:sp>
    </p:spTree>
    <p:extLst>
      <p:ext uri="{BB962C8B-B14F-4D97-AF65-F5344CB8AC3E}">
        <p14:creationId xmlns:p14="http://schemas.microsoft.com/office/powerpoint/2010/main" val="1042233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65A70-9150-51D1-A508-A8C9F6CBA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9680"/>
            <a:ext cx="4772025" cy="1082040"/>
          </a:xfrm>
        </p:spPr>
        <p:txBody>
          <a:bodyPr>
            <a:normAutofit/>
          </a:bodyPr>
          <a:lstStyle/>
          <a:p>
            <a:r>
              <a:rPr lang="en-GB" dirty="0"/>
              <a:t>What can schools do?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C48F200-65F9-34AD-EFCD-C68B7AE8FAC3}"/>
              </a:ext>
            </a:extLst>
          </p:cNvPr>
          <p:cNvSpPr txBox="1">
            <a:spLocks/>
          </p:cNvSpPr>
          <p:nvPr/>
        </p:nvSpPr>
        <p:spPr>
          <a:xfrm>
            <a:off x="0" y="4523038"/>
            <a:ext cx="4772025" cy="197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5F29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E26F69B-505E-ADDE-E9BD-A8461D820091}"/>
              </a:ext>
            </a:extLst>
          </p:cNvPr>
          <p:cNvSpPr txBox="1">
            <a:spLocks/>
          </p:cNvSpPr>
          <p:nvPr/>
        </p:nvSpPr>
        <p:spPr>
          <a:xfrm>
            <a:off x="38669" y="2393135"/>
            <a:ext cx="4480560" cy="119412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5F29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Appoint a Young Carers’ Co-ordinator  </a:t>
            </a:r>
          </a:p>
          <a:p>
            <a:r>
              <a:rPr lang="en-GB" sz="2000" dirty="0"/>
              <a:t>Liaise with Education Welfare Officers </a:t>
            </a:r>
          </a:p>
        </p:txBody>
      </p:sp>
      <p:pic>
        <p:nvPicPr>
          <p:cNvPr id="10" name="Picture 9" descr="One school's Young Carer policy. ">
            <a:hlinkClick r:id="rId3"/>
            <a:extLst>
              <a:ext uri="{FF2B5EF4-FFF2-40B4-BE49-F238E27FC236}">
                <a16:creationId xmlns:a16="http://schemas.microsoft.com/office/drawing/2014/main" id="{7A49DC65-3880-932F-E590-00B47237EB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731" t="14776" r="18077"/>
          <a:stretch/>
        </p:blipFill>
        <p:spPr>
          <a:xfrm>
            <a:off x="4810694" y="1249680"/>
            <a:ext cx="7381306" cy="5427785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E170BE0-F13F-25C4-E678-DA91B3290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827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65DCF-49F2-DBAE-A088-04CB705B1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168BB906-1D23-7B36-65F6-E26B363EC4AC}"/>
              </a:ext>
            </a:extLst>
          </p:cNvPr>
          <p:cNvSpPr txBox="1">
            <a:spLocks/>
          </p:cNvSpPr>
          <p:nvPr/>
        </p:nvSpPr>
        <p:spPr>
          <a:xfrm>
            <a:off x="474785" y="2708031"/>
            <a:ext cx="8651630" cy="844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5F295F"/>
              </a:solidFill>
            </a:endParaRPr>
          </a:p>
        </p:txBody>
      </p:sp>
      <p:pic>
        <p:nvPicPr>
          <p:cNvPr id="5" name="Picture 4" descr="NSPCC">
            <a:extLst>
              <a:ext uri="{FF2B5EF4-FFF2-40B4-BE49-F238E27FC236}">
                <a16:creationId xmlns:a16="http://schemas.microsoft.com/office/drawing/2014/main" id="{878C4DA9-ED9B-EE63-3375-18043D1F6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16" y="3830550"/>
            <a:ext cx="2143125" cy="2143125"/>
          </a:xfrm>
          <a:prstGeom prst="rect">
            <a:avLst/>
          </a:prstGeom>
        </p:spPr>
      </p:pic>
      <p:pic>
        <p:nvPicPr>
          <p:cNvPr id="7" name="Picture 6" descr="Mentally Healthy Schools">
            <a:extLst>
              <a:ext uri="{FF2B5EF4-FFF2-40B4-BE49-F238E27FC236}">
                <a16:creationId xmlns:a16="http://schemas.microsoft.com/office/drawing/2014/main" id="{13166874-4F8E-C04A-0181-86A31CFD8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8466" y="2880580"/>
            <a:ext cx="2857500" cy="1343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0128BE-F931-F4BE-FD6C-9749B1E148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6415" y="1437240"/>
            <a:ext cx="2566638" cy="15972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3107F2-4BDB-73B7-A250-C5DBC210F7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640284"/>
            <a:ext cx="2621507" cy="1749704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4469BA9F-0232-5252-37D1-1215AA9C0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04" y="1437240"/>
            <a:ext cx="10515600" cy="1325563"/>
          </a:xfrm>
        </p:spPr>
        <p:txBody>
          <a:bodyPr/>
          <a:lstStyle/>
          <a:p>
            <a:r>
              <a:rPr lang="en-GB" dirty="0"/>
              <a:t>Possible collaborations</a:t>
            </a:r>
          </a:p>
        </p:txBody>
      </p:sp>
      <p:pic>
        <p:nvPicPr>
          <p:cNvPr id="12" name="Picture 11">
            <a:hlinkClick r:id="rId7"/>
            <a:extLst>
              <a:ext uri="{FF2B5EF4-FFF2-40B4-BE49-F238E27FC236}">
                <a16:creationId xmlns:a16="http://schemas.microsoft.com/office/drawing/2014/main" id="{716B67EF-24EA-2BA2-0C73-24D84AE120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3734" y="5196497"/>
            <a:ext cx="6096000" cy="7870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5F90EF-22B7-C9F2-BFC4-8DCAEB8635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60312" y="3227129"/>
            <a:ext cx="1736137" cy="173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6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0AD5D-2B61-021B-BBA5-5F38CC7A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41616"/>
            <a:ext cx="3276601" cy="1094520"/>
          </a:xfrm>
        </p:spPr>
        <p:txBody>
          <a:bodyPr/>
          <a:lstStyle/>
          <a:p>
            <a:r>
              <a:rPr lang="en-GB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2222E-6323-1187-C1D0-150CFE2C4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FB7F6C-B36B-AD84-720C-D046E320FB74}"/>
              </a:ext>
            </a:extLst>
          </p:cNvPr>
          <p:cNvSpPr txBox="1"/>
          <p:nvPr/>
        </p:nvSpPr>
        <p:spPr>
          <a:xfrm>
            <a:off x="97887" y="2369550"/>
            <a:ext cx="1199622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BARNARDO’S. 2017. </a:t>
            </a:r>
            <a:r>
              <a:rPr lang="en-GB" i="1" dirty="0"/>
              <a:t>Still Hidden, Still Ignored</a:t>
            </a:r>
            <a:r>
              <a:rPr lang="en-GB" dirty="0"/>
              <a:t>. Online. Available at: </a:t>
            </a:r>
            <a:r>
              <a:rPr lang="en-GB" dirty="0">
                <a:hlinkClick r:id="rId3"/>
              </a:rPr>
              <a:t>https://www.barnardos.org.uk/sites/default/files/uploads/still-hidden-still-ignored.pdf</a:t>
            </a:r>
            <a:r>
              <a:rPr lang="en-GB" dirty="0"/>
              <a:t> [accessed 30/12/22] </a:t>
            </a:r>
            <a:endParaRPr lang="en-GB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BOSZORMENYI-NAGY, I. and SPARK, G.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2013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en-GB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Invisible Loyalties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Oxon: Routledge </a:t>
            </a:r>
          </a:p>
          <a:p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FOR EDUCATION. 2016. </a:t>
            </a:r>
            <a:r>
              <a:rPr lang="en-GB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ITT Core Content Framework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Online. Available at:  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https://assets.publishing.service.gov.uk/government/uploads/system/uploads/attachment_data/file/974307/ITT_core_content_framework_.pdf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[accessed 30/12/22] </a:t>
            </a:r>
          </a:p>
          <a:p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FOR EDUCATION. 2021. </a:t>
            </a:r>
            <a:r>
              <a:rPr lang="en-GB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Teachers’ Standards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Online. Available at: 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https://assets.publishing.service.gov.uk/government/uploads/system/uploads/attachment_data/file/1040274/Teachers__Standards_Dec_2021.pdf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[accessed 29/12/22]  </a:t>
            </a:r>
          </a:p>
          <a:p>
            <a:r>
              <a:rPr lang="en-GB" dirty="0"/>
              <a:t>JOSEPH, S., KENDALL, C., TOHER, D., SEMPIK, J., HOLLAND, J. and BECKER, S. 2019.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“Young Carers in England: Findings from the 2018 BBC Survey on the Prevalence and Nature of Caring among Young People,” </a:t>
            </a:r>
            <a:r>
              <a:rPr lang="en-GB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Child: Care, Health and Development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45(4), pp. 606–612.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doi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10.1111/cch.12674. </a:t>
            </a:r>
          </a:p>
          <a:p>
            <a:endParaRPr lang="en-GB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387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0AD5D-2B61-021B-BBA5-5F38CC7A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785" y="992189"/>
            <a:ext cx="10515600" cy="1094520"/>
          </a:xfrm>
        </p:spPr>
        <p:txBody>
          <a:bodyPr/>
          <a:lstStyle/>
          <a:p>
            <a:r>
              <a:rPr lang="en-GB" dirty="0"/>
              <a:t>References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2222E-6323-1187-C1D0-150CFE2C4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FB7F6C-B36B-AD84-720C-D046E320FB74}"/>
              </a:ext>
            </a:extLst>
          </p:cNvPr>
          <p:cNvSpPr txBox="1"/>
          <p:nvPr/>
        </p:nvSpPr>
        <p:spPr>
          <a:xfrm>
            <a:off x="97887" y="1805382"/>
            <a:ext cx="1199622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LEESON, C. AND MORGAN, J. 2022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“Children with a Parent in Prison England and Wales: A Hidden Population of Young Carers,” </a:t>
            </a:r>
            <a:r>
              <a:rPr lang="en-GB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Child Care in Practice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28(2), pp. 196–209.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doi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10.1080/13575279.2019.1680531. </a:t>
            </a:r>
          </a:p>
          <a:p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MCANDREW, S.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, WARNE, T., FALLON, D. and MORAN, P.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 2012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“Young, Gifted, and Caring: A Project Narrative of Young Carers, Their Mental Health, and Getting Them Involved in Education, Research and Practice: Mental Health: Involving Young Carers,” </a:t>
            </a:r>
            <a:r>
              <a:rPr lang="en-GB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International Journal of Mental Health Nursing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21(1), pp. 12–19.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doi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10.1111/j.1447-0349.2011.00762.x. </a:t>
            </a:r>
          </a:p>
          <a:p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MEDFORTH, N. 2022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“‘Our Unified Voice to Implement Change and Advance the View of Young Carers and Young Adult Carers.’ an Appreciative Evaluation of the Impact of a National Young Carer Health Champions Programme,” </a:t>
            </a:r>
            <a:r>
              <a:rPr lang="en-GB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Social Work in Public Health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1-18, pp. 1–18.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doi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10.1080/19371918.2022.2058673. </a:t>
            </a:r>
          </a:p>
          <a:p>
            <a:r>
              <a:rPr lang="en-GB" dirty="0"/>
              <a:t>THE CHILDREN’S SOCIETY. 2013. </a:t>
            </a:r>
            <a:r>
              <a:rPr lang="en-GB" i="1" dirty="0"/>
              <a:t>Hidden from View</a:t>
            </a:r>
            <a:r>
              <a:rPr lang="en-GB" dirty="0"/>
              <a:t>. Online. Available at: </a:t>
            </a:r>
            <a:r>
              <a:rPr lang="en-GB" dirty="0">
                <a:hlinkClick r:id="rId3"/>
              </a:rPr>
              <a:t>https://www.childrenssociety.org.uk/sites/default/files/2020-10/hidden_from_view_final.pdf</a:t>
            </a:r>
            <a:r>
              <a:rPr lang="en-GB" dirty="0"/>
              <a:t> [accessed 30/12/22]</a:t>
            </a:r>
          </a:p>
          <a:p>
            <a:r>
              <a:rPr lang="en-GB" dirty="0">
                <a:ea typeface="+mn-lt"/>
                <a:cs typeface="+mn-lt"/>
              </a:rPr>
              <a:t>SMYTH, C., BLAXLAND, M. and CASS, B. (2011) “'so That's How I Found Out I Was a Young Carer and That I Actually Had Been a Carer Most of My Life'. Identifying and Supporting Hidden Young Carers,” </a:t>
            </a:r>
            <a:r>
              <a:rPr lang="en-GB" i="1" dirty="0">
                <a:ea typeface="+mn-lt"/>
                <a:cs typeface="+mn-lt"/>
              </a:rPr>
              <a:t>Journal of Youth Studies</a:t>
            </a:r>
            <a:r>
              <a:rPr lang="en-GB" dirty="0">
                <a:ea typeface="+mn-lt"/>
                <a:cs typeface="+mn-lt"/>
              </a:rPr>
              <a:t>, 14(2), pp. 145–160. </a:t>
            </a:r>
            <a:endParaRPr lang="en-GB" dirty="0"/>
          </a:p>
          <a:p>
            <a:r>
              <a:rPr lang="en-GB" dirty="0"/>
              <a:t>WAYMAN, S., RAWS, P., LEADBITTER, H. 2016. ‘There’s nobody is there – no one who can actually help’. Online. Available at: </a:t>
            </a:r>
            <a:r>
              <a:rPr lang="en-GB" dirty="0">
                <a:hlinkClick r:id="rId4"/>
              </a:rPr>
              <a:t>https://www.childrenssociety.org.uk/sites/default/files/2020-10/theres-nobody-is-there.pdf</a:t>
            </a:r>
            <a:r>
              <a:rPr lang="en-GB" dirty="0"/>
              <a:t> [accessed 29/12/22]</a:t>
            </a:r>
          </a:p>
        </p:txBody>
      </p:sp>
    </p:spTree>
    <p:extLst>
      <p:ext uri="{BB962C8B-B14F-4D97-AF65-F5344CB8AC3E}">
        <p14:creationId xmlns:p14="http://schemas.microsoft.com/office/powerpoint/2010/main" val="3809773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B47D786-7D4B-7CA5-8ECE-A17483F6D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317218"/>
            <a:ext cx="9601200" cy="485169"/>
          </a:xfrm>
        </p:spPr>
        <p:txBody>
          <a:bodyPr/>
          <a:lstStyle/>
          <a:p>
            <a:r>
              <a:rPr lang="en-GB" dirty="0"/>
              <a:t>Dr Rachel Marsden				@TeacheResearch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277A36-DA25-D220-BE2F-CDD6DA893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5105"/>
            <a:ext cx="12192000" cy="1325563"/>
          </a:xfrm>
        </p:spPr>
        <p:txBody>
          <a:bodyPr/>
          <a:lstStyle/>
          <a:p>
            <a:r>
              <a:rPr lang="en-GB" dirty="0"/>
              <a:t>Young Carers are…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7C8D6F-9D1F-CCFA-164A-A9B3371C7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317" y="4612124"/>
            <a:ext cx="3752850" cy="12192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A3DCBD-B479-AEA3-BBF8-1AF34F151A2A}"/>
              </a:ext>
            </a:extLst>
          </p:cNvPr>
          <p:cNvSpPr txBox="1">
            <a:spLocks/>
          </p:cNvSpPr>
          <p:nvPr/>
        </p:nvSpPr>
        <p:spPr>
          <a:xfrm>
            <a:off x="423445" y="2535674"/>
            <a:ext cx="7419975" cy="2076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…defined by the Children and Families Act (2014, Section 96), Young Carers are those under the age of 18 who care for a relative with: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96201BE-3EBC-2299-497F-B547AF0709CA}"/>
              </a:ext>
            </a:extLst>
          </p:cNvPr>
          <p:cNvSpPr txBox="1">
            <a:spLocks/>
          </p:cNvSpPr>
          <p:nvPr/>
        </p:nvSpPr>
        <p:spPr>
          <a:xfrm>
            <a:off x="423445" y="3913847"/>
            <a:ext cx="6829742" cy="1836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5F29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 physical disability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 long-term illness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Mental health conditions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Drug/ alcohol dependency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B95102-09CD-B7FC-B516-5D4CF5E614D3}"/>
              </a:ext>
            </a:extLst>
          </p:cNvPr>
          <p:cNvSpPr txBox="1"/>
          <p:nvPr/>
        </p:nvSpPr>
        <p:spPr>
          <a:xfrm>
            <a:off x="4724400" y="3200399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530848-31A7-49C3-3B8B-FC5F8E80794C}"/>
              </a:ext>
            </a:extLst>
          </p:cNvPr>
          <p:cNvSpPr txBox="1"/>
          <p:nvPr/>
        </p:nvSpPr>
        <p:spPr>
          <a:xfrm>
            <a:off x="4867275" y="3343274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60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65A70-9150-51D1-A508-A8C9F6CBA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9680"/>
            <a:ext cx="4772025" cy="1082040"/>
          </a:xfrm>
        </p:spPr>
        <p:txBody>
          <a:bodyPr>
            <a:normAutofit/>
          </a:bodyPr>
          <a:lstStyle/>
          <a:p>
            <a:r>
              <a:rPr lang="en-GB" dirty="0"/>
              <a:t>Statistically…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49E0D-C8BE-5317-2D03-21879FAF9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49680"/>
            <a:ext cx="6285230" cy="750570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692A20-4650-ADED-3C85-6AD8E68B7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240D61-4181-3395-8009-91814AF43B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70" t="40593" r="59313" b="51403"/>
          <a:stretch/>
        </p:blipFill>
        <p:spPr>
          <a:xfrm>
            <a:off x="501821" y="5046846"/>
            <a:ext cx="3251029" cy="919614"/>
          </a:xfrm>
          <a:prstGeom prst="rect">
            <a:avLst/>
          </a:prstGeo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4E8F1F2-1790-8DC9-BE25-5CA81F957FDE}"/>
              </a:ext>
            </a:extLst>
          </p:cNvPr>
          <p:cNvSpPr txBox="1">
            <a:spLocks/>
          </p:cNvSpPr>
          <p:nvPr/>
        </p:nvSpPr>
        <p:spPr>
          <a:xfrm>
            <a:off x="248602" y="2358189"/>
            <a:ext cx="4772025" cy="1097281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5F29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According to the last Census, there were 117,918 young carers in England (Office for National Statistics, 2021)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C9ED219-57AC-67E0-F331-A4D776BB81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34" t="7863" r="26731" b="47151"/>
          <a:stretch/>
        </p:blipFill>
        <p:spPr>
          <a:xfrm>
            <a:off x="5330556" y="2552089"/>
            <a:ext cx="5990493" cy="308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47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65A70-9150-51D1-A508-A8C9F6CBA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9680"/>
            <a:ext cx="5826369" cy="1082040"/>
          </a:xfrm>
        </p:spPr>
        <p:txBody>
          <a:bodyPr>
            <a:normAutofit/>
          </a:bodyPr>
          <a:lstStyle/>
          <a:p>
            <a:r>
              <a:rPr lang="en-GB" dirty="0"/>
              <a:t>Intersectionality of Young Carers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49E0D-C8BE-5317-2D03-21879FAF9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49680"/>
            <a:ext cx="6285230" cy="750570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D1B4161-65BC-BDAF-381F-D8E32D293D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7839565"/>
              </p:ext>
            </p:extLst>
          </p:nvPr>
        </p:nvGraphicFramePr>
        <p:xfrm>
          <a:off x="5269230" y="1790700"/>
          <a:ext cx="6199188" cy="4530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692A20-4650-ADED-3C85-6AD8E68B7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129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277A36-DA25-D220-BE2F-CDD6DA893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5105"/>
            <a:ext cx="12192000" cy="1325563"/>
          </a:xfrm>
        </p:spPr>
        <p:txBody>
          <a:bodyPr/>
          <a:lstStyle/>
          <a:p>
            <a:r>
              <a:rPr lang="en-GB" dirty="0"/>
              <a:t>‘Persistent Absenteeism’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3B5965-F9F6-01D6-9F4E-913D0C70F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022" y="2185016"/>
            <a:ext cx="5047926" cy="38712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880F87-8C02-782B-C6F2-26D0E7A8E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52" y="3854843"/>
            <a:ext cx="2956816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55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65A70-9150-51D1-A508-A8C9F6CBA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9680"/>
            <a:ext cx="4772025" cy="1082040"/>
          </a:xfrm>
        </p:spPr>
        <p:txBody>
          <a:bodyPr>
            <a:normAutofit/>
          </a:bodyPr>
          <a:lstStyle/>
          <a:p>
            <a:r>
              <a:rPr lang="en-GB" dirty="0"/>
              <a:t>‘Young Carers’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49E0D-C8BE-5317-2D03-21879FAF9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48736"/>
            <a:ext cx="6829742" cy="670560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A6FB9DA-F796-7985-F3A8-A00EAD11F46E}"/>
              </a:ext>
            </a:extLst>
          </p:cNvPr>
          <p:cNvSpPr txBox="1">
            <a:spLocks/>
          </p:cNvSpPr>
          <p:nvPr/>
        </p:nvSpPr>
        <p:spPr>
          <a:xfrm>
            <a:off x="5414" y="2107393"/>
            <a:ext cx="7239448" cy="1408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5F29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A global phenomenon (Leu et al., 2022) that only became recognised in the UK in the 1990s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416CCA-7F6B-91B4-821B-BC52866FA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2389" y="476722"/>
            <a:ext cx="3932237" cy="308514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 descr="Fizza">
            <a:extLst>
              <a:ext uri="{FF2B5EF4-FFF2-40B4-BE49-F238E27FC236}">
                <a16:creationId xmlns:a16="http://schemas.microsoft.com/office/drawing/2014/main" id="{A27C3EE2-9055-16F3-3D0D-62D611DD5A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21"/>
          <a:stretch/>
        </p:blipFill>
        <p:spPr>
          <a:xfrm>
            <a:off x="5924836" y="2769173"/>
            <a:ext cx="3082290" cy="33375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931AF8-27F0-1B32-BEBA-41657799E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225" y="3540985"/>
            <a:ext cx="3426249" cy="19204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C0C33F-30FF-5463-0B34-DEAE2665BC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2105" y="1348736"/>
            <a:ext cx="285750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1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65A70-9150-51D1-A508-A8C9F6CBA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9680"/>
            <a:ext cx="4772025" cy="1082040"/>
          </a:xfrm>
        </p:spPr>
        <p:txBody>
          <a:bodyPr>
            <a:normAutofit/>
          </a:bodyPr>
          <a:lstStyle/>
          <a:p>
            <a:r>
              <a:rPr lang="en-GB" dirty="0"/>
              <a:t>Who are Young Carers?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49E0D-C8BE-5317-2D03-21879FAF9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48736"/>
            <a:ext cx="6829742" cy="670560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A6FB9DA-F796-7985-F3A8-A00EAD11F46E}"/>
              </a:ext>
            </a:extLst>
          </p:cNvPr>
          <p:cNvSpPr txBox="1">
            <a:spLocks/>
          </p:cNvSpPr>
          <p:nvPr/>
        </p:nvSpPr>
        <p:spPr>
          <a:xfrm>
            <a:off x="5413" y="2107392"/>
            <a:ext cx="9079971" cy="4054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5F29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Predominantly look after a parent (Barnardo’s, 2017)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Leeson and Morgan (2022) propose that some of the 200,000 children affected by parental imprisonment should be identified as Young Carers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Covid-19 turned 450,000 people into carers (Carers UK, 2021)</a:t>
            </a:r>
          </a:p>
        </p:txBody>
      </p:sp>
      <p:pic>
        <p:nvPicPr>
          <p:cNvPr id="6" name="Picture 5" descr="Carers UK">
            <a:extLst>
              <a:ext uri="{FF2B5EF4-FFF2-40B4-BE49-F238E27FC236}">
                <a16:creationId xmlns:a16="http://schemas.microsoft.com/office/drawing/2014/main" id="{47CD5965-7CA3-D063-1890-04FEE27C6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1916" y="4347796"/>
            <a:ext cx="2933700" cy="15621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416CCA-7F6B-91B4-821B-BC52866FA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2389" y="476722"/>
            <a:ext cx="3932237" cy="3085148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15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65A70-9150-51D1-A508-A8C9F6CBA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9" y="1383030"/>
            <a:ext cx="5107762" cy="81343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5F295F"/>
                </a:solidFill>
              </a:rPr>
              <a:t>What do Young Carers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49E0D-C8BE-5317-2D03-21879FAF9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994" y="2575071"/>
            <a:ext cx="3552160" cy="36845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F295F"/>
                </a:solidFill>
              </a:rPr>
              <a:t>Manage medication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Manage finances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F295F"/>
                </a:solidFill>
              </a:rPr>
              <a:t>Cooking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Take care of younger siblings 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033A6B-FBB8-8FE3-4423-FF32CC4A9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45984" y="1751159"/>
            <a:ext cx="3634155" cy="82391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5F295F"/>
                </a:solidFill>
              </a:rPr>
              <a:t>Emotional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CB4653E-7CE4-78CE-2A74-99993BA0AA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45985" y="2575070"/>
            <a:ext cx="3552161" cy="368458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Support a parent emotionally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F295F"/>
                </a:solidFill>
              </a:rPr>
              <a:t>Parent and child are more like peers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Can be more damaging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solidFill>
                <a:srgbClr val="5F295F"/>
              </a:solidFill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C48F200-65F9-34AD-EFCD-C68B7AE8FAC3}"/>
              </a:ext>
            </a:extLst>
          </p:cNvPr>
          <p:cNvSpPr txBox="1">
            <a:spLocks/>
          </p:cNvSpPr>
          <p:nvPr/>
        </p:nvSpPr>
        <p:spPr>
          <a:xfrm>
            <a:off x="81994" y="5814353"/>
            <a:ext cx="7590777" cy="539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5F29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‘Parentification’ coined by </a:t>
            </a:r>
            <a:r>
              <a:rPr lang="en-GB" sz="2000" dirty="0" err="1"/>
              <a:t>Boszormenyi-Nagi</a:t>
            </a:r>
            <a:r>
              <a:rPr lang="en-GB" sz="2000" dirty="0"/>
              <a:t> and Spark (1973)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FB4F83B-0B2B-A400-F91F-AB2D6A60A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22" y="1751159"/>
            <a:ext cx="3552160" cy="823912"/>
          </a:xfrm>
        </p:spPr>
        <p:txBody>
          <a:bodyPr/>
          <a:lstStyle/>
          <a:p>
            <a:r>
              <a:rPr lang="en-GB" dirty="0">
                <a:solidFill>
                  <a:srgbClr val="5F295F"/>
                </a:solidFill>
              </a:rPr>
              <a:t>Instrumental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0B64F4-79CD-B1CF-3860-93B7E8FBA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820" y="3600652"/>
            <a:ext cx="3548180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4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2770C-D0D0-DD94-DD21-6040B9F7A0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5F295F"/>
                </a:solidFill>
              </a:rPr>
              <a:t>Impact of caring on Education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9EF0-C7B7-658D-E596-0A8C45D77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2505075"/>
            <a:ext cx="5997575" cy="3684588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Lower attainment at GCSE (The Children’s Society, 2013)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F29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Most teachers surveyed by YouGov (2017) identified caring as having an impact on attendance, completion of work, and wellbeing.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95% of Young Carer Practitioners thought that young carers would not pursue the education they intended because of caring responsibilities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F29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 Authorities have a duty to consider the impact of caring on a child’s education (Care Act, 2014)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D512F3-E4E4-8FAD-498C-7C3EEAE528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>
                <a:solidFill>
                  <a:srgbClr val="5F295F"/>
                </a:solidFill>
              </a:rPr>
              <a:t>What can teachers do?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4EC9AE-F5A0-DEF3-B363-0CC08483EC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997575" cy="3684588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Aid catch-up when absent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cs typeface="+mn-cs"/>
              </a:rPr>
              <a:t>Be flexible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  <a:cs typeface="+mn-cs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5F295F"/>
                </a:solidFill>
                <a:latin typeface="Calibri" panose="020F0502020204030204"/>
                <a:cs typeface="+mn-cs"/>
              </a:rPr>
              <a:t>Facilitate a support group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5F295F"/>
                </a:solidFill>
                <a:latin typeface="Calibri" panose="020F0502020204030204"/>
                <a:cs typeface="+mn-cs"/>
              </a:rPr>
              <a:t>Celebrate, although this could reinforce their role (McAndrew et al., 2011)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Calibri" panose="020F0502020204030204"/>
                <a:cs typeface="+mn-cs"/>
              </a:rPr>
              <a:t>Ensure opportunities are not missed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rgbClr val="000000"/>
              </a:solidFill>
              <a:latin typeface="Calibri" panose="020F0502020204030204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F29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 the signs for identification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5EA55ED-039D-31BA-B146-8E8C637EA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64" y="1178560"/>
            <a:ext cx="7575868" cy="81343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75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 EHU Colours">
      <a:dk1>
        <a:srgbClr val="000000"/>
      </a:dk1>
      <a:lt1>
        <a:srgbClr val="FFFFFF"/>
      </a:lt1>
      <a:dk2>
        <a:srgbClr val="011E41"/>
      </a:dk2>
      <a:lt2>
        <a:srgbClr val="F0D283"/>
      </a:lt2>
      <a:accent1>
        <a:srgbClr val="AD8EAB"/>
      </a:accent1>
      <a:accent2>
        <a:srgbClr val="D5C5D3"/>
      </a:accent2>
      <a:accent3>
        <a:srgbClr val="8DAA95"/>
      </a:accent3>
      <a:accent4>
        <a:srgbClr val="C5D3C8"/>
      </a:accent4>
      <a:accent5>
        <a:srgbClr val="FF9E18"/>
      </a:accent5>
      <a:accent6>
        <a:srgbClr val="00BCE1"/>
      </a:accent6>
      <a:hlink>
        <a:srgbClr val="E1241A"/>
      </a:hlink>
      <a:folHlink>
        <a:srgbClr val="00615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31d29e2-725c-4c63-b8ec-04ab3bd54de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661AC019946243A460F23FEDE774CF" ma:contentTypeVersion="16" ma:contentTypeDescription="Create a new document." ma:contentTypeScope="" ma:versionID="ebc3ce0d3d83e55832aa884ca4cafb79">
  <xsd:schema xmlns:xsd="http://www.w3.org/2001/XMLSchema" xmlns:xs="http://www.w3.org/2001/XMLSchema" xmlns:p="http://schemas.microsoft.com/office/2006/metadata/properties" xmlns:ns3="f31d29e2-725c-4c63-b8ec-04ab3bd54dec" xmlns:ns4="86a9cbef-d7d9-4d90-89ea-9a9ef905b9bf" targetNamespace="http://schemas.microsoft.com/office/2006/metadata/properties" ma:root="true" ma:fieldsID="93b0ef14149a7f0b26a7aaca3666df88" ns3:_="" ns4:_="">
    <xsd:import namespace="f31d29e2-725c-4c63-b8ec-04ab3bd54dec"/>
    <xsd:import namespace="86a9cbef-d7d9-4d90-89ea-9a9ef905b9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1d29e2-725c-4c63-b8ec-04ab3bd54d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a9cbef-d7d9-4d90-89ea-9a9ef905b9b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16E05F-8F57-40F5-8091-B44AEA54B4E4}">
  <ds:schemaRefs>
    <ds:schemaRef ds:uri="http://purl.org/dc/terms/"/>
    <ds:schemaRef ds:uri="f31d29e2-725c-4c63-b8ec-04ab3bd54de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86a9cbef-d7d9-4d90-89ea-9a9ef905b9b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EC08919-52B9-49D8-AD68-634E528383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4E4653-5587-4562-A286-63F2F213E7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1d29e2-725c-4c63-b8ec-04ab3bd54dec"/>
    <ds:schemaRef ds:uri="86a9cbef-d7d9-4d90-89ea-9a9ef905b9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1697</TotalTime>
  <Words>1413</Words>
  <Application>Microsoft Office PowerPoint</Application>
  <PresentationFormat>Widescreen</PresentationFormat>
  <Paragraphs>129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Bitter SemiBold</vt:lpstr>
      <vt:lpstr>Calibri</vt:lpstr>
      <vt:lpstr>Office Theme</vt:lpstr>
      <vt:lpstr>Who are you?</vt:lpstr>
      <vt:lpstr>Young Carers are… </vt:lpstr>
      <vt:lpstr>Statistically… </vt:lpstr>
      <vt:lpstr>Intersectionality of Young Carers </vt:lpstr>
      <vt:lpstr>‘Persistent Absenteeism’</vt:lpstr>
      <vt:lpstr>‘Young Carers’</vt:lpstr>
      <vt:lpstr>Who are Young Carers?</vt:lpstr>
      <vt:lpstr>What do Young Carers do?</vt:lpstr>
      <vt:lpstr>PowerPoint Presentation</vt:lpstr>
      <vt:lpstr>Why do teachers need to know about Young Carers? </vt:lpstr>
      <vt:lpstr>Where is this in current teacher training?</vt:lpstr>
      <vt:lpstr>By the end of this session, you should know about:</vt:lpstr>
      <vt:lpstr>My Research Plan</vt:lpstr>
      <vt:lpstr>What can schools do?</vt:lpstr>
      <vt:lpstr>Possible collaborations</vt:lpstr>
      <vt:lpstr>References </vt:lpstr>
      <vt:lpstr>References (continued)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Butler</dc:creator>
  <cp:lastModifiedBy>Rachel Marsden</cp:lastModifiedBy>
  <cp:revision>13</cp:revision>
  <cp:lastPrinted>2023-07-07T07:34:31Z</cp:lastPrinted>
  <dcterms:created xsi:type="dcterms:W3CDTF">2022-06-16T10:38:33Z</dcterms:created>
  <dcterms:modified xsi:type="dcterms:W3CDTF">2023-09-15T16:32:17Z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0x01010074661AC019946243A460F23FEDE774CF</vt:lpwstr>
  </property>
</Properties>
</file>