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53" autoAdjust="0"/>
    <p:restoredTop sz="90929"/>
  </p:normalViewPr>
  <p:slideViewPr>
    <p:cSldViewPr>
      <p:cViewPr varScale="1">
        <p:scale>
          <a:sx n="104" d="100"/>
          <a:sy n="104" d="100"/>
        </p:scale>
        <p:origin x="24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78C1209-BE1C-4FE6-A693-4226F5D15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7E07C3-8CFA-4517-84D5-DE26F096B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FAEA4D-8B01-4290-9336-ECB0FE58EAD7}"/>
              </a:ext>
            </a:extLst>
          </p:cNvPr>
          <p:cNvSpPr>
            <a:spLocks noGrp="1" noChangeArrowheads="1"/>
          </p:cNvSpPr>
          <p:nvPr>
            <p:ph type="sldNum" sz="quarter" idx="12"/>
          </p:nvPr>
        </p:nvSpPr>
        <p:spPr>
          <a:ln/>
        </p:spPr>
        <p:txBody>
          <a:bodyPr/>
          <a:lstStyle>
            <a:lvl1pPr>
              <a:defRPr/>
            </a:lvl1pPr>
          </a:lstStyle>
          <a:p>
            <a:pPr>
              <a:defRPr/>
            </a:pPr>
            <a:fld id="{ABBCDB84-6AE8-4BBB-AD30-FC30C5E2D502}" type="slidenum">
              <a:rPr lang="en-US" altLang="en-US"/>
              <a:pPr>
                <a:defRPr/>
              </a:pPr>
              <a:t>‹#›</a:t>
            </a:fld>
            <a:endParaRPr lang="en-US" altLang="en-US"/>
          </a:p>
        </p:txBody>
      </p:sp>
    </p:spTree>
    <p:extLst>
      <p:ext uri="{BB962C8B-B14F-4D97-AF65-F5344CB8AC3E}">
        <p14:creationId xmlns:p14="http://schemas.microsoft.com/office/powerpoint/2010/main" val="60432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27F083E-5019-449A-9367-CEB9A30082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B97CB0-D810-4194-8CC6-7EB4883CD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854EAA-4C31-40D4-9217-58042A6EB49D}"/>
              </a:ext>
            </a:extLst>
          </p:cNvPr>
          <p:cNvSpPr>
            <a:spLocks noGrp="1" noChangeArrowheads="1"/>
          </p:cNvSpPr>
          <p:nvPr>
            <p:ph type="sldNum" sz="quarter" idx="12"/>
          </p:nvPr>
        </p:nvSpPr>
        <p:spPr>
          <a:ln/>
        </p:spPr>
        <p:txBody>
          <a:bodyPr/>
          <a:lstStyle>
            <a:lvl1pPr>
              <a:defRPr/>
            </a:lvl1pPr>
          </a:lstStyle>
          <a:p>
            <a:pPr>
              <a:defRPr/>
            </a:pPr>
            <a:fld id="{7F405CD5-9D79-4A3B-8C0F-D6A5293460F1}" type="slidenum">
              <a:rPr lang="en-US" altLang="en-US"/>
              <a:pPr>
                <a:defRPr/>
              </a:pPr>
              <a:t>‹#›</a:t>
            </a:fld>
            <a:endParaRPr lang="en-US" altLang="en-US"/>
          </a:p>
        </p:txBody>
      </p:sp>
    </p:spTree>
    <p:extLst>
      <p:ext uri="{BB962C8B-B14F-4D97-AF65-F5344CB8AC3E}">
        <p14:creationId xmlns:p14="http://schemas.microsoft.com/office/powerpoint/2010/main" val="60091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AD5F760-4575-4853-AFA7-C00A547D12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48DEE3-685B-4557-9EC0-61491FD65E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478F30-60A3-46A1-8369-5C77BAD73421}"/>
              </a:ext>
            </a:extLst>
          </p:cNvPr>
          <p:cNvSpPr>
            <a:spLocks noGrp="1" noChangeArrowheads="1"/>
          </p:cNvSpPr>
          <p:nvPr>
            <p:ph type="sldNum" sz="quarter" idx="12"/>
          </p:nvPr>
        </p:nvSpPr>
        <p:spPr>
          <a:ln/>
        </p:spPr>
        <p:txBody>
          <a:bodyPr/>
          <a:lstStyle>
            <a:lvl1pPr>
              <a:defRPr/>
            </a:lvl1pPr>
          </a:lstStyle>
          <a:p>
            <a:pPr>
              <a:defRPr/>
            </a:pPr>
            <a:fld id="{3ED9AD02-F16F-423B-9F07-71AEC4A2DF58}" type="slidenum">
              <a:rPr lang="en-US" altLang="en-US"/>
              <a:pPr>
                <a:defRPr/>
              </a:pPr>
              <a:t>‹#›</a:t>
            </a:fld>
            <a:endParaRPr lang="en-US" altLang="en-US"/>
          </a:p>
        </p:txBody>
      </p:sp>
    </p:spTree>
    <p:extLst>
      <p:ext uri="{BB962C8B-B14F-4D97-AF65-F5344CB8AC3E}">
        <p14:creationId xmlns:p14="http://schemas.microsoft.com/office/powerpoint/2010/main" val="247019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01027F-D51A-4DC5-8486-14707B2D39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31C0E-CDE5-46A5-86D8-53F2D49ED0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AC2B68-F58B-4FF2-B27C-1EDF2EEDA899}"/>
              </a:ext>
            </a:extLst>
          </p:cNvPr>
          <p:cNvSpPr>
            <a:spLocks noGrp="1" noChangeArrowheads="1"/>
          </p:cNvSpPr>
          <p:nvPr>
            <p:ph type="sldNum" sz="quarter" idx="12"/>
          </p:nvPr>
        </p:nvSpPr>
        <p:spPr>
          <a:ln/>
        </p:spPr>
        <p:txBody>
          <a:bodyPr/>
          <a:lstStyle>
            <a:lvl1pPr>
              <a:defRPr/>
            </a:lvl1pPr>
          </a:lstStyle>
          <a:p>
            <a:pPr>
              <a:defRPr/>
            </a:pPr>
            <a:fld id="{792E2AD2-E873-4576-AE46-299AC001332E}" type="slidenum">
              <a:rPr lang="en-US" altLang="en-US"/>
              <a:pPr>
                <a:defRPr/>
              </a:pPr>
              <a:t>‹#›</a:t>
            </a:fld>
            <a:endParaRPr lang="en-US" altLang="en-US"/>
          </a:p>
        </p:txBody>
      </p:sp>
    </p:spTree>
    <p:extLst>
      <p:ext uri="{BB962C8B-B14F-4D97-AF65-F5344CB8AC3E}">
        <p14:creationId xmlns:p14="http://schemas.microsoft.com/office/powerpoint/2010/main" val="311494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F15C6D2-03DD-44C1-ACAA-F84DE35B91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14A36-6B2B-4B7E-AD23-06C21D02F5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83AAB-9006-4ECC-9E50-255D7663D942}"/>
              </a:ext>
            </a:extLst>
          </p:cNvPr>
          <p:cNvSpPr>
            <a:spLocks noGrp="1" noChangeArrowheads="1"/>
          </p:cNvSpPr>
          <p:nvPr>
            <p:ph type="sldNum" sz="quarter" idx="12"/>
          </p:nvPr>
        </p:nvSpPr>
        <p:spPr>
          <a:ln/>
        </p:spPr>
        <p:txBody>
          <a:bodyPr/>
          <a:lstStyle>
            <a:lvl1pPr>
              <a:defRPr/>
            </a:lvl1pPr>
          </a:lstStyle>
          <a:p>
            <a:pPr>
              <a:defRPr/>
            </a:pPr>
            <a:fld id="{597CE757-6625-445A-ACD9-7CD7C599545F}" type="slidenum">
              <a:rPr lang="en-US" altLang="en-US"/>
              <a:pPr>
                <a:defRPr/>
              </a:pPr>
              <a:t>‹#›</a:t>
            </a:fld>
            <a:endParaRPr lang="en-US" altLang="en-US"/>
          </a:p>
        </p:txBody>
      </p:sp>
    </p:spTree>
    <p:extLst>
      <p:ext uri="{BB962C8B-B14F-4D97-AF65-F5344CB8AC3E}">
        <p14:creationId xmlns:p14="http://schemas.microsoft.com/office/powerpoint/2010/main" val="316636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4E6ACD4-470E-4CB0-8FB1-AB69305BDC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406609-553E-435D-A640-F4AD8862D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CC170B-007F-458E-BFAE-9A8656441654}"/>
              </a:ext>
            </a:extLst>
          </p:cNvPr>
          <p:cNvSpPr>
            <a:spLocks noGrp="1" noChangeArrowheads="1"/>
          </p:cNvSpPr>
          <p:nvPr>
            <p:ph type="sldNum" sz="quarter" idx="12"/>
          </p:nvPr>
        </p:nvSpPr>
        <p:spPr>
          <a:ln/>
        </p:spPr>
        <p:txBody>
          <a:bodyPr/>
          <a:lstStyle>
            <a:lvl1pPr>
              <a:defRPr/>
            </a:lvl1pPr>
          </a:lstStyle>
          <a:p>
            <a:pPr>
              <a:defRPr/>
            </a:pPr>
            <a:fld id="{483CDD3B-6F07-4573-91C6-47621A5E080E}" type="slidenum">
              <a:rPr lang="en-US" altLang="en-US"/>
              <a:pPr>
                <a:defRPr/>
              </a:pPr>
              <a:t>‹#›</a:t>
            </a:fld>
            <a:endParaRPr lang="en-US" altLang="en-US"/>
          </a:p>
        </p:txBody>
      </p:sp>
    </p:spTree>
    <p:extLst>
      <p:ext uri="{BB962C8B-B14F-4D97-AF65-F5344CB8AC3E}">
        <p14:creationId xmlns:p14="http://schemas.microsoft.com/office/powerpoint/2010/main" val="360162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B4064CC-E540-4E4F-AAB8-DF32E5B39D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F89C517-A701-4C62-87CF-CFBE4D7433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80DBBB9-047C-4E62-8170-95EF7B2A9DEF}"/>
              </a:ext>
            </a:extLst>
          </p:cNvPr>
          <p:cNvSpPr>
            <a:spLocks noGrp="1" noChangeArrowheads="1"/>
          </p:cNvSpPr>
          <p:nvPr>
            <p:ph type="sldNum" sz="quarter" idx="12"/>
          </p:nvPr>
        </p:nvSpPr>
        <p:spPr>
          <a:ln/>
        </p:spPr>
        <p:txBody>
          <a:bodyPr/>
          <a:lstStyle>
            <a:lvl1pPr>
              <a:defRPr/>
            </a:lvl1pPr>
          </a:lstStyle>
          <a:p>
            <a:pPr>
              <a:defRPr/>
            </a:pPr>
            <a:fld id="{876E89D3-536A-4A09-8253-4DB0E323DE26}" type="slidenum">
              <a:rPr lang="en-US" altLang="en-US"/>
              <a:pPr>
                <a:defRPr/>
              </a:pPr>
              <a:t>‹#›</a:t>
            </a:fld>
            <a:endParaRPr lang="en-US" altLang="en-US"/>
          </a:p>
        </p:txBody>
      </p:sp>
    </p:spTree>
    <p:extLst>
      <p:ext uri="{BB962C8B-B14F-4D97-AF65-F5344CB8AC3E}">
        <p14:creationId xmlns:p14="http://schemas.microsoft.com/office/powerpoint/2010/main" val="422669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112EA48-8055-4451-85DB-ECFDBE3130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1ABD636-37CC-4EB3-8E93-1CEABD55E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875936-3C57-4341-A41B-5266572A6B9F}"/>
              </a:ext>
            </a:extLst>
          </p:cNvPr>
          <p:cNvSpPr>
            <a:spLocks noGrp="1" noChangeArrowheads="1"/>
          </p:cNvSpPr>
          <p:nvPr>
            <p:ph type="sldNum" sz="quarter" idx="12"/>
          </p:nvPr>
        </p:nvSpPr>
        <p:spPr>
          <a:ln/>
        </p:spPr>
        <p:txBody>
          <a:bodyPr/>
          <a:lstStyle>
            <a:lvl1pPr>
              <a:defRPr/>
            </a:lvl1pPr>
          </a:lstStyle>
          <a:p>
            <a:pPr>
              <a:defRPr/>
            </a:pPr>
            <a:fld id="{444774DE-9514-4467-82FA-F0CBA9318316}" type="slidenum">
              <a:rPr lang="en-US" altLang="en-US"/>
              <a:pPr>
                <a:defRPr/>
              </a:pPr>
              <a:t>‹#›</a:t>
            </a:fld>
            <a:endParaRPr lang="en-US" altLang="en-US"/>
          </a:p>
        </p:txBody>
      </p:sp>
    </p:spTree>
    <p:extLst>
      <p:ext uri="{BB962C8B-B14F-4D97-AF65-F5344CB8AC3E}">
        <p14:creationId xmlns:p14="http://schemas.microsoft.com/office/powerpoint/2010/main" val="251974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DF4DDB-8F27-475F-98B3-B702F65C4D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4CAC61A-3EFB-4EAA-8175-D5BE0C5588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0E4067-DFF8-44E1-AC80-85783085B965}"/>
              </a:ext>
            </a:extLst>
          </p:cNvPr>
          <p:cNvSpPr>
            <a:spLocks noGrp="1" noChangeArrowheads="1"/>
          </p:cNvSpPr>
          <p:nvPr>
            <p:ph type="sldNum" sz="quarter" idx="12"/>
          </p:nvPr>
        </p:nvSpPr>
        <p:spPr>
          <a:ln/>
        </p:spPr>
        <p:txBody>
          <a:bodyPr/>
          <a:lstStyle>
            <a:lvl1pPr>
              <a:defRPr/>
            </a:lvl1pPr>
          </a:lstStyle>
          <a:p>
            <a:pPr>
              <a:defRPr/>
            </a:pPr>
            <a:fld id="{9F42B3D8-C381-4710-9CBC-68FBC3DEF49E}" type="slidenum">
              <a:rPr lang="en-US" altLang="en-US"/>
              <a:pPr>
                <a:defRPr/>
              </a:pPr>
              <a:t>‹#›</a:t>
            </a:fld>
            <a:endParaRPr lang="en-US" altLang="en-US"/>
          </a:p>
        </p:txBody>
      </p:sp>
    </p:spTree>
    <p:extLst>
      <p:ext uri="{BB962C8B-B14F-4D97-AF65-F5344CB8AC3E}">
        <p14:creationId xmlns:p14="http://schemas.microsoft.com/office/powerpoint/2010/main" val="406422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999496-37D5-4E8B-8C19-1D2040993F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21123E-47CE-4B8B-B164-DCA91093B7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3FDDAA-8956-44DB-80A4-6F7635737D16}"/>
              </a:ext>
            </a:extLst>
          </p:cNvPr>
          <p:cNvSpPr>
            <a:spLocks noGrp="1" noChangeArrowheads="1"/>
          </p:cNvSpPr>
          <p:nvPr>
            <p:ph type="sldNum" sz="quarter" idx="12"/>
          </p:nvPr>
        </p:nvSpPr>
        <p:spPr>
          <a:ln/>
        </p:spPr>
        <p:txBody>
          <a:bodyPr/>
          <a:lstStyle>
            <a:lvl1pPr>
              <a:defRPr/>
            </a:lvl1pPr>
          </a:lstStyle>
          <a:p>
            <a:pPr>
              <a:defRPr/>
            </a:pPr>
            <a:fld id="{B1B7F662-5153-460E-8D97-A869EF81344D}" type="slidenum">
              <a:rPr lang="en-US" altLang="en-US"/>
              <a:pPr>
                <a:defRPr/>
              </a:pPr>
              <a:t>‹#›</a:t>
            </a:fld>
            <a:endParaRPr lang="en-US" altLang="en-US"/>
          </a:p>
        </p:txBody>
      </p:sp>
    </p:spTree>
    <p:extLst>
      <p:ext uri="{BB962C8B-B14F-4D97-AF65-F5344CB8AC3E}">
        <p14:creationId xmlns:p14="http://schemas.microsoft.com/office/powerpoint/2010/main" val="33302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BFE150-FFD6-4F3C-918C-FA162B5F9C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A86DA2-0388-4F39-A342-0028B1C81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CC82A7-392D-43C6-BB56-D2B11A6BF869}"/>
              </a:ext>
            </a:extLst>
          </p:cNvPr>
          <p:cNvSpPr>
            <a:spLocks noGrp="1" noChangeArrowheads="1"/>
          </p:cNvSpPr>
          <p:nvPr>
            <p:ph type="sldNum" sz="quarter" idx="12"/>
          </p:nvPr>
        </p:nvSpPr>
        <p:spPr>
          <a:ln/>
        </p:spPr>
        <p:txBody>
          <a:bodyPr/>
          <a:lstStyle>
            <a:lvl1pPr>
              <a:defRPr/>
            </a:lvl1pPr>
          </a:lstStyle>
          <a:p>
            <a:pPr>
              <a:defRPr/>
            </a:pPr>
            <a:fld id="{1F1C3A99-BB36-4C3E-B733-FC89F22E0966}" type="slidenum">
              <a:rPr lang="en-US" altLang="en-US"/>
              <a:pPr>
                <a:defRPr/>
              </a:pPr>
              <a:t>‹#›</a:t>
            </a:fld>
            <a:endParaRPr lang="en-US" altLang="en-US"/>
          </a:p>
        </p:txBody>
      </p:sp>
    </p:spTree>
    <p:extLst>
      <p:ext uri="{BB962C8B-B14F-4D97-AF65-F5344CB8AC3E}">
        <p14:creationId xmlns:p14="http://schemas.microsoft.com/office/powerpoint/2010/main" val="377174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052172-B45C-4A73-B955-FE620C514CC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72B964-4225-42F9-93BD-7F4C9AB3DF4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F7D28D-13BC-4E0F-BAD4-66DBFDE74F0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a:extLst>
              <a:ext uri="{FF2B5EF4-FFF2-40B4-BE49-F238E27FC236}">
                <a16:creationId xmlns:a16="http://schemas.microsoft.com/office/drawing/2014/main" id="{84C7F866-83E9-40E8-BC76-3302CEF1F039}"/>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a:extLst>
              <a:ext uri="{FF2B5EF4-FFF2-40B4-BE49-F238E27FC236}">
                <a16:creationId xmlns:a16="http://schemas.microsoft.com/office/drawing/2014/main" id="{A82AEEC6-8827-45A4-A566-1F41278F6FE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2FC7D85B-0A49-4143-94B8-D50C34FD3D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gehill.ac.uk/educationpartnership/partnership-agreement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mailto:partingl@edgehill.ac.uk"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mailto:smithcth@edgehill.ac.uk" TargetMode="External"/><Relationship Id="rId4" Type="http://schemas.openxmlformats.org/officeDocument/2006/relationships/hyperlink" Target="mailto:rawsthom@edgehill.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dgehill.ac.uk/educationpartnership/partnership-agreement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EH639 fDSC_0305">
            <a:extLst>
              <a:ext uri="{FF2B5EF4-FFF2-40B4-BE49-F238E27FC236}">
                <a16:creationId xmlns:a16="http://schemas.microsoft.com/office/drawing/2014/main" id="{74104F02-F9FF-436D-AE38-F4A48CC929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75088"/>
            <a:ext cx="9151938" cy="2514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1" name="Title 1">
            <a:extLst>
              <a:ext uri="{FF2B5EF4-FFF2-40B4-BE49-F238E27FC236}">
                <a16:creationId xmlns:a16="http://schemas.microsoft.com/office/drawing/2014/main" id="{4C68B2FB-8FDC-4BA9-83EE-63072B5AD628}"/>
              </a:ext>
            </a:extLst>
          </p:cNvPr>
          <p:cNvSpPr>
            <a:spLocks/>
          </p:cNvSpPr>
          <p:nvPr/>
        </p:nvSpPr>
        <p:spPr bwMode="auto">
          <a:xfrm>
            <a:off x="2268538" y="1839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Online Guidance</a:t>
            </a:r>
            <a:endParaRPr lang="en-GB" altLang="en-US" sz="4400" b="1">
              <a:solidFill>
                <a:schemeClr val="tx2"/>
              </a:solidFill>
            </a:endParaRPr>
          </a:p>
        </p:txBody>
      </p:sp>
      <p:sp>
        <p:nvSpPr>
          <p:cNvPr id="2052" name="Rectangle 1028">
            <a:extLst>
              <a:ext uri="{FF2B5EF4-FFF2-40B4-BE49-F238E27FC236}">
                <a16:creationId xmlns:a16="http://schemas.microsoft.com/office/drawing/2014/main" id="{FE252C70-8505-4FD6-A134-48A52A295BC8}"/>
              </a:ext>
            </a:extLst>
          </p:cNvPr>
          <p:cNvSpPr>
            <a:spLocks noChangeArrowheads="1"/>
          </p:cNvSpPr>
          <p:nvPr/>
        </p:nvSpPr>
        <p:spPr bwMode="auto">
          <a:xfrm>
            <a:off x="3175"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53" name="Rectangle 1029">
            <a:extLst>
              <a:ext uri="{FF2B5EF4-FFF2-40B4-BE49-F238E27FC236}">
                <a16:creationId xmlns:a16="http://schemas.microsoft.com/office/drawing/2014/main" id="{A6D10A76-ADDA-436B-BCE6-53A5806DED95}"/>
              </a:ext>
            </a:extLst>
          </p:cNvPr>
          <p:cNvSpPr>
            <a:spLocks noChangeArrowheads="1"/>
          </p:cNvSpPr>
          <p:nvPr/>
        </p:nvSpPr>
        <p:spPr bwMode="auto">
          <a:xfrm>
            <a:off x="7169150" y="6389688"/>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chemeClr val="bg1"/>
                </a:solidFill>
                <a:latin typeface="Georgia" panose="02040502050405020303" pitchFamily="18" charset="0"/>
              </a:rPr>
              <a:t>edgehill.ac.uk</a:t>
            </a:r>
          </a:p>
        </p:txBody>
      </p:sp>
      <p:pic>
        <p:nvPicPr>
          <p:cNvPr id="2054" name="Picture 1027" descr="Presentation top bar">
            <a:extLst>
              <a:ext uri="{FF2B5EF4-FFF2-40B4-BE49-F238E27FC236}">
                <a16:creationId xmlns:a16="http://schemas.microsoft.com/office/drawing/2014/main" id="{B9075B40-3C50-4CFB-ABE8-563976B10A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7" descr="Presentation top bar">
            <a:extLst>
              <a:ext uri="{FF2B5EF4-FFF2-40B4-BE49-F238E27FC236}">
                <a16:creationId xmlns:a16="http://schemas.microsoft.com/office/drawing/2014/main" id="{13423FB7-C869-4418-9F70-DCEBFC7D54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028">
            <a:extLst>
              <a:ext uri="{FF2B5EF4-FFF2-40B4-BE49-F238E27FC236}">
                <a16:creationId xmlns:a16="http://schemas.microsoft.com/office/drawing/2014/main" id="{28D8E62E-0C8F-4C62-B86D-FBA42B5C2EB9}"/>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1268" name="Rectangle 1029">
            <a:extLst>
              <a:ext uri="{FF2B5EF4-FFF2-40B4-BE49-F238E27FC236}">
                <a16:creationId xmlns:a16="http://schemas.microsoft.com/office/drawing/2014/main" id="{7B931FF7-7C6F-43AA-8D99-136F3E551BF0}"/>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1269" name="Title 1">
            <a:extLst>
              <a:ext uri="{FF2B5EF4-FFF2-40B4-BE49-F238E27FC236}">
                <a16:creationId xmlns:a16="http://schemas.microsoft.com/office/drawing/2014/main" id="{7D6C0D57-9AB2-4100-8866-CF39EC733A6D}"/>
              </a:ext>
            </a:extLst>
          </p:cNvPr>
          <p:cNvSpPr>
            <a:spLocks/>
          </p:cNvSpPr>
          <p:nvPr/>
        </p:nvSpPr>
        <p:spPr bwMode="auto">
          <a:xfrm>
            <a:off x="0" y="630238"/>
            <a:ext cx="1008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000" b="1">
                <a:solidFill>
                  <a:schemeClr val="tx2"/>
                </a:solidFill>
                <a:latin typeface="Georgia" panose="02040502050405020303" pitchFamily="18" charset="0"/>
              </a:rPr>
              <a:t>Learning and Teaching Evaluation</a:t>
            </a:r>
            <a:endParaRPr lang="en-GB" altLang="en-US" sz="4000" b="1">
              <a:solidFill>
                <a:schemeClr val="tx2"/>
              </a:solidFill>
            </a:endParaRPr>
          </a:p>
        </p:txBody>
      </p:sp>
      <p:sp>
        <p:nvSpPr>
          <p:cNvPr id="11270" name="Content Placeholder 2">
            <a:extLst>
              <a:ext uri="{FF2B5EF4-FFF2-40B4-BE49-F238E27FC236}">
                <a16:creationId xmlns:a16="http://schemas.microsoft.com/office/drawing/2014/main" id="{E3D43152-8183-4E12-9B88-9D4ED773CD2F}"/>
              </a:ext>
            </a:extLst>
          </p:cNvPr>
          <p:cNvSpPr>
            <a:spLocks/>
          </p:cNvSpPr>
          <p:nvPr/>
        </p:nvSpPr>
        <p:spPr bwMode="auto">
          <a:xfrm>
            <a:off x="107950" y="1628775"/>
            <a:ext cx="8928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t>Possible questions to ask yourself relating to the Teachers’ Standards </a:t>
            </a:r>
          </a:p>
          <a:p>
            <a:pPr>
              <a:spcBef>
                <a:spcPct val="0"/>
              </a:spcBef>
              <a:buFontTx/>
              <a:buNone/>
            </a:pPr>
            <a:endParaRPr lang="en-GB" altLang="en-US" sz="1200" b="1"/>
          </a:p>
          <a:p>
            <a:pPr>
              <a:spcBef>
                <a:spcPct val="0"/>
              </a:spcBef>
              <a:buFontTx/>
              <a:buNone/>
            </a:pPr>
            <a:r>
              <a:rPr lang="en-GB" altLang="en-US" sz="1200"/>
              <a:t> </a:t>
            </a:r>
            <a:r>
              <a:rPr lang="en-GB" altLang="en-US" sz="1200" b="1"/>
              <a:t>TS 1 – Set high expectations which inspire, motivate and challenge pupils</a:t>
            </a:r>
            <a:endParaRPr lang="en-GB" altLang="en-US" sz="1200"/>
          </a:p>
          <a:p>
            <a:pPr>
              <a:spcBef>
                <a:spcPct val="0"/>
              </a:spcBef>
            </a:pPr>
            <a:r>
              <a:rPr lang="en-GB" altLang="en-US" sz="1200"/>
              <a:t>establish a safe and stimulating environment for pupils, rooted in mutual respect </a:t>
            </a:r>
          </a:p>
          <a:p>
            <a:pPr>
              <a:spcBef>
                <a:spcPct val="0"/>
              </a:spcBef>
            </a:pPr>
            <a:r>
              <a:rPr lang="en-GB" altLang="en-US" sz="1200"/>
              <a:t>set goals that stretch and challenge pupils of all backgrounds, abilities and dispositions </a:t>
            </a:r>
          </a:p>
          <a:p>
            <a:pPr>
              <a:spcBef>
                <a:spcPct val="0"/>
              </a:spcBef>
            </a:pPr>
            <a:r>
              <a:rPr lang="en-GB" altLang="en-US" sz="1200"/>
              <a:t>demonstrate consistently the positive attitudes, values and behaviour which are expected of pupils</a:t>
            </a:r>
          </a:p>
          <a:p>
            <a:pPr>
              <a:spcBef>
                <a:spcPct val="0"/>
              </a:spcBef>
              <a:buFontTx/>
              <a:buNone/>
            </a:pPr>
            <a:r>
              <a:rPr lang="en-GB" altLang="en-US" sz="1200" b="1"/>
              <a:t> </a:t>
            </a:r>
          </a:p>
          <a:p>
            <a:pPr>
              <a:spcBef>
                <a:spcPct val="0"/>
              </a:spcBef>
              <a:buFontTx/>
              <a:buNone/>
            </a:pPr>
            <a:r>
              <a:rPr lang="en-GB" altLang="en-US" sz="1200" b="1"/>
              <a:t>Does the trainee:</a:t>
            </a:r>
          </a:p>
          <a:p>
            <a:pPr>
              <a:spcBef>
                <a:spcPct val="0"/>
              </a:spcBef>
            </a:pPr>
            <a:r>
              <a:rPr lang="en-GB" altLang="en-US" sz="1200"/>
              <a:t>expect each child to attain at his or her own level?</a:t>
            </a:r>
          </a:p>
          <a:p>
            <a:pPr>
              <a:spcBef>
                <a:spcPct val="0"/>
              </a:spcBef>
            </a:pPr>
            <a:r>
              <a:rPr lang="en-GB" altLang="en-US" sz="1200"/>
              <a:t>expects attention of each child as an individual?</a:t>
            </a:r>
          </a:p>
          <a:p>
            <a:pPr>
              <a:spcBef>
                <a:spcPct val="0"/>
              </a:spcBef>
            </a:pPr>
            <a:r>
              <a:rPr lang="en-GB" altLang="en-US" sz="1200"/>
              <a:t>presents a good role model; positive values, attitudes and behaviour demonstrated?</a:t>
            </a:r>
          </a:p>
          <a:p>
            <a:pPr>
              <a:spcBef>
                <a:spcPct val="0"/>
              </a:spcBef>
            </a:pPr>
            <a:r>
              <a:rPr lang="en-GB" altLang="en-US" sz="1200"/>
              <a:t>Children have good rapport with teacher?</a:t>
            </a:r>
          </a:p>
          <a:p>
            <a:pPr>
              <a:spcBef>
                <a:spcPct val="0"/>
              </a:spcBef>
              <a:buFontTx/>
              <a:buNone/>
            </a:pPr>
            <a:r>
              <a:rPr lang="en-GB" altLang="en-US" sz="1200" b="1"/>
              <a:t>Do the children:</a:t>
            </a:r>
          </a:p>
          <a:p>
            <a:pPr>
              <a:spcBef>
                <a:spcPct val="0"/>
              </a:spcBef>
            </a:pPr>
            <a:r>
              <a:rPr lang="en-GB" altLang="en-US" sz="1200"/>
              <a:t>Children can explain, individually, what they have learned and/or what they are doing and why?</a:t>
            </a:r>
          </a:p>
          <a:p>
            <a:pPr>
              <a:spcBef>
                <a:spcPct val="0"/>
              </a:spcBef>
            </a:pPr>
            <a:r>
              <a:rPr lang="en-GB" altLang="en-US" sz="1200"/>
              <a:t>Children feel challenged by the work set?</a:t>
            </a:r>
          </a:p>
          <a:p>
            <a:pPr>
              <a:spcBef>
                <a:spcPct val="0"/>
              </a:spcBef>
              <a:buFontTx/>
              <a:buNone/>
            </a:pPr>
            <a:endParaRPr lang="en-GB" altLang="en-US" sz="1200"/>
          </a:p>
          <a:p>
            <a:pPr>
              <a:spcBef>
                <a:spcPct val="0"/>
              </a:spcBef>
              <a:buFontTx/>
              <a:buNone/>
            </a:pPr>
            <a:r>
              <a:rPr lang="en-GB" altLang="en-US" sz="1200"/>
              <a:t>The Learning and Teaching Evaluation allows for the Mentor and Visiting Tutor to assess the trainee’s ability to plan, differentiate and deliver a lesson/a series of lessons. </a:t>
            </a:r>
            <a:r>
              <a:rPr lang="en-US" altLang="en-US" sz="1200"/>
              <a:t>Language in your feedback must reflect the level of performance and should indicate their progress over time. Language in your feedback must reflect the level of performance and should indicate their progress over time.</a:t>
            </a:r>
          </a:p>
          <a:p>
            <a:pPr>
              <a:spcBef>
                <a:spcPct val="0"/>
              </a:spcBef>
              <a:buFontTx/>
              <a:buNone/>
            </a:pPr>
            <a:endParaRPr lang="en-US" altLang="en-US" sz="1200"/>
          </a:p>
          <a:p>
            <a:pPr>
              <a:spcBef>
                <a:spcPct val="0"/>
              </a:spcBef>
              <a:buFontTx/>
              <a:buNone/>
            </a:pPr>
            <a:endParaRPr lang="en-GB" altLang="en-US" sz="1200"/>
          </a:p>
          <a:p>
            <a:pPr eaLnBrk="1" hangingPunct="1">
              <a:buFontTx/>
              <a:buNone/>
            </a:pPr>
            <a:endParaRPr lang="en-GB"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7" descr="Presentation top bar">
            <a:extLst>
              <a:ext uri="{FF2B5EF4-FFF2-40B4-BE49-F238E27FC236}">
                <a16:creationId xmlns:a16="http://schemas.microsoft.com/office/drawing/2014/main" id="{1D3C1A5C-A7EB-4D22-BD11-CD33FD3AA1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028">
            <a:extLst>
              <a:ext uri="{FF2B5EF4-FFF2-40B4-BE49-F238E27FC236}">
                <a16:creationId xmlns:a16="http://schemas.microsoft.com/office/drawing/2014/main" id="{1F508FC9-FE36-498E-87A9-4E967C4406A4}"/>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2292" name="Rectangle 1029">
            <a:extLst>
              <a:ext uri="{FF2B5EF4-FFF2-40B4-BE49-F238E27FC236}">
                <a16:creationId xmlns:a16="http://schemas.microsoft.com/office/drawing/2014/main" id="{091ADFA0-7F8C-40E4-ADD8-B8AD44A10B3D}"/>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2293" name="Title 1">
            <a:extLst>
              <a:ext uri="{FF2B5EF4-FFF2-40B4-BE49-F238E27FC236}">
                <a16:creationId xmlns:a16="http://schemas.microsoft.com/office/drawing/2014/main" id="{3ACF43D6-4545-49BE-90AA-B1C23478FBF1}"/>
              </a:ext>
            </a:extLst>
          </p:cNvPr>
          <p:cNvSpPr>
            <a:spLocks/>
          </p:cNvSpPr>
          <p:nvPr/>
        </p:nvSpPr>
        <p:spPr bwMode="auto">
          <a:xfrm>
            <a:off x="0" y="455613"/>
            <a:ext cx="1008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000" b="1">
                <a:solidFill>
                  <a:schemeClr val="tx2"/>
                </a:solidFill>
                <a:latin typeface="Georgia" panose="02040502050405020303" pitchFamily="18" charset="0"/>
              </a:rPr>
              <a:t>Learning and Teaching Evaluation</a:t>
            </a:r>
            <a:endParaRPr lang="en-GB" altLang="en-US" sz="4000" b="1">
              <a:solidFill>
                <a:schemeClr val="tx2"/>
              </a:solidFill>
            </a:endParaRPr>
          </a:p>
        </p:txBody>
      </p:sp>
      <p:pic>
        <p:nvPicPr>
          <p:cNvPr id="12294" name="Picture 7">
            <a:extLst>
              <a:ext uri="{FF2B5EF4-FFF2-40B4-BE49-F238E27FC236}">
                <a16:creationId xmlns:a16="http://schemas.microsoft.com/office/drawing/2014/main" id="{4A1D585D-E0F7-4485-B2E1-CC5438A12F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257300"/>
            <a:ext cx="38877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87809BE5-6869-4DEE-92FB-B17DE5EF98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638" y="1330325"/>
            <a:ext cx="33401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
            <a:extLst>
              <a:ext uri="{FF2B5EF4-FFF2-40B4-BE49-F238E27FC236}">
                <a16:creationId xmlns:a16="http://schemas.microsoft.com/office/drawing/2014/main" id="{7FFC7B9D-E349-48F3-8ECD-F28EB93CACEA}"/>
              </a:ext>
            </a:extLst>
          </p:cNvPr>
          <p:cNvSpPr>
            <a:spLocks noChangeArrowheads="1"/>
          </p:cNvSpPr>
          <p:nvPr/>
        </p:nvSpPr>
        <p:spPr bwMode="auto">
          <a:xfrm>
            <a:off x="7551738" y="2852738"/>
            <a:ext cx="1492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Example of a good Learning and Teaching Evaluation</a:t>
            </a:r>
          </a:p>
          <a:p>
            <a:pPr>
              <a:spcBef>
                <a:spcPct val="0"/>
              </a:spcBef>
              <a:buFontTx/>
              <a:buNone/>
            </a:pPr>
            <a:r>
              <a:rPr lang="en-US" altLang="en-US" sz="1400"/>
              <a:t> – not all Standards need be evidenced.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27" descr="Presentation top bar">
            <a:extLst>
              <a:ext uri="{FF2B5EF4-FFF2-40B4-BE49-F238E27FC236}">
                <a16:creationId xmlns:a16="http://schemas.microsoft.com/office/drawing/2014/main" id="{CA442C33-6EC7-4A00-8C1B-DDFA50A795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028">
            <a:extLst>
              <a:ext uri="{FF2B5EF4-FFF2-40B4-BE49-F238E27FC236}">
                <a16:creationId xmlns:a16="http://schemas.microsoft.com/office/drawing/2014/main" id="{1A39C3F2-2EFF-48CB-A7B5-E3A2078ED6A2}"/>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3316" name="Rectangle 1029">
            <a:extLst>
              <a:ext uri="{FF2B5EF4-FFF2-40B4-BE49-F238E27FC236}">
                <a16:creationId xmlns:a16="http://schemas.microsoft.com/office/drawing/2014/main" id="{EFC18A75-7A86-4935-96B3-81CA4532DC2C}"/>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3317" name="Title 1">
            <a:extLst>
              <a:ext uri="{FF2B5EF4-FFF2-40B4-BE49-F238E27FC236}">
                <a16:creationId xmlns:a16="http://schemas.microsoft.com/office/drawing/2014/main" id="{D9257749-2905-48F9-9812-F491C165B17A}"/>
              </a:ext>
            </a:extLst>
          </p:cNvPr>
          <p:cNvSpPr>
            <a:spLocks/>
          </p:cNvSpPr>
          <p:nvPr/>
        </p:nvSpPr>
        <p:spPr bwMode="auto">
          <a:xfrm>
            <a:off x="411163" y="48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Giving feedback</a:t>
            </a:r>
            <a:endParaRPr lang="en-GB" altLang="en-US" sz="4400" b="1">
              <a:solidFill>
                <a:schemeClr val="tx2"/>
              </a:solidFill>
            </a:endParaRPr>
          </a:p>
        </p:txBody>
      </p:sp>
      <p:sp>
        <p:nvSpPr>
          <p:cNvPr id="13318" name="Content Placeholder 2">
            <a:extLst>
              <a:ext uri="{FF2B5EF4-FFF2-40B4-BE49-F238E27FC236}">
                <a16:creationId xmlns:a16="http://schemas.microsoft.com/office/drawing/2014/main" id="{F4C0F988-ABAE-4933-A146-99C246F85AF6}"/>
              </a:ext>
            </a:extLst>
          </p:cNvPr>
          <p:cNvSpPr>
            <a:spLocks/>
          </p:cNvSpPr>
          <p:nvPr/>
        </p:nvSpPr>
        <p:spPr bwMode="auto">
          <a:xfrm>
            <a:off x="411163" y="1385888"/>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800" b="1"/>
              <a:t>Feedback is key in the mentoring relationship:</a:t>
            </a:r>
            <a:endParaRPr lang="en-GB" altLang="en-US" sz="1800"/>
          </a:p>
          <a:p>
            <a:pPr>
              <a:spcBef>
                <a:spcPct val="0"/>
              </a:spcBef>
            </a:pPr>
            <a:r>
              <a:rPr lang="en-GB" altLang="en-US" sz="1800"/>
              <a:t>Feedback should be focused so that it is both supportive and developmental.</a:t>
            </a:r>
          </a:p>
          <a:p>
            <a:pPr>
              <a:spcBef>
                <a:spcPct val="0"/>
              </a:spcBef>
            </a:pPr>
            <a:r>
              <a:rPr lang="en-GB" altLang="en-US" sz="1800"/>
              <a:t>Targets should be negotiated with trainees and be specific to individual needs.</a:t>
            </a:r>
          </a:p>
          <a:p>
            <a:pPr>
              <a:spcBef>
                <a:spcPct val="0"/>
              </a:spcBef>
            </a:pPr>
            <a:r>
              <a:rPr lang="en-GB" altLang="en-US" sz="1800"/>
              <a:t>Please provide feedback to trainees at the earliest opportunity</a:t>
            </a:r>
          </a:p>
          <a:p>
            <a:pPr>
              <a:spcBef>
                <a:spcPct val="0"/>
              </a:spcBef>
              <a:buFontTx/>
              <a:buNone/>
            </a:pPr>
            <a:r>
              <a:rPr lang="en-GB" altLang="en-US" sz="1800"/>
              <a:t> </a:t>
            </a:r>
            <a:endParaRPr lang="en-GB" altLang="en-US" sz="1800" b="1"/>
          </a:p>
          <a:p>
            <a:pPr>
              <a:spcBef>
                <a:spcPct val="0"/>
              </a:spcBef>
              <a:buFontTx/>
              <a:buNone/>
            </a:pPr>
            <a:r>
              <a:rPr lang="en-GB" altLang="en-US" sz="1800" b="1"/>
              <a:t>Providing feedback to trainees:</a:t>
            </a:r>
            <a:endParaRPr lang="en-GB" altLang="en-US" sz="1800"/>
          </a:p>
          <a:p>
            <a:pPr>
              <a:spcBef>
                <a:spcPct val="0"/>
              </a:spcBef>
            </a:pPr>
            <a:r>
              <a:rPr lang="en-GB" altLang="en-US" sz="1800"/>
              <a:t>Agree an adequate amount of time and a private place for debriefing</a:t>
            </a:r>
          </a:p>
          <a:p>
            <a:pPr>
              <a:spcBef>
                <a:spcPct val="0"/>
              </a:spcBef>
            </a:pPr>
            <a:r>
              <a:rPr lang="en-GB" altLang="en-US" sz="1800"/>
              <a:t>Give brief informal feedback at the end of the observation, keeping comments as positive as possible.</a:t>
            </a:r>
          </a:p>
          <a:p>
            <a:pPr>
              <a:spcBef>
                <a:spcPct val="0"/>
              </a:spcBef>
            </a:pPr>
            <a:r>
              <a:rPr lang="en-GB" altLang="en-US" sz="1800"/>
              <a:t>Debrief formally as soon as possible after the observation basing feedback on the written script, linked to the Teachers’ Standards </a:t>
            </a:r>
          </a:p>
          <a:p>
            <a:pPr>
              <a:spcBef>
                <a:spcPct val="0"/>
              </a:spcBef>
            </a:pPr>
            <a:r>
              <a:rPr lang="en-GB" altLang="en-US" sz="1800"/>
              <a:t>Use the Assessment and Grading Criteria consistently and celebrate trainee achievement.</a:t>
            </a:r>
          </a:p>
          <a:p>
            <a:pPr>
              <a:spcBef>
                <a:spcPct val="0"/>
              </a:spcBef>
            </a:pPr>
            <a:r>
              <a:rPr lang="en-GB" altLang="en-US" sz="1800"/>
              <a:t>In consultation with the trainee set SMART targets for future development, linking these to the Teachers’ Standards </a:t>
            </a:r>
          </a:p>
          <a:p>
            <a:pPr>
              <a:spcBef>
                <a:spcPct val="0"/>
              </a:spcBef>
            </a:pPr>
            <a:r>
              <a:rPr lang="en-GB" altLang="en-US" sz="1800"/>
              <a:t>Plan the focus together for the next observation.</a:t>
            </a:r>
          </a:p>
          <a:p>
            <a:pPr>
              <a:spcBef>
                <a:spcPct val="0"/>
              </a:spcBef>
            </a:pPr>
            <a:r>
              <a:rPr lang="en-GB" altLang="en-US" sz="1800"/>
              <a:t>Your valuable role as a mentor is to improve the practice of the trainee overall.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7" descr="Presentation top bar">
            <a:extLst>
              <a:ext uri="{FF2B5EF4-FFF2-40B4-BE49-F238E27FC236}">
                <a16:creationId xmlns:a16="http://schemas.microsoft.com/office/drawing/2014/main" id="{98EDC8CD-7ED2-49BB-A5CE-811E8CCAC9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028">
            <a:extLst>
              <a:ext uri="{FF2B5EF4-FFF2-40B4-BE49-F238E27FC236}">
                <a16:creationId xmlns:a16="http://schemas.microsoft.com/office/drawing/2014/main" id="{036A6BB1-5D80-4911-B088-112560B52E60}"/>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4340" name="Rectangle 1029">
            <a:extLst>
              <a:ext uri="{FF2B5EF4-FFF2-40B4-BE49-F238E27FC236}">
                <a16:creationId xmlns:a16="http://schemas.microsoft.com/office/drawing/2014/main" id="{F20A3D58-0F7C-47C0-8119-AC5FA6278E3B}"/>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4341" name="Title 1">
            <a:extLst>
              <a:ext uri="{FF2B5EF4-FFF2-40B4-BE49-F238E27FC236}">
                <a16:creationId xmlns:a16="http://schemas.microsoft.com/office/drawing/2014/main" id="{8A713051-5EC6-4FF4-AA46-07E301C96BC5}"/>
              </a:ext>
            </a:extLst>
          </p:cNvPr>
          <p:cNvSpPr>
            <a:spLocks/>
          </p:cNvSpPr>
          <p:nvPr/>
        </p:nvSpPr>
        <p:spPr bwMode="auto">
          <a:xfrm>
            <a:off x="449263" y="827088"/>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1">
                <a:solidFill>
                  <a:schemeClr val="tx2"/>
                </a:solidFill>
                <a:latin typeface="Georgia" panose="02040502050405020303" pitchFamily="18" charset="0"/>
              </a:rPr>
              <a:t>Assessment and Grading Criteria booklet</a:t>
            </a:r>
            <a:endParaRPr lang="en-GB" altLang="en-US" sz="2800" b="1">
              <a:solidFill>
                <a:schemeClr val="tx2"/>
              </a:solidFill>
            </a:endParaRPr>
          </a:p>
        </p:txBody>
      </p:sp>
      <p:sp>
        <p:nvSpPr>
          <p:cNvPr id="2" name="Rectangle 1">
            <a:extLst>
              <a:ext uri="{FF2B5EF4-FFF2-40B4-BE49-F238E27FC236}">
                <a16:creationId xmlns:a16="http://schemas.microsoft.com/office/drawing/2014/main" id="{0646AED6-A6EC-4533-866D-2BA7C5DF06D4}"/>
              </a:ext>
            </a:extLst>
          </p:cNvPr>
          <p:cNvSpPr/>
          <p:nvPr/>
        </p:nvSpPr>
        <p:spPr>
          <a:xfrm>
            <a:off x="242888" y="1333500"/>
            <a:ext cx="8793162" cy="1277938"/>
          </a:xfrm>
          <a:prstGeom prst="rect">
            <a:avLst/>
          </a:prstGeom>
        </p:spPr>
        <p:txBody>
          <a:bodyPr>
            <a:spAutoFit/>
          </a:bodyPr>
          <a:lstStyle/>
          <a:p>
            <a:pPr>
              <a:defRPr/>
            </a:pPr>
            <a:r>
              <a:rPr lang="en-GB" sz="1100" dirty="0"/>
              <a:t>This document will allow the Mentor to track the progress of their trainee. This should be used to inform: </a:t>
            </a:r>
          </a:p>
          <a:p>
            <a:pPr marL="285750" indent="-285750">
              <a:buFont typeface="Arial" panose="020B0604020202020204" pitchFamily="34" charset="0"/>
              <a:buChar char="•"/>
              <a:defRPr/>
            </a:pPr>
            <a:r>
              <a:rPr lang="en-GB" sz="1100" dirty="0"/>
              <a:t>Each Learning and Teaching Evaluation/Observation Form </a:t>
            </a:r>
          </a:p>
          <a:p>
            <a:pPr marL="285750" indent="-285750">
              <a:buFont typeface="Arial" panose="020B0604020202020204" pitchFamily="34" charset="0"/>
              <a:buChar char="•"/>
              <a:defRPr/>
            </a:pPr>
            <a:r>
              <a:rPr lang="en-GB" sz="1100" dirty="0"/>
              <a:t>The Interim Assessment Form </a:t>
            </a:r>
          </a:p>
          <a:p>
            <a:pPr marL="285750" indent="-285750">
              <a:buFont typeface="Arial" panose="020B0604020202020204" pitchFamily="34" charset="0"/>
              <a:buChar char="•"/>
              <a:defRPr/>
            </a:pPr>
            <a:r>
              <a:rPr lang="en-GB" sz="1100" dirty="0"/>
              <a:t>End of Professional Practice Report Form  </a:t>
            </a:r>
          </a:p>
          <a:p>
            <a:pPr>
              <a:defRPr/>
            </a:pPr>
            <a:endParaRPr lang="en-GB" sz="1100" dirty="0"/>
          </a:p>
          <a:p>
            <a:pPr>
              <a:defRPr/>
            </a:pPr>
            <a:r>
              <a:rPr lang="en-GB" sz="1100" dirty="0"/>
              <a:t>Mentors should decide how best to use this document. Some for example, may use it as an ongoing record for each trainee based on everything they have achieved throughout the Professional Practice, making it easier to set targets.   </a:t>
            </a:r>
          </a:p>
        </p:txBody>
      </p:sp>
      <p:pic>
        <p:nvPicPr>
          <p:cNvPr id="14343" name="Picture 7">
            <a:extLst>
              <a:ext uri="{FF2B5EF4-FFF2-40B4-BE49-F238E27FC236}">
                <a16:creationId xmlns:a16="http://schemas.microsoft.com/office/drawing/2014/main" id="{F7448913-3A04-43AC-8BC4-AD582A6890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5725" y="2611438"/>
            <a:ext cx="643255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C4647CE-F2C1-434D-961E-41E018E5B249}"/>
              </a:ext>
            </a:extLst>
          </p:cNvPr>
          <p:cNvSpPr txBox="1"/>
          <p:nvPr/>
        </p:nvSpPr>
        <p:spPr>
          <a:xfrm>
            <a:off x="236538" y="3136900"/>
            <a:ext cx="1441450" cy="431800"/>
          </a:xfrm>
          <a:prstGeom prst="rect">
            <a:avLst/>
          </a:prstGeom>
          <a:noFill/>
        </p:spPr>
        <p:txBody>
          <a:bodyPr>
            <a:spAutoFit/>
          </a:bodyPr>
          <a:lstStyle/>
          <a:p>
            <a:pPr defTabSz="685800" eaLnBrk="1" fontAlgn="auto" hangingPunct="1">
              <a:spcBef>
                <a:spcPts val="0"/>
              </a:spcBef>
              <a:spcAft>
                <a:spcPts val="0"/>
              </a:spcAft>
              <a:defRPr/>
            </a:pPr>
            <a:r>
              <a:rPr lang="en-GB" sz="1100" dirty="0">
                <a:solidFill>
                  <a:prstClr val="black"/>
                </a:solidFill>
                <a:latin typeface="+mn-lt"/>
                <a:ea typeface="+mn-ea"/>
              </a:rPr>
              <a:t>Criteria for TS1 shown 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descr="Presentation top bar">
            <a:extLst>
              <a:ext uri="{FF2B5EF4-FFF2-40B4-BE49-F238E27FC236}">
                <a16:creationId xmlns:a16="http://schemas.microsoft.com/office/drawing/2014/main" id="{80D44C81-DCED-464C-AF4D-FB22E8260E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028">
            <a:extLst>
              <a:ext uri="{FF2B5EF4-FFF2-40B4-BE49-F238E27FC236}">
                <a16:creationId xmlns:a16="http://schemas.microsoft.com/office/drawing/2014/main" id="{36BB7CD6-F262-4556-A64D-8CE662B96556}"/>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5364" name="Rectangle 1029">
            <a:extLst>
              <a:ext uri="{FF2B5EF4-FFF2-40B4-BE49-F238E27FC236}">
                <a16:creationId xmlns:a16="http://schemas.microsoft.com/office/drawing/2014/main" id="{82D5B039-FDC1-4A28-AAB6-651D47808A77}"/>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5365" name="Title 1">
            <a:extLst>
              <a:ext uri="{FF2B5EF4-FFF2-40B4-BE49-F238E27FC236}">
                <a16:creationId xmlns:a16="http://schemas.microsoft.com/office/drawing/2014/main" id="{E4F534C9-7FD7-42CC-A0BB-E1183F6FA4F2}"/>
              </a:ext>
            </a:extLst>
          </p:cNvPr>
          <p:cNvSpPr>
            <a:spLocks/>
          </p:cNvSpPr>
          <p:nvPr/>
        </p:nvSpPr>
        <p:spPr bwMode="auto">
          <a:xfrm>
            <a:off x="314325"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Interim Assessment (1)</a:t>
            </a:r>
            <a:endParaRPr lang="en-GB" altLang="en-US" sz="4400" b="1">
              <a:solidFill>
                <a:schemeClr val="tx2"/>
              </a:solidFill>
            </a:endParaRPr>
          </a:p>
        </p:txBody>
      </p:sp>
      <p:sp>
        <p:nvSpPr>
          <p:cNvPr id="8" name="Rectangle 7">
            <a:extLst>
              <a:ext uri="{FF2B5EF4-FFF2-40B4-BE49-F238E27FC236}">
                <a16:creationId xmlns:a16="http://schemas.microsoft.com/office/drawing/2014/main" id="{EF58434D-0CBE-43DA-A4BD-134EA2C22AD7}"/>
              </a:ext>
            </a:extLst>
          </p:cNvPr>
          <p:cNvSpPr/>
          <p:nvPr/>
        </p:nvSpPr>
        <p:spPr>
          <a:xfrm>
            <a:off x="314325" y="1485900"/>
            <a:ext cx="8515350" cy="523875"/>
          </a:xfrm>
          <a:prstGeom prst="rect">
            <a:avLst/>
          </a:prstGeom>
        </p:spPr>
        <p:txBody>
          <a:bodyPr>
            <a:spAutoFit/>
          </a:bodyPr>
          <a:lstStyle/>
          <a:p>
            <a:pPr defTabSz="685800" eaLnBrk="1" fontAlgn="auto" hangingPunct="1">
              <a:spcBef>
                <a:spcPts val="0"/>
              </a:spcBef>
              <a:spcAft>
                <a:spcPts val="600"/>
              </a:spcAft>
              <a:defRPr/>
            </a:pPr>
            <a:r>
              <a:rPr lang="en-GB" sz="1400" dirty="0">
                <a:solidFill>
                  <a:prstClr val="black">
                    <a:lumMod val="85000"/>
                    <a:lumOff val="15000"/>
                  </a:prstClr>
                </a:solidFill>
                <a:latin typeface="+mn-lt"/>
                <a:ea typeface="+mn-ea"/>
              </a:rPr>
              <a:t>This is discussed, agreed and returned to the University half way through the professional practice. It is used to comment and reflect on key issues of progression. (Page 2 follows)</a:t>
            </a:r>
          </a:p>
        </p:txBody>
      </p:sp>
      <p:pic>
        <p:nvPicPr>
          <p:cNvPr id="15367" name="Picture 1">
            <a:extLst>
              <a:ext uri="{FF2B5EF4-FFF2-40B4-BE49-F238E27FC236}">
                <a16:creationId xmlns:a16="http://schemas.microsoft.com/office/drawing/2014/main" id="{0303BA0F-AC0F-49FB-AF26-3F0990F371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6375" y="1998663"/>
            <a:ext cx="640873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7" descr="Presentation top bar">
            <a:extLst>
              <a:ext uri="{FF2B5EF4-FFF2-40B4-BE49-F238E27FC236}">
                <a16:creationId xmlns:a16="http://schemas.microsoft.com/office/drawing/2014/main" id="{F61A85F8-EE02-4EC8-B530-72680D25DC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028">
            <a:extLst>
              <a:ext uri="{FF2B5EF4-FFF2-40B4-BE49-F238E27FC236}">
                <a16:creationId xmlns:a16="http://schemas.microsoft.com/office/drawing/2014/main" id="{D9CA7C18-F114-443A-9AD4-941BE5B2B52D}"/>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6388" name="Rectangle 1029">
            <a:extLst>
              <a:ext uri="{FF2B5EF4-FFF2-40B4-BE49-F238E27FC236}">
                <a16:creationId xmlns:a16="http://schemas.microsoft.com/office/drawing/2014/main" id="{6945D4A2-5A39-49A5-B6AF-7BB336A30C1E}"/>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6389" name="Title 1">
            <a:extLst>
              <a:ext uri="{FF2B5EF4-FFF2-40B4-BE49-F238E27FC236}">
                <a16:creationId xmlns:a16="http://schemas.microsoft.com/office/drawing/2014/main" id="{CAD3CEA9-39D6-4D38-8B10-B499A1315BC3}"/>
              </a:ext>
            </a:extLst>
          </p:cNvPr>
          <p:cNvSpPr>
            <a:spLocks/>
          </p:cNvSpPr>
          <p:nvPr/>
        </p:nvSpPr>
        <p:spPr bwMode="auto">
          <a:xfrm>
            <a:off x="457200" y="438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Interim Assessment (2)</a:t>
            </a:r>
            <a:endParaRPr lang="en-GB" altLang="en-US" sz="4400" b="1">
              <a:solidFill>
                <a:schemeClr val="tx2"/>
              </a:solidFill>
            </a:endParaRPr>
          </a:p>
        </p:txBody>
      </p:sp>
      <p:pic>
        <p:nvPicPr>
          <p:cNvPr id="16390" name="Picture 1">
            <a:extLst>
              <a:ext uri="{FF2B5EF4-FFF2-40B4-BE49-F238E27FC236}">
                <a16:creationId xmlns:a16="http://schemas.microsoft.com/office/drawing/2014/main" id="{CD123373-F29F-43B8-9AFC-26FF4269D2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8888" y="1289050"/>
            <a:ext cx="6985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7" descr="Presentation top bar">
            <a:extLst>
              <a:ext uri="{FF2B5EF4-FFF2-40B4-BE49-F238E27FC236}">
                <a16:creationId xmlns:a16="http://schemas.microsoft.com/office/drawing/2014/main" id="{B0B8DF3B-D5E9-450D-86D6-ED811D2570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028">
            <a:extLst>
              <a:ext uri="{FF2B5EF4-FFF2-40B4-BE49-F238E27FC236}">
                <a16:creationId xmlns:a16="http://schemas.microsoft.com/office/drawing/2014/main" id="{B694D36A-03DD-40D6-A6CE-D38F8B359F8E}"/>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7412" name="Rectangle 1029">
            <a:extLst>
              <a:ext uri="{FF2B5EF4-FFF2-40B4-BE49-F238E27FC236}">
                <a16:creationId xmlns:a16="http://schemas.microsoft.com/office/drawing/2014/main" id="{6861EA7A-9967-4F05-BD9F-F429C1A63646}"/>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7413" name="Title 1">
            <a:extLst>
              <a:ext uri="{FF2B5EF4-FFF2-40B4-BE49-F238E27FC236}">
                <a16:creationId xmlns:a16="http://schemas.microsoft.com/office/drawing/2014/main" id="{F94DB843-46E4-4585-B809-68B422702D2A}"/>
              </a:ext>
            </a:extLst>
          </p:cNvPr>
          <p:cNvSpPr>
            <a:spLocks/>
          </p:cNvSpPr>
          <p:nvPr/>
        </p:nvSpPr>
        <p:spPr bwMode="auto">
          <a:xfrm>
            <a:off x="268288" y="609600"/>
            <a:ext cx="8875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Interim Assessment Checklist</a:t>
            </a:r>
            <a:endParaRPr lang="en-GB" altLang="en-US" sz="4400" b="1">
              <a:solidFill>
                <a:schemeClr val="tx2"/>
              </a:solidFill>
            </a:endParaRPr>
          </a:p>
        </p:txBody>
      </p:sp>
      <p:sp>
        <p:nvSpPr>
          <p:cNvPr id="17414" name="Content Placeholder 2">
            <a:extLst>
              <a:ext uri="{FF2B5EF4-FFF2-40B4-BE49-F238E27FC236}">
                <a16:creationId xmlns:a16="http://schemas.microsoft.com/office/drawing/2014/main" id="{F01CD052-E03D-478A-9E51-96AF18BFE00E}"/>
              </a:ext>
            </a:extLst>
          </p:cNvPr>
          <p:cNvSpPr>
            <a:spLocks/>
          </p:cNvSpPr>
          <p:nvPr/>
        </p:nvSpPr>
        <p:spPr bwMode="auto">
          <a:xfrm>
            <a:off x="457200" y="17526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6858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6858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1600">
                <a:solidFill>
                  <a:srgbClr val="000000"/>
                </a:solidFill>
              </a:rPr>
              <a:t>Prior to the Interim visit, the trainee writes down their key achievements on the Interim Assessment form and their agreed targets for the rest of the Professional Practice.</a:t>
            </a:r>
          </a:p>
          <a:p>
            <a:pPr eaLnBrk="1" hangingPunct="1">
              <a:spcBef>
                <a:spcPct val="0"/>
              </a:spcBef>
            </a:pPr>
            <a:endParaRPr lang="en-GB" altLang="en-US" sz="1600">
              <a:solidFill>
                <a:srgbClr val="000000"/>
              </a:solidFill>
            </a:endParaRPr>
          </a:p>
          <a:p>
            <a:pPr eaLnBrk="1" hangingPunct="1">
              <a:spcBef>
                <a:spcPct val="0"/>
              </a:spcBef>
            </a:pPr>
            <a:r>
              <a:rPr lang="en-GB" altLang="en-US" sz="1600">
                <a:solidFill>
                  <a:srgbClr val="000000"/>
                </a:solidFill>
              </a:rPr>
              <a:t>The highlighted Assessment and Grading criteria will guide the mentor’s initial assessment against the Teachers’ Standards. This is then confirmed after discussion with the Visiting Tutor.  </a:t>
            </a:r>
          </a:p>
          <a:p>
            <a:pPr eaLnBrk="1" hangingPunct="1">
              <a:spcBef>
                <a:spcPct val="0"/>
              </a:spcBef>
            </a:pPr>
            <a:endParaRPr lang="en-GB" altLang="en-US" sz="1600">
              <a:solidFill>
                <a:srgbClr val="000000"/>
              </a:solidFill>
            </a:endParaRPr>
          </a:p>
          <a:p>
            <a:pPr eaLnBrk="1" hangingPunct="1">
              <a:spcBef>
                <a:spcPct val="0"/>
              </a:spcBef>
            </a:pPr>
            <a:r>
              <a:rPr lang="en-GB" altLang="en-US" sz="1600">
                <a:solidFill>
                  <a:srgbClr val="000000"/>
                </a:solidFill>
              </a:rPr>
              <a:t>As usual, the mentor conducts the Learning &amp; Teaching Evaluation. The Visiting Tutor will observe jointly and advise about feedback.</a:t>
            </a:r>
          </a:p>
          <a:p>
            <a:pPr eaLnBrk="1" hangingPunct="1">
              <a:spcBef>
                <a:spcPct val="0"/>
              </a:spcBef>
            </a:pPr>
            <a:endParaRPr lang="en-GB" altLang="en-US" sz="1600">
              <a:solidFill>
                <a:srgbClr val="000000"/>
              </a:solidFill>
            </a:endParaRPr>
          </a:p>
          <a:p>
            <a:pPr eaLnBrk="1" hangingPunct="1">
              <a:spcBef>
                <a:spcPct val="0"/>
              </a:spcBef>
            </a:pPr>
            <a:r>
              <a:rPr lang="en-GB" altLang="en-US" sz="1600">
                <a:solidFill>
                  <a:srgbClr val="000000"/>
                </a:solidFill>
              </a:rPr>
              <a:t>After the 30 minute observation, the mentor, Visiting Tutor and trainee will all discuss feedback and agree targets. This requires an additional adult to supervise the class while this takes place.</a:t>
            </a:r>
          </a:p>
          <a:p>
            <a:pPr eaLnBrk="1" hangingPunct="1">
              <a:spcBef>
                <a:spcPct val="0"/>
              </a:spcBef>
            </a:pPr>
            <a:endParaRPr lang="en-GB" altLang="en-US" sz="1600">
              <a:solidFill>
                <a:srgbClr val="000000"/>
              </a:solidFill>
            </a:endParaRPr>
          </a:p>
          <a:p>
            <a:pPr eaLnBrk="1" hangingPunct="1">
              <a:spcBef>
                <a:spcPct val="0"/>
              </a:spcBef>
            </a:pPr>
            <a:r>
              <a:rPr lang="en-GB" altLang="en-US" sz="1600">
                <a:solidFill>
                  <a:srgbClr val="000000"/>
                </a:solidFill>
              </a:rPr>
              <a:t>Assessments against the Teachers’ Standards are agreed by the mentor and Visiting Tutor. </a:t>
            </a:r>
          </a:p>
          <a:p>
            <a:pPr eaLnBrk="1" hangingPunct="1">
              <a:spcBef>
                <a:spcPct val="0"/>
              </a:spcBef>
            </a:pPr>
            <a:endParaRPr lang="en-GB" altLang="en-US" sz="1600">
              <a:solidFill>
                <a:srgbClr val="000000"/>
              </a:solidFill>
            </a:endParaRPr>
          </a:p>
          <a:p>
            <a:pPr eaLnBrk="1" hangingPunct="1">
              <a:spcBef>
                <a:spcPct val="0"/>
              </a:spcBef>
            </a:pPr>
            <a:r>
              <a:rPr lang="en-GB" altLang="en-US" sz="1600">
                <a:solidFill>
                  <a:srgbClr val="000000"/>
                </a:solidFill>
              </a:rPr>
              <a:t>The trainee returns the Interim Assessment form via TurnitIn. </a:t>
            </a:r>
          </a:p>
          <a:p>
            <a:pPr eaLnBrk="1" hangingPunct="1">
              <a:buFontTx/>
              <a:buNone/>
            </a:pPr>
            <a:endParaRPr lang="en-GB"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7" descr="Presentation top bar">
            <a:extLst>
              <a:ext uri="{FF2B5EF4-FFF2-40B4-BE49-F238E27FC236}">
                <a16:creationId xmlns:a16="http://schemas.microsoft.com/office/drawing/2014/main" id="{FD793073-058B-4188-8122-94882AC769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028">
            <a:extLst>
              <a:ext uri="{FF2B5EF4-FFF2-40B4-BE49-F238E27FC236}">
                <a16:creationId xmlns:a16="http://schemas.microsoft.com/office/drawing/2014/main" id="{8D351ADB-1B73-47FA-BFAA-9326AA35CE4B}"/>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6" name="Rectangle 1029">
            <a:extLst>
              <a:ext uri="{FF2B5EF4-FFF2-40B4-BE49-F238E27FC236}">
                <a16:creationId xmlns:a16="http://schemas.microsoft.com/office/drawing/2014/main" id="{872CE384-644A-426A-B20B-7C311B34311E}"/>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8437" name="Title 1">
            <a:extLst>
              <a:ext uri="{FF2B5EF4-FFF2-40B4-BE49-F238E27FC236}">
                <a16:creationId xmlns:a16="http://schemas.microsoft.com/office/drawing/2014/main" id="{5322C045-A10C-42FF-AA11-CB172B4950FE}"/>
              </a:ext>
            </a:extLst>
          </p:cNvPr>
          <p:cNvSpPr>
            <a:spLocks/>
          </p:cNvSpPr>
          <p:nvPr/>
        </p:nvSpPr>
        <p:spPr bwMode="auto">
          <a:xfrm>
            <a:off x="179388" y="476250"/>
            <a:ext cx="8721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1">
                <a:solidFill>
                  <a:schemeClr val="tx2"/>
                </a:solidFill>
                <a:latin typeface="Georgia" panose="02040502050405020303" pitchFamily="18" charset="0"/>
              </a:rPr>
              <a:t>End of Professional Practice Report form (1)</a:t>
            </a:r>
            <a:endParaRPr lang="en-GB" altLang="en-US" sz="2800" b="1">
              <a:solidFill>
                <a:schemeClr val="tx2"/>
              </a:solidFill>
            </a:endParaRPr>
          </a:p>
        </p:txBody>
      </p:sp>
      <p:sp>
        <p:nvSpPr>
          <p:cNvPr id="9" name="Rectangle 8">
            <a:extLst>
              <a:ext uri="{FF2B5EF4-FFF2-40B4-BE49-F238E27FC236}">
                <a16:creationId xmlns:a16="http://schemas.microsoft.com/office/drawing/2014/main" id="{970D3F68-1E6C-42D4-94E9-CFE1AB79D97E}"/>
              </a:ext>
            </a:extLst>
          </p:cNvPr>
          <p:cNvSpPr/>
          <p:nvPr/>
        </p:nvSpPr>
        <p:spPr>
          <a:xfrm>
            <a:off x="171450" y="1341438"/>
            <a:ext cx="8569325" cy="1246187"/>
          </a:xfrm>
          <a:prstGeom prst="rect">
            <a:avLst/>
          </a:prstGeom>
        </p:spPr>
        <p:txBody>
          <a:bodyPr>
            <a:spAutoFit/>
          </a:bodyPr>
          <a:lstStyle/>
          <a:p>
            <a:pPr defTabSz="685800" eaLnBrk="1" fontAlgn="auto" hangingPunct="1">
              <a:spcBef>
                <a:spcPts val="0"/>
              </a:spcBef>
              <a:spcAft>
                <a:spcPts val="600"/>
              </a:spcAft>
              <a:defRPr/>
            </a:pPr>
            <a:r>
              <a:rPr lang="en-GB" sz="1400" dirty="0">
                <a:solidFill>
                  <a:prstClr val="black"/>
                </a:solidFill>
                <a:latin typeface="+mn-lt"/>
                <a:ea typeface="+mn-ea"/>
              </a:rPr>
              <a:t>The End of Professional Practice Report Form is completed by the Trainee, School-Based Mentor and Visiting Tutor at the end of the professional practice. It reflects the progression of the trainee throughout the duration of the professional practice.</a:t>
            </a:r>
          </a:p>
          <a:p>
            <a:pPr defTabSz="685800" eaLnBrk="1" fontAlgn="auto" hangingPunct="1">
              <a:spcBef>
                <a:spcPts val="0"/>
              </a:spcBef>
              <a:spcAft>
                <a:spcPts val="600"/>
              </a:spcAft>
              <a:defRPr/>
            </a:pPr>
            <a:r>
              <a:rPr lang="en-GB" sz="1400" dirty="0">
                <a:solidFill>
                  <a:prstClr val="black"/>
                </a:solidFill>
                <a:latin typeface="+mn-lt"/>
                <a:ea typeface="+mn-ea"/>
              </a:rPr>
              <a:t>The report is extremely important as it informs the next steps in the trainee’s training and Influences the trainee’s University reference.</a:t>
            </a:r>
          </a:p>
        </p:txBody>
      </p:sp>
      <p:pic>
        <p:nvPicPr>
          <p:cNvPr id="18439" name="Picture 2">
            <a:extLst>
              <a:ext uri="{FF2B5EF4-FFF2-40B4-BE49-F238E27FC236}">
                <a16:creationId xmlns:a16="http://schemas.microsoft.com/office/drawing/2014/main" id="{DC1E23F1-606B-4046-B1C0-D430558096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2625725"/>
            <a:ext cx="259238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
            <a:extLst>
              <a:ext uri="{FF2B5EF4-FFF2-40B4-BE49-F238E27FC236}">
                <a16:creationId xmlns:a16="http://schemas.microsoft.com/office/drawing/2014/main" id="{E3489B6A-A0E4-4065-92AB-0E0D73D3EA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9700" y="2316163"/>
            <a:ext cx="32051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7" descr="Presentation top bar">
            <a:extLst>
              <a:ext uri="{FF2B5EF4-FFF2-40B4-BE49-F238E27FC236}">
                <a16:creationId xmlns:a16="http://schemas.microsoft.com/office/drawing/2014/main" id="{AD1B8E5D-E13D-42B3-9667-9B5216728B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28">
            <a:extLst>
              <a:ext uri="{FF2B5EF4-FFF2-40B4-BE49-F238E27FC236}">
                <a16:creationId xmlns:a16="http://schemas.microsoft.com/office/drawing/2014/main" id="{D1A6D912-C279-42F1-BF5F-74B099597BE7}"/>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9460" name="Rectangle 1029">
            <a:extLst>
              <a:ext uri="{FF2B5EF4-FFF2-40B4-BE49-F238E27FC236}">
                <a16:creationId xmlns:a16="http://schemas.microsoft.com/office/drawing/2014/main" id="{BC0FCF1D-ACDC-47B9-A135-9E6EB501414C}"/>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9461" name="Title 1">
            <a:extLst>
              <a:ext uri="{FF2B5EF4-FFF2-40B4-BE49-F238E27FC236}">
                <a16:creationId xmlns:a16="http://schemas.microsoft.com/office/drawing/2014/main" id="{296BDCF2-37D3-4219-8DB8-6CAAD5CC3F61}"/>
              </a:ext>
            </a:extLst>
          </p:cNvPr>
          <p:cNvSpPr>
            <a:spLocks/>
          </p:cNvSpPr>
          <p:nvPr/>
        </p:nvSpPr>
        <p:spPr bwMode="auto">
          <a:xfrm>
            <a:off x="7938"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800" b="1">
                <a:solidFill>
                  <a:schemeClr val="tx2"/>
                </a:solidFill>
                <a:latin typeface="Georgia" panose="02040502050405020303" pitchFamily="18" charset="0"/>
              </a:rPr>
              <a:t>End of Professional Practice Report Form (2)</a:t>
            </a:r>
            <a:endParaRPr lang="en-GB" altLang="en-US" sz="2800" b="1">
              <a:solidFill>
                <a:schemeClr val="tx2"/>
              </a:solidFill>
            </a:endParaRPr>
          </a:p>
        </p:txBody>
      </p:sp>
      <p:pic>
        <p:nvPicPr>
          <p:cNvPr id="19462" name="Picture 1">
            <a:extLst>
              <a:ext uri="{FF2B5EF4-FFF2-40B4-BE49-F238E27FC236}">
                <a16:creationId xmlns:a16="http://schemas.microsoft.com/office/drawing/2014/main" id="{D8D42BD3-7DE3-430E-B533-2646D7379F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4500" y="2058988"/>
            <a:ext cx="31750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164AB3C-6E19-487A-BE20-A72B35360513}"/>
              </a:ext>
            </a:extLst>
          </p:cNvPr>
          <p:cNvSpPr/>
          <p:nvPr/>
        </p:nvSpPr>
        <p:spPr>
          <a:xfrm>
            <a:off x="68263" y="1463675"/>
            <a:ext cx="8569325" cy="522288"/>
          </a:xfrm>
          <a:prstGeom prst="rect">
            <a:avLst/>
          </a:prstGeom>
        </p:spPr>
        <p:txBody>
          <a:bodyPr>
            <a:spAutoFit/>
          </a:bodyPr>
          <a:lstStyle/>
          <a:p>
            <a:pPr defTabSz="685800" eaLnBrk="1" fontAlgn="auto" hangingPunct="1">
              <a:spcBef>
                <a:spcPts val="0"/>
              </a:spcBef>
              <a:spcAft>
                <a:spcPts val="600"/>
              </a:spcAft>
              <a:defRPr/>
            </a:pPr>
            <a:r>
              <a:rPr lang="en-GB" sz="1400" dirty="0">
                <a:solidFill>
                  <a:prstClr val="black">
                    <a:lumMod val="85000"/>
                    <a:lumOff val="15000"/>
                  </a:prstClr>
                </a:solidFill>
                <a:latin typeface="+mn-lt"/>
                <a:ea typeface="+mn-ea"/>
              </a:rPr>
              <a:t>The End of Professional Practice Report Form continues with the Mentor’s assessments of the trainee’s meeting of each of the Teachers’ Standards (TS1 exemplified 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7" descr="Presentation top bar">
            <a:extLst>
              <a:ext uri="{FF2B5EF4-FFF2-40B4-BE49-F238E27FC236}">
                <a16:creationId xmlns:a16="http://schemas.microsoft.com/office/drawing/2014/main" id="{1ED104D0-DA2F-474F-93F9-8946F0FA5E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525"/>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028">
            <a:extLst>
              <a:ext uri="{FF2B5EF4-FFF2-40B4-BE49-F238E27FC236}">
                <a16:creationId xmlns:a16="http://schemas.microsoft.com/office/drawing/2014/main" id="{7FB10D30-6DEC-49EA-9C35-AD77B12F0FD7}"/>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0484" name="Rectangle 1029">
            <a:extLst>
              <a:ext uri="{FF2B5EF4-FFF2-40B4-BE49-F238E27FC236}">
                <a16:creationId xmlns:a16="http://schemas.microsoft.com/office/drawing/2014/main" id="{81D54DD4-6A1F-4D00-B6B1-8EE948CD450F}"/>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20485" name="Title 1">
            <a:extLst>
              <a:ext uri="{FF2B5EF4-FFF2-40B4-BE49-F238E27FC236}">
                <a16:creationId xmlns:a16="http://schemas.microsoft.com/office/drawing/2014/main" id="{537CE392-115E-4359-9C65-14FF114EDB1F}"/>
              </a:ext>
            </a:extLst>
          </p:cNvPr>
          <p:cNvSpPr>
            <a:spLocks/>
          </p:cNvSpPr>
          <p:nvPr/>
        </p:nvSpPr>
        <p:spPr bwMode="auto">
          <a:xfrm>
            <a:off x="179388" y="452438"/>
            <a:ext cx="9072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3600" b="1">
                <a:solidFill>
                  <a:schemeClr val="tx2"/>
                </a:solidFill>
                <a:latin typeface="Georgia" panose="02040502050405020303" pitchFamily="18" charset="0"/>
              </a:rPr>
              <a:t>Trainees who are ‘Cause for Concern’</a:t>
            </a:r>
            <a:endParaRPr lang="en-GB" altLang="en-US" sz="3600" b="1">
              <a:solidFill>
                <a:schemeClr val="tx2"/>
              </a:solidFill>
            </a:endParaRPr>
          </a:p>
        </p:txBody>
      </p:sp>
      <p:sp>
        <p:nvSpPr>
          <p:cNvPr id="2054" name="Content Placeholder 2">
            <a:extLst>
              <a:ext uri="{FF2B5EF4-FFF2-40B4-BE49-F238E27FC236}">
                <a16:creationId xmlns:a16="http://schemas.microsoft.com/office/drawing/2014/main" id="{13CB26EB-DBE1-47A8-95B4-84806306BD1F}"/>
              </a:ext>
            </a:extLst>
          </p:cNvPr>
          <p:cNvSpPr>
            <a:spLocks/>
          </p:cNvSpPr>
          <p:nvPr/>
        </p:nvSpPr>
        <p:spPr bwMode="auto">
          <a:xfrm>
            <a:off x="179388" y="1362075"/>
            <a:ext cx="897255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20000"/>
              </a:spcBef>
              <a:defRPr/>
            </a:pPr>
            <a:r>
              <a:rPr lang="en-US" altLang="en-US" sz="1600" dirty="0"/>
              <a:t>A trainee becomes a Cause for Concern if they are at risk of failing the Professional Practice and identifies additional support with regular reviews for at least a two-week period.</a:t>
            </a:r>
          </a:p>
          <a:p>
            <a:pPr marL="0" indent="0" eaLnBrk="1" hangingPunct="1">
              <a:spcBef>
                <a:spcPct val="20000"/>
              </a:spcBef>
              <a:defRPr/>
            </a:pPr>
            <a:endParaRPr lang="en-US" altLang="en-US" sz="1600" dirty="0"/>
          </a:p>
          <a:p>
            <a:pPr marL="0" indent="0" eaLnBrk="1" hangingPunct="1">
              <a:spcBef>
                <a:spcPct val="20000"/>
              </a:spcBef>
              <a:defRPr/>
            </a:pPr>
            <a:r>
              <a:rPr lang="en-US" altLang="en-US" sz="1600" dirty="0"/>
              <a:t>Time limited targets will be set to support the trainee in making progress. These will be reviewed regularly.  If the Mentor and/or Visiting Tutor consider the trainee is still not making sufficient progress towards the targets that have been set or that it is not likely the trainee will achieve the minimum requirement for the Professional Practice, the trainee will be informed the Professional Practice has been unsuccessful and the practice will be terminated. </a:t>
            </a:r>
          </a:p>
          <a:p>
            <a:pPr marL="0" indent="0" eaLnBrk="1" hangingPunct="1">
              <a:spcBef>
                <a:spcPct val="20000"/>
              </a:spcBef>
              <a:defRPr/>
            </a:pPr>
            <a:endParaRPr lang="en-US" altLang="en-US" sz="1600" dirty="0"/>
          </a:p>
          <a:p>
            <a:pPr marL="0" indent="0" eaLnBrk="1" hangingPunct="1">
              <a:spcBef>
                <a:spcPct val="20000"/>
              </a:spcBef>
              <a:defRPr/>
            </a:pPr>
            <a:r>
              <a:rPr lang="en-US" altLang="en-US" sz="1600" dirty="0"/>
              <a:t>The trainees is then invited to attend a supportive Departmental Progress Meeting, to discuss next steps. </a:t>
            </a:r>
          </a:p>
          <a:p>
            <a:pPr marL="0" indent="0" eaLnBrk="1" hangingPunct="1">
              <a:spcBef>
                <a:spcPct val="20000"/>
              </a:spcBef>
              <a:defRPr/>
            </a:pPr>
            <a:endParaRPr lang="en-US" altLang="en-US" sz="1600" dirty="0"/>
          </a:p>
          <a:p>
            <a:pPr marL="0" indent="0" eaLnBrk="1" hangingPunct="1">
              <a:spcBef>
                <a:spcPct val="20000"/>
              </a:spcBef>
              <a:defRPr/>
            </a:pPr>
            <a:r>
              <a:rPr lang="en-US" altLang="en-US" sz="1600" dirty="0"/>
              <a:t>If you feel a trainee has become a Cause for Concern:</a:t>
            </a:r>
          </a:p>
          <a:p>
            <a:pPr eaLnBrk="1" hangingPunct="1">
              <a:spcBef>
                <a:spcPct val="20000"/>
              </a:spcBef>
              <a:buFont typeface="Times" panose="02020603050405020304" pitchFamily="18" charset="0"/>
              <a:buChar char="•"/>
              <a:defRPr/>
            </a:pPr>
            <a:r>
              <a:rPr lang="en-US" altLang="en-US" sz="1600" dirty="0"/>
              <a:t>Contact the Visiting Tutor immediately</a:t>
            </a:r>
          </a:p>
          <a:p>
            <a:pPr eaLnBrk="1" hangingPunct="1">
              <a:spcBef>
                <a:spcPct val="20000"/>
              </a:spcBef>
              <a:buFont typeface="Times" panose="02020603050405020304" pitchFamily="18" charset="0"/>
              <a:buChar char="•"/>
              <a:defRPr/>
            </a:pPr>
            <a:r>
              <a:rPr lang="en-US" altLang="en-US" sz="1600" dirty="0"/>
              <a:t>The Visiting Tutor will complete the appropriate document and together with the mentor and trainee, will set appropriate targets.</a:t>
            </a:r>
          </a:p>
          <a:p>
            <a:pPr eaLnBrk="1" hangingPunct="1">
              <a:spcBef>
                <a:spcPct val="20000"/>
              </a:spcBef>
              <a:buFont typeface="Times" panose="02020603050405020304" pitchFamily="18" charset="0"/>
              <a:buChar char="•"/>
              <a:defRPr/>
            </a:pPr>
            <a:endParaRPr lang="en-GB"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7" descr="Presentation top bar">
            <a:extLst>
              <a:ext uri="{FF2B5EF4-FFF2-40B4-BE49-F238E27FC236}">
                <a16:creationId xmlns:a16="http://schemas.microsoft.com/office/drawing/2014/main" id="{7BC19BDC-7765-44E2-A488-0C5C39ED45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28">
            <a:extLst>
              <a:ext uri="{FF2B5EF4-FFF2-40B4-BE49-F238E27FC236}">
                <a16:creationId xmlns:a16="http://schemas.microsoft.com/office/drawing/2014/main" id="{83CE55FE-E129-4B02-9EAD-386017B65E25}"/>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076" name="Rectangle 1029">
            <a:extLst>
              <a:ext uri="{FF2B5EF4-FFF2-40B4-BE49-F238E27FC236}">
                <a16:creationId xmlns:a16="http://schemas.microsoft.com/office/drawing/2014/main" id="{3983834E-0D92-46A9-A404-440F8D2B60F2}"/>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3077" name="Title 1">
            <a:extLst>
              <a:ext uri="{FF2B5EF4-FFF2-40B4-BE49-F238E27FC236}">
                <a16:creationId xmlns:a16="http://schemas.microsoft.com/office/drawing/2014/main" id="{CC0939A6-6570-47E0-8252-FFCC930B29D8}"/>
              </a:ext>
            </a:extLst>
          </p:cNvPr>
          <p:cNvSpPr>
            <a:spLocks/>
          </p:cNvSpPr>
          <p:nvPr/>
        </p:nvSpPr>
        <p:spPr bwMode="auto">
          <a:xfrm>
            <a:off x="449263" y="827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Before we begin…</a:t>
            </a:r>
            <a:endParaRPr lang="en-GB" altLang="en-US" sz="4400" b="1">
              <a:solidFill>
                <a:schemeClr val="tx2"/>
              </a:solidFill>
            </a:endParaRPr>
          </a:p>
        </p:txBody>
      </p:sp>
      <p:sp>
        <p:nvSpPr>
          <p:cNvPr id="3078" name="Content Placeholder 2">
            <a:extLst>
              <a:ext uri="{FF2B5EF4-FFF2-40B4-BE49-F238E27FC236}">
                <a16:creationId xmlns:a16="http://schemas.microsoft.com/office/drawing/2014/main" id="{8F808B0F-3A4D-4FAD-BA9F-178EE88EABB7}"/>
              </a:ext>
            </a:extLst>
          </p:cNvPr>
          <p:cNvSpPr>
            <a:spLocks/>
          </p:cNvSpPr>
          <p:nvPr/>
        </p:nvSpPr>
        <p:spPr bwMode="auto">
          <a:xfrm>
            <a:off x="457200" y="1981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800" dirty="0"/>
              <a:t>Thank you for agreeing to mentor an Edge Hill University trainee teacher. Your professional expertise and knowledge makes an enormous difference to the development of Edge Hill University’s trainee teachers.  We </a:t>
            </a:r>
            <a:r>
              <a:rPr lang="en-US" altLang="en-US" sz="1800" dirty="0" err="1"/>
              <a:t>recognise</a:t>
            </a:r>
            <a:r>
              <a:rPr lang="en-US" altLang="en-US" sz="1800" dirty="0"/>
              <a:t> that it is this collaborative training partnership between partner settings, results in good and outstanding teachers who go on to make such a positive difference in children’s lives.</a:t>
            </a:r>
          </a:p>
          <a:p>
            <a:pPr eaLnBrk="1" hangingPunct="1">
              <a:buFontTx/>
              <a:buNone/>
            </a:pPr>
            <a:endParaRPr lang="en-US" altLang="en-US" sz="1800" dirty="0"/>
          </a:p>
          <a:p>
            <a:pPr eaLnBrk="1" hangingPunct="1">
              <a:buFontTx/>
              <a:buNone/>
            </a:pPr>
            <a:r>
              <a:rPr lang="en-US" altLang="en-US" sz="1800" dirty="0"/>
              <a:t>The mentor’s role is incredibly rewarding, but it is also hard work and this guidance will help you to understand the scope of the role, how to do it well and where to get help when you need it.</a:t>
            </a:r>
          </a:p>
          <a:p>
            <a:pPr eaLnBrk="1" hangingPunct="1">
              <a:buFontTx/>
              <a:buNone/>
            </a:pPr>
            <a:r>
              <a:rPr lang="en-US" altLang="en-US" sz="1800" dirty="0"/>
              <a:t>By agreeing to host a trainee on their professional practice, placement schools must agree to the roles and responsibilities as set out in the Partnership Agreement accessed by the link below:</a:t>
            </a:r>
          </a:p>
          <a:p>
            <a:pPr eaLnBrk="1" hangingPunct="1">
              <a:buFontTx/>
              <a:buNone/>
            </a:pPr>
            <a:r>
              <a:rPr lang="en-US" altLang="en-US" sz="1800" dirty="0">
                <a:hlinkClick r:id="rId3"/>
              </a:rPr>
              <a:t>https://www.edgehill.ac.uk/educationpartnership/partnership-agreements/</a:t>
            </a:r>
            <a:endParaRPr lang="en-US" alt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7" descr="Presentation top bar">
            <a:extLst>
              <a:ext uri="{FF2B5EF4-FFF2-40B4-BE49-F238E27FC236}">
                <a16:creationId xmlns:a16="http://schemas.microsoft.com/office/drawing/2014/main" id="{256DD347-869E-479B-B498-39256E79F3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028">
            <a:extLst>
              <a:ext uri="{FF2B5EF4-FFF2-40B4-BE49-F238E27FC236}">
                <a16:creationId xmlns:a16="http://schemas.microsoft.com/office/drawing/2014/main" id="{331CF1C0-E86E-46C8-B9C8-AE6AE9614D23}"/>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1508" name="Rectangle 1029">
            <a:extLst>
              <a:ext uri="{FF2B5EF4-FFF2-40B4-BE49-F238E27FC236}">
                <a16:creationId xmlns:a16="http://schemas.microsoft.com/office/drawing/2014/main" id="{7176F45F-459D-43A9-9C29-13838DE71C07}"/>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21509" name="Title 1">
            <a:extLst>
              <a:ext uri="{FF2B5EF4-FFF2-40B4-BE49-F238E27FC236}">
                <a16:creationId xmlns:a16="http://schemas.microsoft.com/office/drawing/2014/main" id="{3947F982-DE41-4126-932F-1E81DE289048}"/>
              </a:ext>
            </a:extLst>
          </p:cNvPr>
          <p:cNvSpPr>
            <a:spLocks/>
          </p:cNvSpPr>
          <p:nvPr/>
        </p:nvSpPr>
        <p:spPr bwMode="auto">
          <a:xfrm>
            <a:off x="11113"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The trainee practice file </a:t>
            </a:r>
            <a:endParaRPr lang="en-GB" altLang="en-US" sz="4400" b="1">
              <a:solidFill>
                <a:schemeClr val="tx2"/>
              </a:solidFill>
            </a:endParaRPr>
          </a:p>
        </p:txBody>
      </p:sp>
      <p:sp>
        <p:nvSpPr>
          <p:cNvPr id="21510" name="Rectangle 1">
            <a:extLst>
              <a:ext uri="{FF2B5EF4-FFF2-40B4-BE49-F238E27FC236}">
                <a16:creationId xmlns:a16="http://schemas.microsoft.com/office/drawing/2014/main" id="{EBE497E5-6308-4C2B-9CBC-68DDB1F2A774}"/>
              </a:ext>
            </a:extLst>
          </p:cNvPr>
          <p:cNvSpPr>
            <a:spLocks noChangeArrowheads="1"/>
          </p:cNvSpPr>
          <p:nvPr/>
        </p:nvSpPr>
        <p:spPr bwMode="auto">
          <a:xfrm>
            <a:off x="44450" y="1419225"/>
            <a:ext cx="88566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buFontTx/>
              <a:buNone/>
            </a:pPr>
            <a:r>
              <a:rPr lang="en-GB" altLang="en-US" sz="1600">
                <a:solidFill>
                  <a:srgbClr val="262626"/>
                </a:solidFill>
              </a:rPr>
              <a:t>Throughout their practice trainees maintain a file of evidence that helps them to plan, teach and track personal targets. The evidence they collect will help demonstrate that they have met the Teacher Standards. </a:t>
            </a:r>
          </a:p>
          <a:p>
            <a:pPr>
              <a:spcBef>
                <a:spcPct val="0"/>
              </a:spcBef>
              <a:spcAft>
                <a:spcPts val="600"/>
              </a:spcAft>
              <a:buFontTx/>
              <a:buNone/>
            </a:pPr>
            <a:r>
              <a:rPr lang="en-GB" altLang="en-US" sz="1600">
                <a:solidFill>
                  <a:srgbClr val="262626"/>
                </a:solidFill>
              </a:rPr>
              <a:t>Full details of the contents of this file is contained in the Professional Practice Handbook. Essential elements are:</a:t>
            </a:r>
          </a:p>
        </p:txBody>
      </p:sp>
      <p:pic>
        <p:nvPicPr>
          <p:cNvPr id="21511" name="Picture 7">
            <a:extLst>
              <a:ext uri="{FF2B5EF4-FFF2-40B4-BE49-F238E27FC236}">
                <a16:creationId xmlns:a16="http://schemas.microsoft.com/office/drawing/2014/main" id="{02FC0A5E-44DE-4029-90E3-4CA9FBFFEF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5975" y="3319463"/>
            <a:ext cx="2370138"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12">
            <a:extLst>
              <a:ext uri="{FF2B5EF4-FFF2-40B4-BE49-F238E27FC236}">
                <a16:creationId xmlns:a16="http://schemas.microsoft.com/office/drawing/2014/main" id="{31E93C4E-3672-4451-9452-A28C01213ED8}"/>
              </a:ext>
            </a:extLst>
          </p:cNvPr>
          <p:cNvSpPr/>
          <p:nvPr/>
        </p:nvSpPr>
        <p:spPr>
          <a:xfrm>
            <a:off x="3810711" y="5071582"/>
            <a:ext cx="1442907" cy="681604"/>
          </a:xfrm>
          <a:prstGeom prst="roundRect">
            <a:avLst/>
          </a:prstGeom>
          <a:gradFill>
            <a:gsLst>
              <a:gs pos="0">
                <a:schemeClr val="accent6">
                  <a:lumMod val="20000"/>
                  <a:lumOff val="80000"/>
                </a:schemeClr>
              </a:gs>
              <a:gs pos="100000">
                <a:schemeClr val="accent6">
                  <a:lumMod val="40000"/>
                  <a:lumOff val="60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1200">
              <a:solidFill>
                <a:prstClr val="white"/>
              </a:solidFill>
            </a:endParaRPr>
          </a:p>
        </p:txBody>
      </p:sp>
      <p:sp>
        <p:nvSpPr>
          <p:cNvPr id="21515" name="TextBox 9">
            <a:extLst>
              <a:ext uri="{FF2B5EF4-FFF2-40B4-BE49-F238E27FC236}">
                <a16:creationId xmlns:a16="http://schemas.microsoft.com/office/drawing/2014/main" id="{797D7C0A-94C5-455D-8965-9021CB005958}"/>
              </a:ext>
            </a:extLst>
          </p:cNvPr>
          <p:cNvSpPr txBox="1">
            <a:spLocks noChangeArrowheads="1"/>
          </p:cNvSpPr>
          <p:nvPr/>
        </p:nvSpPr>
        <p:spPr bwMode="auto">
          <a:xfrm>
            <a:off x="3954463" y="5072063"/>
            <a:ext cx="1181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000000"/>
                </a:solidFill>
              </a:rPr>
              <a:t>Planning &amp; Assessment Documents</a:t>
            </a:r>
          </a:p>
        </p:txBody>
      </p:sp>
      <p:pic>
        <p:nvPicPr>
          <p:cNvPr id="21516" name="Picture 10">
            <a:extLst>
              <a:ext uri="{FF2B5EF4-FFF2-40B4-BE49-F238E27FC236}">
                <a16:creationId xmlns:a16="http://schemas.microsoft.com/office/drawing/2014/main" id="{B2296F19-05B1-4776-8A3A-8E5E4EBCC4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3"/>
          <a:stretch>
            <a:fillRect/>
          </a:stretch>
        </p:blipFill>
        <p:spPr bwMode="auto">
          <a:xfrm>
            <a:off x="6156325" y="3459163"/>
            <a:ext cx="2727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4">
            <a:extLst>
              <a:ext uri="{FF2B5EF4-FFF2-40B4-BE49-F238E27FC236}">
                <a16:creationId xmlns:a16="http://schemas.microsoft.com/office/drawing/2014/main" id="{7AF9BD16-757B-4BC3-B948-EFD952F95814}"/>
              </a:ext>
            </a:extLst>
          </p:cNvPr>
          <p:cNvSpPr/>
          <p:nvPr/>
        </p:nvSpPr>
        <p:spPr>
          <a:xfrm>
            <a:off x="6293813" y="5071582"/>
            <a:ext cx="1330708" cy="681604"/>
          </a:xfrm>
          <a:prstGeom prst="roundRect">
            <a:avLst/>
          </a:prstGeom>
          <a:gradFill>
            <a:gsLst>
              <a:gs pos="0">
                <a:schemeClr val="accent6">
                  <a:lumMod val="20000"/>
                  <a:lumOff val="80000"/>
                </a:schemeClr>
              </a:gs>
              <a:gs pos="100000">
                <a:schemeClr val="accent6">
                  <a:lumMod val="40000"/>
                  <a:lumOff val="60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1200">
              <a:solidFill>
                <a:prstClr val="white"/>
              </a:solidFill>
            </a:endParaRPr>
          </a:p>
        </p:txBody>
      </p:sp>
      <p:sp>
        <p:nvSpPr>
          <p:cNvPr id="21520" name="TextBox 12">
            <a:extLst>
              <a:ext uri="{FF2B5EF4-FFF2-40B4-BE49-F238E27FC236}">
                <a16:creationId xmlns:a16="http://schemas.microsoft.com/office/drawing/2014/main" id="{D26AFB6F-910A-4799-A48A-5FE0A430A95C}"/>
              </a:ext>
            </a:extLst>
          </p:cNvPr>
          <p:cNvSpPr txBox="1">
            <a:spLocks noChangeArrowheads="1"/>
          </p:cNvSpPr>
          <p:nvPr/>
        </p:nvSpPr>
        <p:spPr bwMode="auto">
          <a:xfrm>
            <a:off x="6438900" y="5129213"/>
            <a:ext cx="13319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000000"/>
                </a:solidFill>
              </a:rPr>
              <a:t>Lesson Observations</a:t>
            </a:r>
          </a:p>
        </p:txBody>
      </p:sp>
      <p:pic>
        <p:nvPicPr>
          <p:cNvPr id="21521" name="Picture 13">
            <a:extLst>
              <a:ext uri="{FF2B5EF4-FFF2-40B4-BE49-F238E27FC236}">
                <a16:creationId xmlns:a16="http://schemas.microsoft.com/office/drawing/2014/main" id="{2B8F7595-B869-434B-B20B-4F8B56827CB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202577">
            <a:off x="357188" y="2762250"/>
            <a:ext cx="2517775" cy="3011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22" name="Picture 14">
            <a:extLst>
              <a:ext uri="{FF2B5EF4-FFF2-40B4-BE49-F238E27FC236}">
                <a16:creationId xmlns:a16="http://schemas.microsoft.com/office/drawing/2014/main" id="{E542D130-6286-477A-BCDF-E5CFFF757F3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4338" y="3095625"/>
            <a:ext cx="2405062" cy="3190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 name="Rounded Rectangle 10">
            <a:extLst>
              <a:ext uri="{FF2B5EF4-FFF2-40B4-BE49-F238E27FC236}">
                <a16:creationId xmlns:a16="http://schemas.microsoft.com/office/drawing/2014/main" id="{077CF8BB-717B-4FA7-93BB-A729933FC895}"/>
              </a:ext>
            </a:extLst>
          </p:cNvPr>
          <p:cNvSpPr/>
          <p:nvPr/>
        </p:nvSpPr>
        <p:spPr>
          <a:xfrm>
            <a:off x="372029" y="5071582"/>
            <a:ext cx="2015727" cy="681604"/>
          </a:xfrm>
          <a:prstGeom prst="roundRect">
            <a:avLst/>
          </a:prstGeom>
          <a:gradFill>
            <a:gsLst>
              <a:gs pos="0">
                <a:schemeClr val="accent6">
                  <a:lumMod val="20000"/>
                  <a:lumOff val="80000"/>
                </a:schemeClr>
              </a:gs>
              <a:gs pos="100000">
                <a:schemeClr val="accent6">
                  <a:lumMod val="40000"/>
                  <a:lumOff val="60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1200">
              <a:solidFill>
                <a:prstClr val="white"/>
              </a:solidFill>
            </a:endParaRPr>
          </a:p>
        </p:txBody>
      </p:sp>
      <p:sp>
        <p:nvSpPr>
          <p:cNvPr id="21526" name="TextBox 16">
            <a:extLst>
              <a:ext uri="{FF2B5EF4-FFF2-40B4-BE49-F238E27FC236}">
                <a16:creationId xmlns:a16="http://schemas.microsoft.com/office/drawing/2014/main" id="{582C9A51-16A7-495D-86B3-D46DF1BA8F6C}"/>
              </a:ext>
            </a:extLst>
          </p:cNvPr>
          <p:cNvSpPr txBox="1">
            <a:spLocks noChangeArrowheads="1"/>
          </p:cNvSpPr>
          <p:nvPr/>
        </p:nvSpPr>
        <p:spPr bwMode="auto">
          <a:xfrm>
            <a:off x="390525" y="5129213"/>
            <a:ext cx="214788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200" b="1">
                <a:solidFill>
                  <a:srgbClr val="000000"/>
                </a:solidFill>
              </a:rPr>
              <a:t>Records of meetings with School-based Mentor – especially targets set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7" descr="Presentation top bar">
            <a:extLst>
              <a:ext uri="{FF2B5EF4-FFF2-40B4-BE49-F238E27FC236}">
                <a16:creationId xmlns:a16="http://schemas.microsoft.com/office/drawing/2014/main" id="{8FB98EBE-48E7-41C2-9E3C-68E516BED3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028">
            <a:extLst>
              <a:ext uri="{FF2B5EF4-FFF2-40B4-BE49-F238E27FC236}">
                <a16:creationId xmlns:a16="http://schemas.microsoft.com/office/drawing/2014/main" id="{D3CA997B-8178-418C-B5AA-722430957E84}"/>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2532" name="Rectangle 1029">
            <a:extLst>
              <a:ext uri="{FF2B5EF4-FFF2-40B4-BE49-F238E27FC236}">
                <a16:creationId xmlns:a16="http://schemas.microsoft.com/office/drawing/2014/main" id="{92C84616-41DA-4F23-BE10-E0893A15D579}"/>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22533" name="Title 1">
            <a:extLst>
              <a:ext uri="{FF2B5EF4-FFF2-40B4-BE49-F238E27FC236}">
                <a16:creationId xmlns:a16="http://schemas.microsoft.com/office/drawing/2014/main" id="{2780EE54-73ED-4103-A9CF-097E5E4C1F96}"/>
              </a:ext>
            </a:extLst>
          </p:cNvPr>
          <p:cNvSpPr>
            <a:spLocks/>
          </p:cNvSpPr>
          <p:nvPr/>
        </p:nvSpPr>
        <p:spPr bwMode="auto">
          <a:xfrm>
            <a:off x="0" y="476250"/>
            <a:ext cx="9396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000" b="1">
                <a:solidFill>
                  <a:schemeClr val="tx2"/>
                </a:solidFill>
                <a:latin typeface="Georgia" panose="02040502050405020303" pitchFamily="18" charset="0"/>
              </a:rPr>
              <a:t>Further Training Opportunities</a:t>
            </a:r>
            <a:endParaRPr lang="en-GB" altLang="en-US" sz="4000" b="1">
              <a:solidFill>
                <a:schemeClr val="tx2"/>
              </a:solidFill>
            </a:endParaRPr>
          </a:p>
        </p:txBody>
      </p:sp>
      <p:sp>
        <p:nvSpPr>
          <p:cNvPr id="2054" name="Content Placeholder 2">
            <a:extLst>
              <a:ext uri="{FF2B5EF4-FFF2-40B4-BE49-F238E27FC236}">
                <a16:creationId xmlns:a16="http://schemas.microsoft.com/office/drawing/2014/main" id="{13CB26EB-DBE1-47A8-95B4-84806306BD1F}"/>
              </a:ext>
            </a:extLst>
          </p:cNvPr>
          <p:cNvSpPr>
            <a:spLocks/>
          </p:cNvSpPr>
          <p:nvPr/>
        </p:nvSpPr>
        <p:spPr bwMode="auto">
          <a:xfrm>
            <a:off x="457200" y="1981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20000"/>
              </a:spcBef>
              <a:defRPr/>
            </a:pPr>
            <a:r>
              <a:rPr lang="en-US" altLang="en-US" sz="1800" dirty="0"/>
              <a:t>The University provides training, conferences and network events at which all our School-based Mentors are welcome.</a:t>
            </a:r>
          </a:p>
          <a:p>
            <a:pPr marL="0" indent="0" eaLnBrk="1" hangingPunct="1">
              <a:spcBef>
                <a:spcPct val="20000"/>
              </a:spcBef>
              <a:defRPr/>
            </a:pPr>
            <a:r>
              <a:rPr lang="en-US" altLang="en-US" sz="1800" dirty="0"/>
              <a:t>There are also many other opportunities for engagement with the Faculty.  Please contact us for further advice.</a:t>
            </a:r>
          </a:p>
          <a:p>
            <a:pPr eaLnBrk="1" hangingPunct="1">
              <a:spcBef>
                <a:spcPct val="20000"/>
              </a:spcBef>
              <a:buFont typeface="Times" panose="02020603050405020304" pitchFamily="18" charset="0"/>
              <a:buChar char="•"/>
              <a:defRPr/>
            </a:pPr>
            <a:endParaRPr lang="en-US" altLang="en-US" sz="1800" dirty="0"/>
          </a:p>
        </p:txBody>
      </p:sp>
      <p:sp>
        <p:nvSpPr>
          <p:cNvPr id="22535" name="Rectangle 3">
            <a:extLst>
              <a:ext uri="{FF2B5EF4-FFF2-40B4-BE49-F238E27FC236}">
                <a16:creationId xmlns:a16="http://schemas.microsoft.com/office/drawing/2014/main" id="{684539DF-145B-4DF7-8B1C-A448001AA834}"/>
              </a:ext>
            </a:extLst>
          </p:cNvPr>
          <p:cNvSpPr>
            <a:spLocks noChangeArrowheads="1"/>
          </p:cNvSpPr>
          <p:nvPr/>
        </p:nvSpPr>
        <p:spPr bwMode="auto">
          <a:xfrm>
            <a:off x="434975" y="3479800"/>
            <a:ext cx="85788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a:t>Lorraine Partington (Head of Partnership Development Team)</a:t>
            </a:r>
          </a:p>
          <a:p>
            <a:pPr>
              <a:spcBef>
                <a:spcPct val="0"/>
              </a:spcBef>
              <a:buFontTx/>
              <a:buNone/>
            </a:pPr>
            <a:r>
              <a:rPr lang="en-GB" altLang="en-US" sz="1600"/>
              <a:t>01695 650899</a:t>
            </a:r>
          </a:p>
          <a:p>
            <a:pPr>
              <a:spcBef>
                <a:spcPct val="0"/>
              </a:spcBef>
              <a:buFontTx/>
              <a:buNone/>
            </a:pPr>
            <a:r>
              <a:rPr lang="en-GB" altLang="en-US" sz="1600" u="sng">
                <a:hlinkClick r:id="rId3"/>
              </a:rPr>
              <a:t>partingl@edgehill.ac.uk</a:t>
            </a:r>
            <a:endParaRPr lang="en-GB" altLang="en-US" sz="1600"/>
          </a:p>
          <a:p>
            <a:pPr>
              <a:spcBef>
                <a:spcPct val="0"/>
              </a:spcBef>
              <a:buFontTx/>
              <a:buNone/>
            </a:pPr>
            <a:r>
              <a:rPr lang="en-GB" altLang="en-US" sz="1600"/>
              <a:t> </a:t>
            </a:r>
          </a:p>
          <a:p>
            <a:pPr>
              <a:spcBef>
                <a:spcPct val="0"/>
              </a:spcBef>
              <a:buFontTx/>
              <a:buNone/>
            </a:pPr>
            <a:r>
              <a:rPr lang="en-GB" altLang="en-US" sz="1600"/>
              <a:t>Mark D Rawsthorn (Partnership Development Officer – Primary Education)</a:t>
            </a:r>
          </a:p>
          <a:p>
            <a:pPr>
              <a:spcBef>
                <a:spcPct val="0"/>
              </a:spcBef>
              <a:buFontTx/>
              <a:buNone/>
            </a:pPr>
            <a:r>
              <a:rPr lang="en-GB" altLang="en-US" sz="1600"/>
              <a:t>01695 657342</a:t>
            </a:r>
          </a:p>
          <a:p>
            <a:pPr>
              <a:spcBef>
                <a:spcPct val="0"/>
              </a:spcBef>
              <a:buFontTx/>
              <a:buNone/>
            </a:pPr>
            <a:r>
              <a:rPr lang="en-GB" altLang="en-US" sz="1600" u="sng">
                <a:hlinkClick r:id="rId4"/>
              </a:rPr>
              <a:t>rawsthom@edgehill.ac.uk</a:t>
            </a:r>
            <a:endParaRPr lang="en-GB" altLang="en-US" sz="1600"/>
          </a:p>
          <a:p>
            <a:pPr>
              <a:spcBef>
                <a:spcPct val="0"/>
              </a:spcBef>
              <a:buFontTx/>
              <a:buNone/>
            </a:pPr>
            <a:r>
              <a:rPr lang="en-GB" altLang="en-US" sz="1600"/>
              <a:t> </a:t>
            </a:r>
          </a:p>
          <a:p>
            <a:pPr>
              <a:spcBef>
                <a:spcPct val="0"/>
              </a:spcBef>
              <a:buFontTx/>
              <a:buNone/>
            </a:pPr>
            <a:r>
              <a:rPr lang="en-GB" altLang="en-US" sz="1600"/>
              <a:t>Cathy Smith (Partnership Development Officer – Early Years Education)</a:t>
            </a:r>
          </a:p>
          <a:p>
            <a:pPr>
              <a:spcBef>
                <a:spcPct val="0"/>
              </a:spcBef>
              <a:buFontTx/>
              <a:buNone/>
            </a:pPr>
            <a:r>
              <a:rPr lang="en-GB" altLang="en-US" sz="1600"/>
              <a:t>01695 650811</a:t>
            </a:r>
          </a:p>
          <a:p>
            <a:pPr>
              <a:spcBef>
                <a:spcPct val="0"/>
              </a:spcBef>
              <a:buFontTx/>
              <a:buNone/>
            </a:pPr>
            <a:r>
              <a:rPr lang="en-US" altLang="en-US" sz="1800" u="sng">
                <a:hlinkClick r:id="rId5"/>
              </a:rPr>
              <a:t>smithcth@edgehill.ac.uk</a:t>
            </a:r>
            <a:endParaRPr lang="en-GB"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7" descr="Presentation top bar">
            <a:extLst>
              <a:ext uri="{FF2B5EF4-FFF2-40B4-BE49-F238E27FC236}">
                <a16:creationId xmlns:a16="http://schemas.microsoft.com/office/drawing/2014/main" id="{2113F13A-A610-44B8-AF90-3F6E2293E6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8">
            <a:extLst>
              <a:ext uri="{FF2B5EF4-FFF2-40B4-BE49-F238E27FC236}">
                <a16:creationId xmlns:a16="http://schemas.microsoft.com/office/drawing/2014/main" id="{07D61583-08B7-4961-9512-93738547C023}"/>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100" name="Rectangle 1029">
            <a:extLst>
              <a:ext uri="{FF2B5EF4-FFF2-40B4-BE49-F238E27FC236}">
                <a16:creationId xmlns:a16="http://schemas.microsoft.com/office/drawing/2014/main" id="{AA7196BE-F52B-4066-AFDB-51C37A4FA947}"/>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4101" name="Title 1">
            <a:extLst>
              <a:ext uri="{FF2B5EF4-FFF2-40B4-BE49-F238E27FC236}">
                <a16:creationId xmlns:a16="http://schemas.microsoft.com/office/drawing/2014/main" id="{62559378-D719-43EA-83AE-A1A72548906E}"/>
              </a:ext>
            </a:extLst>
          </p:cNvPr>
          <p:cNvSpPr>
            <a:spLocks/>
          </p:cNvSpPr>
          <p:nvPr/>
        </p:nvSpPr>
        <p:spPr bwMode="auto">
          <a:xfrm>
            <a:off x="457200" y="996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Overview of paperwork in this guidance</a:t>
            </a:r>
            <a:endParaRPr lang="en-GB" altLang="en-US" sz="4400" b="1">
              <a:solidFill>
                <a:schemeClr val="tx2"/>
              </a:solidFill>
            </a:endParaRPr>
          </a:p>
        </p:txBody>
      </p:sp>
      <p:sp>
        <p:nvSpPr>
          <p:cNvPr id="2054" name="Content Placeholder 2">
            <a:extLst>
              <a:ext uri="{FF2B5EF4-FFF2-40B4-BE49-F238E27FC236}">
                <a16:creationId xmlns:a16="http://schemas.microsoft.com/office/drawing/2014/main" id="{13CB26EB-DBE1-47A8-95B4-84806306BD1F}"/>
              </a:ext>
            </a:extLst>
          </p:cNvPr>
          <p:cNvSpPr>
            <a:spLocks/>
          </p:cNvSpPr>
          <p:nvPr/>
        </p:nvSpPr>
        <p:spPr bwMode="auto">
          <a:xfrm>
            <a:off x="457200" y="2497138"/>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Times" panose="02020603050405020304" pitchFamily="18" charset="0"/>
              <a:buChar char="•"/>
              <a:defRPr/>
            </a:pPr>
            <a:r>
              <a:rPr lang="en-US" altLang="en-US" sz="1800" dirty="0"/>
              <a:t>Checklist for mentor</a:t>
            </a:r>
          </a:p>
          <a:p>
            <a:pPr eaLnBrk="1" hangingPunct="1">
              <a:spcBef>
                <a:spcPct val="20000"/>
              </a:spcBef>
              <a:buFont typeface="Times" panose="02020603050405020304" pitchFamily="18" charset="0"/>
              <a:buChar char="•"/>
              <a:defRPr/>
            </a:pPr>
            <a:r>
              <a:rPr lang="en-US" altLang="en-US" sz="1800" dirty="0"/>
              <a:t>Learning and Teaching Evaluation Record </a:t>
            </a:r>
          </a:p>
          <a:p>
            <a:pPr eaLnBrk="1" hangingPunct="1">
              <a:spcBef>
                <a:spcPct val="20000"/>
              </a:spcBef>
              <a:buFont typeface="Times" panose="02020603050405020304" pitchFamily="18" charset="0"/>
              <a:buChar char="•"/>
              <a:defRPr/>
            </a:pPr>
            <a:r>
              <a:rPr lang="en-US" altLang="en-US" sz="1800" dirty="0"/>
              <a:t>Interim Report</a:t>
            </a:r>
          </a:p>
          <a:p>
            <a:pPr eaLnBrk="1" hangingPunct="1">
              <a:spcBef>
                <a:spcPct val="20000"/>
              </a:spcBef>
              <a:buFont typeface="Times" panose="02020603050405020304" pitchFamily="18" charset="0"/>
              <a:buChar char="•"/>
              <a:defRPr/>
            </a:pPr>
            <a:r>
              <a:rPr lang="en-US" altLang="en-US" sz="1800" dirty="0"/>
              <a:t>End of Practice Report</a:t>
            </a:r>
          </a:p>
          <a:p>
            <a:pPr eaLnBrk="1" hangingPunct="1">
              <a:spcBef>
                <a:spcPct val="20000"/>
              </a:spcBef>
              <a:buFont typeface="Times" panose="02020603050405020304" pitchFamily="18" charset="0"/>
              <a:buChar char="•"/>
              <a:defRPr/>
            </a:pPr>
            <a:r>
              <a:rPr lang="en-US" altLang="en-US" sz="1800" dirty="0"/>
              <a:t>Additional information including </a:t>
            </a:r>
            <a:r>
              <a:rPr lang="en-US" altLang="en-US" sz="1800" dirty="0" err="1"/>
              <a:t>Programme</a:t>
            </a:r>
            <a:r>
              <a:rPr lang="en-US" altLang="en-US" sz="1800" dirty="0"/>
              <a:t> Handbooks are found on the Faculty of Education website and the latest version of all of the above documents are stored in the departmental areas of the website: </a:t>
            </a:r>
          </a:p>
          <a:p>
            <a:pPr marL="0" indent="0" eaLnBrk="1" hangingPunct="1">
              <a:spcBef>
                <a:spcPct val="20000"/>
              </a:spcBef>
              <a:defRPr/>
            </a:pPr>
            <a:r>
              <a:rPr lang="en-US" altLang="en-US" sz="1800" dirty="0">
                <a:hlinkClick r:id="rId3"/>
              </a:rPr>
              <a:t>https://www.edgehill.ac.uk/educationpartnership/</a:t>
            </a:r>
            <a:endParaRPr lang="en-US" altLang="en-US" sz="1800" dirty="0"/>
          </a:p>
          <a:p>
            <a:pPr eaLnBrk="1" hangingPunct="1">
              <a:spcBef>
                <a:spcPct val="20000"/>
              </a:spcBef>
              <a:buFont typeface="Times" panose="02020603050405020304" pitchFamily="18" charset="0"/>
              <a:buChar char="•"/>
              <a:defRPr/>
            </a:pPr>
            <a:endParaRPr lang="en-GB"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7" descr="Presentation top bar">
            <a:extLst>
              <a:ext uri="{FF2B5EF4-FFF2-40B4-BE49-F238E27FC236}">
                <a16:creationId xmlns:a16="http://schemas.microsoft.com/office/drawing/2014/main" id="{78EE63F7-F937-41C4-938F-5E2A82281F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028">
            <a:extLst>
              <a:ext uri="{FF2B5EF4-FFF2-40B4-BE49-F238E27FC236}">
                <a16:creationId xmlns:a16="http://schemas.microsoft.com/office/drawing/2014/main" id="{F5B65F07-CB6C-441D-B139-D171A18F7731}"/>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5124" name="Rectangle 1029">
            <a:extLst>
              <a:ext uri="{FF2B5EF4-FFF2-40B4-BE49-F238E27FC236}">
                <a16:creationId xmlns:a16="http://schemas.microsoft.com/office/drawing/2014/main" id="{704EC59A-A941-4936-90FB-64AC583DD591}"/>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5125" name="Title 1">
            <a:extLst>
              <a:ext uri="{FF2B5EF4-FFF2-40B4-BE49-F238E27FC236}">
                <a16:creationId xmlns:a16="http://schemas.microsoft.com/office/drawing/2014/main" id="{CB9A889E-DB1D-4675-B52B-5457C7F55C88}"/>
              </a:ext>
            </a:extLst>
          </p:cNvPr>
          <p:cNvSpPr>
            <a:spLocks/>
          </p:cNvSpPr>
          <p:nvPr/>
        </p:nvSpPr>
        <p:spPr bwMode="auto">
          <a:xfrm>
            <a:off x="457200" y="5683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Overview- Checklist</a:t>
            </a:r>
            <a:endParaRPr lang="en-GB" altLang="en-US" sz="4400" b="1">
              <a:solidFill>
                <a:schemeClr val="tx2"/>
              </a:solidFill>
            </a:endParaRPr>
          </a:p>
        </p:txBody>
      </p:sp>
      <p:pic>
        <p:nvPicPr>
          <p:cNvPr id="5126" name="Picture 6">
            <a:extLst>
              <a:ext uri="{FF2B5EF4-FFF2-40B4-BE49-F238E27FC236}">
                <a16:creationId xmlns:a16="http://schemas.microsoft.com/office/drawing/2014/main" id="{BAFF6E55-79F5-4FCC-9DA8-C7EE636130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1560513"/>
            <a:ext cx="3632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a:extLst>
              <a:ext uri="{FF2B5EF4-FFF2-40B4-BE49-F238E27FC236}">
                <a16:creationId xmlns:a16="http://schemas.microsoft.com/office/drawing/2014/main" id="{363A6BC0-4BFB-4E35-9241-917D52BAF4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5113" y="1539875"/>
            <a:ext cx="4292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E56C2F4-F4EF-440B-BBE4-4B40122CF5B5}"/>
              </a:ext>
            </a:extLst>
          </p:cNvPr>
          <p:cNvSpPr/>
          <p:nvPr/>
        </p:nvSpPr>
        <p:spPr>
          <a:xfrm>
            <a:off x="6642100" y="1204913"/>
            <a:ext cx="2454275" cy="377825"/>
          </a:xfrm>
          <a:prstGeom prst="rect">
            <a:avLst/>
          </a:prstGeom>
        </p:spPr>
        <p:txBody>
          <a:bodyPr>
            <a:spAutoFit/>
          </a:bodyPr>
          <a:lstStyle/>
          <a:p>
            <a:pPr>
              <a:defRPr/>
            </a:pPr>
            <a:r>
              <a:rPr lang="en-GB" sz="800" dirty="0">
                <a:solidFill>
                  <a:prstClr val="black">
                    <a:lumMod val="85000"/>
                    <a:lumOff val="15000"/>
                  </a:prstClr>
                </a:solidFill>
              </a:rPr>
              <a:t>This checklist will help guide you through the phases of the professional practice</a:t>
            </a:r>
            <a:r>
              <a:rPr lang="en-GB" sz="1050" dirty="0">
                <a:solidFill>
                  <a:prstClr val="black">
                    <a:lumMod val="85000"/>
                    <a:lumOff val="15000"/>
                  </a:prstClr>
                </a:solidFill>
              </a:rPr>
              <a:t>.</a:t>
            </a:r>
            <a:endParaRPr lang="en-GB"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7" descr="Presentation top bar">
            <a:extLst>
              <a:ext uri="{FF2B5EF4-FFF2-40B4-BE49-F238E27FC236}">
                <a16:creationId xmlns:a16="http://schemas.microsoft.com/office/drawing/2014/main" id="{9B90C7B9-8802-4F5D-B145-88F7340C6E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8">
            <a:extLst>
              <a:ext uri="{FF2B5EF4-FFF2-40B4-BE49-F238E27FC236}">
                <a16:creationId xmlns:a16="http://schemas.microsoft.com/office/drawing/2014/main" id="{D885BCE0-EEC1-4DC3-BFF8-A23B20C1EB03}"/>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6148" name="Rectangle 1029">
            <a:extLst>
              <a:ext uri="{FF2B5EF4-FFF2-40B4-BE49-F238E27FC236}">
                <a16:creationId xmlns:a16="http://schemas.microsoft.com/office/drawing/2014/main" id="{3EC6BA16-71EB-4B41-9753-40129E0FC634}"/>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6149" name="Title 1">
            <a:extLst>
              <a:ext uri="{FF2B5EF4-FFF2-40B4-BE49-F238E27FC236}">
                <a16:creationId xmlns:a16="http://schemas.microsoft.com/office/drawing/2014/main" id="{2E7B8EAC-9066-4254-9829-CB6A2C21B84E}"/>
              </a:ext>
            </a:extLst>
          </p:cNvPr>
          <p:cNvSpPr>
            <a:spLocks/>
          </p:cNvSpPr>
          <p:nvPr/>
        </p:nvSpPr>
        <p:spPr bwMode="auto">
          <a:xfrm>
            <a:off x="449263" y="827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First 2 weeks:</a:t>
            </a:r>
            <a:endParaRPr lang="en-GB" altLang="en-US" sz="4400" b="1">
              <a:solidFill>
                <a:schemeClr val="tx2"/>
              </a:solidFill>
            </a:endParaRPr>
          </a:p>
        </p:txBody>
      </p:sp>
      <p:sp>
        <p:nvSpPr>
          <p:cNvPr id="6150" name="Content Placeholder 2">
            <a:extLst>
              <a:ext uri="{FF2B5EF4-FFF2-40B4-BE49-F238E27FC236}">
                <a16:creationId xmlns:a16="http://schemas.microsoft.com/office/drawing/2014/main" id="{48A6B753-D593-433E-A2CB-453291D28B47}"/>
              </a:ext>
            </a:extLst>
          </p:cNvPr>
          <p:cNvSpPr>
            <a:spLocks/>
          </p:cNvSpPr>
          <p:nvPr/>
        </p:nvSpPr>
        <p:spPr bwMode="auto">
          <a:xfrm>
            <a:off x="449263" y="1844675"/>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600" dirty="0"/>
              <a:t>The first 2 weeks are very important in ensuring a smooth start to the Professional Practice. Prior to the Visiting Tutor’s initial visit please ensure that:</a:t>
            </a:r>
          </a:p>
          <a:p>
            <a:pPr eaLnBrk="1" hangingPunct="1"/>
            <a:r>
              <a:rPr lang="en-US" altLang="en-US" sz="1600" dirty="0"/>
              <a:t>A timetable has been established for the trainee’s teaching, which includes opportunities to observe and complete the induction tasks outlined on page 8-9 of the Professional Practice handbook.</a:t>
            </a:r>
          </a:p>
          <a:p>
            <a:pPr eaLnBrk="1" hangingPunct="1"/>
            <a:r>
              <a:rPr lang="en-US" altLang="en-US" sz="1600" dirty="0"/>
              <a:t>Planning expectations have been established – both the quantity and the timing of when it should be given to the class teacher. </a:t>
            </a:r>
          </a:p>
          <a:p>
            <a:pPr eaLnBrk="1" hangingPunct="1"/>
            <a:r>
              <a:rPr lang="en-US" altLang="en-US" sz="1600" dirty="0"/>
              <a:t>Schemes of work (if any) are shared with the trainee. </a:t>
            </a:r>
          </a:p>
          <a:p>
            <a:pPr eaLnBrk="1" hangingPunct="1"/>
            <a:r>
              <a:rPr lang="en-US" altLang="en-US" sz="1600" dirty="0"/>
              <a:t>The trainee has shared their targets with you. </a:t>
            </a:r>
          </a:p>
          <a:p>
            <a:pPr eaLnBrk="1" hangingPunct="1"/>
            <a:r>
              <a:rPr lang="en-US" altLang="en-US" sz="1600" dirty="0"/>
              <a:t>The trainee has the following policies: Safeguarding (and information about the Safeguarding lead), Assessment, </a:t>
            </a:r>
            <a:r>
              <a:rPr lang="en-US" altLang="en-US" sz="1600" dirty="0" err="1"/>
              <a:t>Behaviour</a:t>
            </a:r>
            <a:r>
              <a:rPr lang="en-US" altLang="en-US" sz="1600" dirty="0"/>
              <a:t>, Equality and Diversity, Health and Safety and SEN/D. Also, a staff Code of Conduct or any similar document. </a:t>
            </a:r>
          </a:p>
          <a:p>
            <a:pPr eaLnBrk="1" hangingPunct="1"/>
            <a:r>
              <a:rPr lang="en-US" altLang="en-US" sz="1600" dirty="0"/>
              <a:t>The trainee is </a:t>
            </a:r>
            <a:r>
              <a:rPr lang="en-US" altLang="en-US" sz="1600" dirty="0" err="1"/>
              <a:t>organising</a:t>
            </a:r>
            <a:r>
              <a:rPr lang="en-US" altLang="en-US" sz="1600" dirty="0"/>
              <a:t> their Professional Practice Resources according to the guidance on p8 and has made you aware of the Assessment and Grading criteria that should be completed weekly from when they begin teaching.</a:t>
            </a:r>
          </a:p>
          <a:p>
            <a:pPr eaLnBrk="1" hangingPunct="1">
              <a:buFontTx/>
              <a:buNone/>
            </a:pPr>
            <a:endParaRPr lang="en-GB"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7" descr="Presentation top bar">
            <a:extLst>
              <a:ext uri="{FF2B5EF4-FFF2-40B4-BE49-F238E27FC236}">
                <a16:creationId xmlns:a16="http://schemas.microsoft.com/office/drawing/2014/main" id="{B9DBD3DD-0039-4D06-B82F-C830890AA0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028">
            <a:extLst>
              <a:ext uri="{FF2B5EF4-FFF2-40B4-BE49-F238E27FC236}">
                <a16:creationId xmlns:a16="http://schemas.microsoft.com/office/drawing/2014/main" id="{2C0AF7A0-ED6A-4192-9C13-47E871B06E04}"/>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7172" name="Rectangle 1029">
            <a:extLst>
              <a:ext uri="{FF2B5EF4-FFF2-40B4-BE49-F238E27FC236}">
                <a16:creationId xmlns:a16="http://schemas.microsoft.com/office/drawing/2014/main" id="{8D3EA181-8547-4886-B044-C64FE083DB23}"/>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7173" name="Title 1">
            <a:extLst>
              <a:ext uri="{FF2B5EF4-FFF2-40B4-BE49-F238E27FC236}">
                <a16:creationId xmlns:a16="http://schemas.microsoft.com/office/drawing/2014/main" id="{60E0045C-31C9-48D3-8139-E39A317ECC13}"/>
              </a:ext>
            </a:extLst>
          </p:cNvPr>
          <p:cNvSpPr>
            <a:spLocks/>
          </p:cNvSpPr>
          <p:nvPr/>
        </p:nvSpPr>
        <p:spPr bwMode="auto">
          <a:xfrm>
            <a:off x="449263" y="827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4400" b="1">
                <a:solidFill>
                  <a:schemeClr val="tx2"/>
                </a:solidFill>
                <a:latin typeface="Georgia" panose="02040502050405020303" pitchFamily="18" charset="0"/>
              </a:rPr>
              <a:t>The Learning and Teaching Evaluation- methods</a:t>
            </a:r>
            <a:endParaRPr lang="en-GB" altLang="en-US" sz="4400" b="1">
              <a:solidFill>
                <a:schemeClr val="tx2"/>
              </a:solidFill>
            </a:endParaRPr>
          </a:p>
        </p:txBody>
      </p:sp>
      <p:graphicFrame>
        <p:nvGraphicFramePr>
          <p:cNvPr id="8" name="Table 7">
            <a:extLst>
              <a:ext uri="{FF2B5EF4-FFF2-40B4-BE49-F238E27FC236}">
                <a16:creationId xmlns:a16="http://schemas.microsoft.com/office/drawing/2014/main" id="{5031175E-AFC6-4D94-9765-24FEDC705690}"/>
              </a:ext>
            </a:extLst>
          </p:cNvPr>
          <p:cNvGraphicFramePr>
            <a:graphicFrameLocks noGrp="1"/>
          </p:cNvGraphicFramePr>
          <p:nvPr/>
        </p:nvGraphicFramePr>
        <p:xfrm>
          <a:off x="303213" y="2078038"/>
          <a:ext cx="6069012" cy="4106862"/>
        </p:xfrm>
        <a:graphic>
          <a:graphicData uri="http://schemas.openxmlformats.org/drawingml/2006/table">
            <a:tbl>
              <a:tblPr/>
              <a:tblGrid>
                <a:gridCol w="3034506">
                  <a:extLst>
                    <a:ext uri="{9D8B030D-6E8A-4147-A177-3AD203B41FA5}">
                      <a16:colId xmlns:a16="http://schemas.microsoft.com/office/drawing/2014/main" val="20000"/>
                    </a:ext>
                  </a:extLst>
                </a:gridCol>
                <a:gridCol w="3034506">
                  <a:extLst>
                    <a:ext uri="{9D8B030D-6E8A-4147-A177-3AD203B41FA5}">
                      <a16:colId xmlns:a16="http://schemas.microsoft.com/office/drawing/2014/main" val="20001"/>
                    </a:ext>
                  </a:extLst>
                </a:gridCol>
              </a:tblGrid>
              <a:tr h="310949">
                <a:tc rowSpan="9">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b="1" dirty="0">
                          <a:effectLst/>
                          <a:latin typeface="Arial" panose="020B0604020202020204" pitchFamily="34" charset="0"/>
                          <a:cs typeface="Arial" panose="020B0604020202020204" pitchFamily="34" charset="0"/>
                        </a:rPr>
                        <a:t>Evaluation Methods:</a:t>
                      </a:r>
                    </a:p>
                    <a:p>
                      <a:pPr>
                        <a:lnSpc>
                          <a:spcPct val="107000"/>
                        </a:lnSpc>
                        <a:spcAft>
                          <a:spcPts val="800"/>
                        </a:spcAft>
                      </a:pPr>
                      <a:r>
                        <a:rPr lang="en-GB" sz="1100" dirty="0">
                          <a:effectLst/>
                          <a:latin typeface="Arial" panose="020B0604020202020204" pitchFamily="34" charset="0"/>
                          <a:cs typeface="Arial" panose="020B0604020202020204" pitchFamily="34" charset="0"/>
                        </a:rPr>
                        <a:t> </a:t>
                      </a:r>
                    </a:p>
                    <a:p>
                      <a:pPr>
                        <a:lnSpc>
                          <a:spcPct val="107000"/>
                        </a:lnSpc>
                        <a:spcAft>
                          <a:spcPts val="800"/>
                        </a:spcAft>
                      </a:pPr>
                      <a:r>
                        <a:rPr lang="en-GB" sz="1100" dirty="0">
                          <a:effectLst/>
                          <a:latin typeface="Arial" panose="020B0604020202020204" pitchFamily="34" charset="0"/>
                          <a:cs typeface="Arial" panose="020B0604020202020204" pitchFamily="34" charset="0"/>
                        </a:rPr>
                        <a:t>In order to make a judgement about the overall quality of teaching, the following activities need to be undertaken.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a:effectLst/>
                          <a:latin typeface="Arial" panose="020B0604020202020204" pitchFamily="34" charset="0"/>
                          <a:cs typeface="Arial" panose="020B0604020202020204" pitchFamily="34" charset="0"/>
                        </a:rPr>
                        <a:t>Discussion with Mentor / Teacher</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DBF4">
                        <a:lumMod val="20000"/>
                        <a:lumOff val="80000"/>
                      </a:srgbClr>
                    </a:solidFill>
                  </a:tcPr>
                </a:tc>
                <a:extLst>
                  <a:ext uri="{0D108BD9-81ED-4DB2-BD59-A6C34878D82A}">
                    <a16:rowId xmlns:a16="http://schemas.microsoft.com/office/drawing/2014/main" val="10000"/>
                  </a:ext>
                </a:extLst>
              </a:tr>
              <a:tr h="310949">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dirty="0">
                          <a:effectLst/>
                          <a:latin typeface="Arial" panose="020B0604020202020204" pitchFamily="34" charset="0"/>
                          <a:cs typeface="Arial" panose="020B0604020202020204" pitchFamily="34" charset="0"/>
                        </a:rPr>
                        <a:t>Discussion with Trainee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310949">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a:effectLst/>
                          <a:latin typeface="Arial" panose="020B0604020202020204" pitchFamily="34" charset="0"/>
                          <a:cs typeface="Arial" panose="020B0604020202020204" pitchFamily="34" charset="0"/>
                        </a:rPr>
                        <a:t>Discussion with Learners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DBF4">
                        <a:lumMod val="20000"/>
                        <a:lumOff val="80000"/>
                      </a:srgbClr>
                    </a:solidFill>
                  </a:tcPr>
                </a:tc>
                <a:extLst>
                  <a:ext uri="{0D108BD9-81ED-4DB2-BD59-A6C34878D82A}">
                    <a16:rowId xmlns:a16="http://schemas.microsoft.com/office/drawing/2014/main" val="10002"/>
                  </a:ext>
                </a:extLst>
              </a:tr>
              <a:tr h="310949">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dirty="0">
                          <a:effectLst/>
                          <a:latin typeface="Arial" panose="020B0604020202020204" pitchFamily="34" charset="0"/>
                          <a:cs typeface="Arial" panose="020B0604020202020204" pitchFamily="34" charset="0"/>
                        </a:rPr>
                        <a:t>Discussion with TA / Other Adult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r h="621897">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a:effectLst/>
                          <a:latin typeface="Arial" panose="020B0604020202020204" pitchFamily="34" charset="0"/>
                          <a:cs typeface="Arial" panose="020B0604020202020204" pitchFamily="34" charset="0"/>
                        </a:rPr>
                        <a:t>Learners’ responses within in the lesson and in their books / work</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DBF4">
                        <a:lumMod val="20000"/>
                        <a:lumOff val="80000"/>
                      </a:srgbClr>
                    </a:solidFill>
                  </a:tcPr>
                </a:tc>
                <a:extLst>
                  <a:ext uri="{0D108BD9-81ED-4DB2-BD59-A6C34878D82A}">
                    <a16:rowId xmlns:a16="http://schemas.microsoft.com/office/drawing/2014/main" val="10004"/>
                  </a:ext>
                </a:extLst>
              </a:tr>
              <a:tr h="426800">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dirty="0">
                          <a:effectLst/>
                          <a:latin typeface="Arial" panose="020B0604020202020204" pitchFamily="34" charset="0"/>
                          <a:cs typeface="Arial" panose="020B0604020202020204" pitchFamily="34" charset="0"/>
                        </a:rPr>
                        <a:t>Quality and impact of Trainee’s marking and feedback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5"/>
                  </a:ext>
                </a:extLst>
              </a:tr>
              <a:tr h="621897">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a:effectLst/>
                          <a:latin typeface="Arial" panose="020B0604020202020204" pitchFamily="34" charset="0"/>
                          <a:cs typeface="Arial" panose="020B0604020202020204" pitchFamily="34" charset="0"/>
                        </a:rPr>
                        <a:t>Trainees’ assessment and planning records in their files</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DBF4">
                        <a:lumMod val="20000"/>
                        <a:lumOff val="80000"/>
                      </a:srgbClr>
                    </a:solidFill>
                  </a:tcPr>
                </a:tc>
                <a:extLst>
                  <a:ext uri="{0D108BD9-81ED-4DB2-BD59-A6C34878D82A}">
                    <a16:rowId xmlns:a16="http://schemas.microsoft.com/office/drawing/2014/main" val="10006"/>
                  </a:ext>
                </a:extLst>
              </a:tr>
              <a:tr h="640010">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dirty="0">
                          <a:effectLst/>
                          <a:latin typeface="Arial" panose="020B0604020202020204" pitchFamily="34" charset="0"/>
                          <a:cs typeface="Arial" panose="020B0604020202020204" pitchFamily="34" charset="0"/>
                        </a:rPr>
                        <a:t>Trainee’s  own evaluation of their impact on Learners’ progress and learning over time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7"/>
                  </a:ext>
                </a:extLst>
              </a:tr>
              <a:tr h="552462">
                <a:tc vMerge="1">
                  <a:txBody>
                    <a:bodyPr/>
                    <a:lstStyle/>
                    <a:p>
                      <a:endParaRPr lang="en-GB"/>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nSpc>
                          <a:spcPct val="107000"/>
                        </a:lnSpc>
                        <a:spcAft>
                          <a:spcPts val="800"/>
                        </a:spcAft>
                      </a:pPr>
                      <a:r>
                        <a:rPr lang="en-GB" sz="1100" dirty="0">
                          <a:effectLst/>
                          <a:latin typeface="Arial" panose="020B0604020202020204" pitchFamily="34" charset="0"/>
                          <a:cs typeface="Arial" panose="020B0604020202020204" pitchFamily="34" charset="0"/>
                        </a:rPr>
                        <a:t>Observation of teaching and learning</a:t>
                      </a:r>
                    </a:p>
                    <a:p>
                      <a:pPr>
                        <a:lnSpc>
                          <a:spcPct val="107000"/>
                        </a:lnSpc>
                        <a:spcAft>
                          <a:spcPts val="800"/>
                        </a:spcAft>
                      </a:pPr>
                      <a:r>
                        <a:rPr lang="en-GB" sz="1100" dirty="0">
                          <a:effectLst/>
                          <a:latin typeface="Arial" panose="020B0604020202020204" pitchFamily="34" charset="0"/>
                          <a:cs typeface="Arial" panose="020B0604020202020204" pitchFamily="34" charset="0"/>
                        </a:rPr>
                        <a:t>Between 20 and 30 minutes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9" marR="68589" marT="952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DBF4">
                        <a:lumMod val="20000"/>
                        <a:lumOff val="80000"/>
                      </a:srgb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7" descr="Presentation top bar">
            <a:extLst>
              <a:ext uri="{FF2B5EF4-FFF2-40B4-BE49-F238E27FC236}">
                <a16:creationId xmlns:a16="http://schemas.microsoft.com/office/drawing/2014/main" id="{A913CA6E-F99B-4D2C-98F9-4F7ED5C664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028">
            <a:extLst>
              <a:ext uri="{FF2B5EF4-FFF2-40B4-BE49-F238E27FC236}">
                <a16:creationId xmlns:a16="http://schemas.microsoft.com/office/drawing/2014/main" id="{B497DA83-6059-4CED-9B9F-6A93156B46D3}"/>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8196" name="Rectangle 1029">
            <a:extLst>
              <a:ext uri="{FF2B5EF4-FFF2-40B4-BE49-F238E27FC236}">
                <a16:creationId xmlns:a16="http://schemas.microsoft.com/office/drawing/2014/main" id="{B8EE9EDF-1EA4-41A7-8E65-C8B163817EB1}"/>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8197" name="Title 1">
            <a:extLst>
              <a:ext uri="{FF2B5EF4-FFF2-40B4-BE49-F238E27FC236}">
                <a16:creationId xmlns:a16="http://schemas.microsoft.com/office/drawing/2014/main" id="{358A4428-D5E4-4D8F-8294-C0518AE358D7}"/>
              </a:ext>
            </a:extLst>
          </p:cNvPr>
          <p:cNvSpPr>
            <a:spLocks/>
          </p:cNvSpPr>
          <p:nvPr/>
        </p:nvSpPr>
        <p:spPr bwMode="auto">
          <a:xfrm>
            <a:off x="449263" y="827088"/>
            <a:ext cx="851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chemeClr val="tx2"/>
                </a:solidFill>
                <a:latin typeface="Georgia" panose="02040502050405020303" pitchFamily="18" charset="0"/>
              </a:rPr>
              <a:t>Learning and Teaching Evaluation record page 1</a:t>
            </a:r>
          </a:p>
        </p:txBody>
      </p:sp>
      <p:pic>
        <p:nvPicPr>
          <p:cNvPr id="8198" name="Picture 1">
            <a:extLst>
              <a:ext uri="{FF2B5EF4-FFF2-40B4-BE49-F238E27FC236}">
                <a16:creationId xmlns:a16="http://schemas.microsoft.com/office/drawing/2014/main" id="{330F6AAB-94A0-411A-82AA-7DAB7A20D3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6738" y="1474788"/>
            <a:ext cx="32004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4">
            <a:extLst>
              <a:ext uri="{FF2B5EF4-FFF2-40B4-BE49-F238E27FC236}">
                <a16:creationId xmlns:a16="http://schemas.microsoft.com/office/drawing/2014/main" id="{60964F2D-7B02-41EA-9757-E6736949B956}"/>
              </a:ext>
            </a:extLst>
          </p:cNvPr>
          <p:cNvSpPr>
            <a:spLocks noChangeArrowheads="1"/>
          </p:cNvSpPr>
          <p:nvPr/>
        </p:nvSpPr>
        <p:spPr bwMode="auto">
          <a:xfrm>
            <a:off x="146050" y="2490788"/>
            <a:ext cx="2554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Prior to the lesson, use the trainee teacher’s current targets as a focus for the lesson.</a:t>
            </a:r>
          </a:p>
        </p:txBody>
      </p:sp>
      <p:sp>
        <p:nvSpPr>
          <p:cNvPr id="8200" name="Rectangle 6">
            <a:extLst>
              <a:ext uri="{FF2B5EF4-FFF2-40B4-BE49-F238E27FC236}">
                <a16:creationId xmlns:a16="http://schemas.microsoft.com/office/drawing/2014/main" id="{2F010FC2-598E-46B0-8A4F-DCBCAF162058}"/>
              </a:ext>
            </a:extLst>
          </p:cNvPr>
          <p:cNvSpPr>
            <a:spLocks noChangeArrowheads="1"/>
          </p:cNvSpPr>
          <p:nvPr/>
        </p:nvSpPr>
        <p:spPr bwMode="auto">
          <a:xfrm>
            <a:off x="133350" y="4159250"/>
            <a:ext cx="29733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Record strengths against the Teacher Standards (TS) prompts. Record the TS in brackets.</a:t>
            </a:r>
          </a:p>
        </p:txBody>
      </p:sp>
      <p:sp>
        <p:nvSpPr>
          <p:cNvPr id="8201" name="Rectangle 14">
            <a:extLst>
              <a:ext uri="{FF2B5EF4-FFF2-40B4-BE49-F238E27FC236}">
                <a16:creationId xmlns:a16="http://schemas.microsoft.com/office/drawing/2014/main" id="{C65451CD-CB52-4A0B-B501-9A38628B843D}"/>
              </a:ext>
            </a:extLst>
          </p:cNvPr>
          <p:cNvSpPr>
            <a:spLocks noChangeArrowheads="1"/>
          </p:cNvSpPr>
          <p:nvPr/>
        </p:nvSpPr>
        <p:spPr bwMode="auto">
          <a:xfrm>
            <a:off x="6443663" y="2006600"/>
            <a:ext cx="19780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600"/>
              </a:spcAft>
              <a:buFontTx/>
              <a:buNone/>
            </a:pPr>
            <a:r>
              <a:rPr lang="en-GB" altLang="en-US" sz="1400"/>
              <a:t>Tick all evidence seen as part of the observation process</a:t>
            </a:r>
          </a:p>
          <a:p>
            <a:pPr>
              <a:spcBef>
                <a:spcPct val="0"/>
              </a:spcBef>
              <a:spcAft>
                <a:spcPts val="600"/>
              </a:spcAft>
              <a:buFontTx/>
              <a:buNone/>
            </a:pPr>
            <a:endParaRPr lang="en-GB"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7" descr="Presentation top bar">
            <a:extLst>
              <a:ext uri="{FF2B5EF4-FFF2-40B4-BE49-F238E27FC236}">
                <a16:creationId xmlns:a16="http://schemas.microsoft.com/office/drawing/2014/main" id="{513D8255-F6BB-411F-941C-93FEF40426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8" y="15875"/>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28">
            <a:extLst>
              <a:ext uri="{FF2B5EF4-FFF2-40B4-BE49-F238E27FC236}">
                <a16:creationId xmlns:a16="http://schemas.microsoft.com/office/drawing/2014/main" id="{EA91575A-A195-41CB-A514-447698B36D85}"/>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9220" name="Rectangle 1029">
            <a:extLst>
              <a:ext uri="{FF2B5EF4-FFF2-40B4-BE49-F238E27FC236}">
                <a16:creationId xmlns:a16="http://schemas.microsoft.com/office/drawing/2014/main" id="{ADEE39D9-CD06-442E-B5BD-6F3690BA51BE}"/>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9221" name="Title 1">
            <a:extLst>
              <a:ext uri="{FF2B5EF4-FFF2-40B4-BE49-F238E27FC236}">
                <a16:creationId xmlns:a16="http://schemas.microsoft.com/office/drawing/2014/main" id="{A543C1B4-D46A-47BB-BC55-C5AA2988C519}"/>
              </a:ext>
            </a:extLst>
          </p:cNvPr>
          <p:cNvSpPr>
            <a:spLocks/>
          </p:cNvSpPr>
          <p:nvPr/>
        </p:nvSpPr>
        <p:spPr bwMode="auto">
          <a:xfrm>
            <a:off x="449263" y="827088"/>
            <a:ext cx="851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chemeClr val="tx2"/>
                </a:solidFill>
                <a:latin typeface="Georgia" panose="02040502050405020303" pitchFamily="18" charset="0"/>
              </a:rPr>
              <a:t>Learning and Teaching Evaluation record page 2</a:t>
            </a:r>
          </a:p>
        </p:txBody>
      </p:sp>
      <p:sp>
        <p:nvSpPr>
          <p:cNvPr id="9222" name="Rectangle 2">
            <a:extLst>
              <a:ext uri="{FF2B5EF4-FFF2-40B4-BE49-F238E27FC236}">
                <a16:creationId xmlns:a16="http://schemas.microsoft.com/office/drawing/2014/main" id="{1CE820B8-EBC1-43B9-85C1-D1A47322D17F}"/>
              </a:ext>
            </a:extLst>
          </p:cNvPr>
          <p:cNvSpPr>
            <a:spLocks noChangeArrowheads="1"/>
          </p:cNvSpPr>
          <p:nvPr/>
        </p:nvSpPr>
        <p:spPr bwMode="auto">
          <a:xfrm>
            <a:off x="323850" y="1628775"/>
            <a:ext cx="2286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a:p>
          <a:p>
            <a:pPr>
              <a:spcBef>
                <a:spcPct val="0"/>
              </a:spcBef>
              <a:buFontTx/>
              <a:buNone/>
            </a:pPr>
            <a:r>
              <a:rPr lang="en-US" altLang="en-US" sz="1600"/>
              <a:t>Reflect on the Learning Objectives for the lesson provide feedback about what children learned and how to improve learner progress linked to the Teacher Standards (TS) prompts.</a:t>
            </a:r>
          </a:p>
          <a:p>
            <a:pPr>
              <a:spcBef>
                <a:spcPct val="0"/>
              </a:spcBef>
              <a:buFontTx/>
              <a:buNone/>
            </a:pPr>
            <a:endParaRPr lang="en-US" altLang="en-US" sz="1600"/>
          </a:p>
          <a:p>
            <a:pPr>
              <a:spcBef>
                <a:spcPct val="0"/>
              </a:spcBef>
              <a:buFontTx/>
              <a:buNone/>
            </a:pPr>
            <a:r>
              <a:rPr lang="en-US" altLang="en-US" sz="1600"/>
              <a:t>Record specific areas to develop linked to the Teacher Standards (TS) prompts.</a:t>
            </a:r>
          </a:p>
          <a:p>
            <a:pPr>
              <a:spcBef>
                <a:spcPct val="0"/>
              </a:spcBef>
              <a:buFontTx/>
              <a:buNone/>
            </a:pPr>
            <a:endParaRPr lang="en-US" altLang="en-US" sz="1600"/>
          </a:p>
          <a:p>
            <a:pPr>
              <a:spcBef>
                <a:spcPct val="0"/>
              </a:spcBef>
              <a:buFontTx/>
              <a:buNone/>
            </a:pPr>
            <a:r>
              <a:rPr lang="en-US" altLang="en-US" sz="1600"/>
              <a:t>Set specific targets linked to standards.</a:t>
            </a:r>
          </a:p>
        </p:txBody>
      </p:sp>
      <p:pic>
        <p:nvPicPr>
          <p:cNvPr id="9223" name="Picture 3">
            <a:extLst>
              <a:ext uri="{FF2B5EF4-FFF2-40B4-BE49-F238E27FC236}">
                <a16:creationId xmlns:a16="http://schemas.microsoft.com/office/drawing/2014/main" id="{EF2B415E-14E5-42FD-A31D-3D6BF2D01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75" y="1393825"/>
            <a:ext cx="3597275"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7" descr="Presentation top bar">
            <a:extLst>
              <a:ext uri="{FF2B5EF4-FFF2-40B4-BE49-F238E27FC236}">
                <a16:creationId xmlns:a16="http://schemas.microsoft.com/office/drawing/2014/main" id="{CD47823C-F988-4124-8300-61FD507F08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1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028">
            <a:extLst>
              <a:ext uri="{FF2B5EF4-FFF2-40B4-BE49-F238E27FC236}">
                <a16:creationId xmlns:a16="http://schemas.microsoft.com/office/drawing/2014/main" id="{8F7BDF63-F139-4D00-AAE1-70D8B9259DB9}"/>
              </a:ext>
            </a:extLst>
          </p:cNvPr>
          <p:cNvSpPr>
            <a:spLocks noChangeArrowheads="1"/>
          </p:cNvSpPr>
          <p:nvPr/>
        </p:nvSpPr>
        <p:spPr bwMode="auto">
          <a:xfrm>
            <a:off x="0" y="6321425"/>
            <a:ext cx="9144000" cy="539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0244" name="Rectangle 1029">
            <a:extLst>
              <a:ext uri="{FF2B5EF4-FFF2-40B4-BE49-F238E27FC236}">
                <a16:creationId xmlns:a16="http://schemas.microsoft.com/office/drawing/2014/main" id="{AB2CC388-7C0E-4D46-9CB3-D07A56A06EEB}"/>
              </a:ext>
            </a:extLst>
          </p:cNvPr>
          <p:cNvSpPr>
            <a:spLocks noChangeArrowheads="1"/>
          </p:cNvSpPr>
          <p:nvPr/>
        </p:nvSpPr>
        <p:spPr bwMode="auto">
          <a:xfrm>
            <a:off x="7165975" y="6400800"/>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solidFill>
                  <a:schemeClr val="bg1"/>
                </a:solidFill>
                <a:latin typeface="Georgia" panose="02040502050405020303" pitchFamily="18" charset="0"/>
              </a:rPr>
              <a:t>edgehill.ac.uk</a:t>
            </a:r>
          </a:p>
        </p:txBody>
      </p:sp>
      <p:sp>
        <p:nvSpPr>
          <p:cNvPr id="10245" name="Title 1">
            <a:extLst>
              <a:ext uri="{FF2B5EF4-FFF2-40B4-BE49-F238E27FC236}">
                <a16:creationId xmlns:a16="http://schemas.microsoft.com/office/drawing/2014/main" id="{A10FB059-4EF7-47B7-BA0C-45DE7876E473}"/>
              </a:ext>
            </a:extLst>
          </p:cNvPr>
          <p:cNvSpPr>
            <a:spLocks/>
          </p:cNvSpPr>
          <p:nvPr/>
        </p:nvSpPr>
        <p:spPr bwMode="auto">
          <a:xfrm>
            <a:off x="449263" y="827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solidFill>
                  <a:schemeClr val="tx2"/>
                </a:solidFill>
                <a:latin typeface="Georgia" panose="02040502050405020303" pitchFamily="18" charset="0"/>
              </a:rPr>
              <a:t>Lesson Observation within L&amp;T Evaluation</a:t>
            </a:r>
          </a:p>
        </p:txBody>
      </p:sp>
      <p:pic>
        <p:nvPicPr>
          <p:cNvPr id="10246" name="Picture 13">
            <a:extLst>
              <a:ext uri="{FF2B5EF4-FFF2-40B4-BE49-F238E27FC236}">
                <a16:creationId xmlns:a16="http://schemas.microsoft.com/office/drawing/2014/main" id="{C85F8F42-16A6-4B91-9A56-05CF8994F8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8038" y="1438275"/>
            <a:ext cx="5221287" cy="4883150"/>
          </a:xfrm>
          <a:prstGeom prst="rect">
            <a:avLst/>
          </a:prstGeom>
          <a:solidFill>
            <a:srgbClr val="EEF8F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 Box 5">
            <a:extLst>
              <a:ext uri="{FF2B5EF4-FFF2-40B4-BE49-F238E27FC236}">
                <a16:creationId xmlns:a16="http://schemas.microsoft.com/office/drawing/2014/main" id="{09874052-D27A-49D5-A95A-5B310DFE8F55}"/>
              </a:ext>
            </a:extLst>
          </p:cNvPr>
          <p:cNvSpPr txBox="1"/>
          <p:nvPr/>
        </p:nvSpPr>
        <p:spPr>
          <a:xfrm>
            <a:off x="3238500" y="1438275"/>
            <a:ext cx="2232025" cy="1773238"/>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a:lstStyle/>
          <a:p>
            <a:pPr>
              <a:lnSpc>
                <a:spcPct val="107000"/>
              </a:lnSpc>
              <a:spcAft>
                <a:spcPts val="800"/>
              </a:spcAft>
              <a:defRPr/>
            </a:pPr>
            <a:r>
              <a:rPr lang="en-GB" sz="1000" dirty="0">
                <a:ea typeface="Calibri" panose="020F0502020204030204" pitchFamily="34" charset="0"/>
                <a:cs typeface="Arial" panose="020B0604020202020204" pitchFamily="34" charset="0"/>
              </a:rPr>
              <a:t>Every Learning and Teaching Evaluation should include observation of the trainee teacher.  The length of this observation will vary; you will need to use your professional judgement here.  The minimum duration of an observation should be 20 minutes and the maximum, under normal circumstances, 30 minutes. See flow chart.</a:t>
            </a:r>
          </a:p>
          <a:p>
            <a:pPr>
              <a:lnSpc>
                <a:spcPct val="107000"/>
              </a:lnSpc>
              <a:spcAft>
                <a:spcPts val="800"/>
              </a:spcAft>
              <a:defRPr/>
            </a:pPr>
            <a:endParaRPr lang="en-GB" sz="1100" dirty="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TotalTime>
  <Words>1566</Words>
  <Application>Microsoft Office PowerPoint</Application>
  <PresentationFormat>On-screen Show (4:3)</PresentationFormat>
  <Paragraphs>166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Georgia</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Edge Hill University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Butler</dc:creator>
  <cp:lastModifiedBy>Helen Wakenshaw</cp:lastModifiedBy>
  <cp:revision>11</cp:revision>
  <dcterms:created xsi:type="dcterms:W3CDTF">2011-08-08T14:49:37Z</dcterms:created>
  <dcterms:modified xsi:type="dcterms:W3CDTF">2019-11-26T16:17:45Z</dcterms:modified>
</cp:coreProperties>
</file>