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177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1F73"/>
                </a:solidFill>
              </a:defRPr>
            </a:lvl1pPr>
            <a:lvl2pPr>
              <a:defRPr>
                <a:solidFill>
                  <a:srgbClr val="031F73"/>
                </a:solidFill>
              </a:defRPr>
            </a:lvl2pPr>
            <a:lvl3pPr>
              <a:defRPr>
                <a:solidFill>
                  <a:srgbClr val="031F73"/>
                </a:solidFill>
              </a:defRPr>
            </a:lvl3pPr>
            <a:lvl4pPr>
              <a:defRPr>
                <a:solidFill>
                  <a:srgbClr val="031F73"/>
                </a:solidFill>
              </a:defRPr>
            </a:lvl4pPr>
            <a:lvl5pPr>
              <a:defRPr>
                <a:solidFill>
                  <a:srgbClr val="031F7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ctrTitle"/>
          </p:nvPr>
        </p:nvSpPr>
        <p:spPr>
          <a:xfrm>
            <a:off x="1270000" y="1638300"/>
            <a:ext cx="10464800" cy="4475560"/>
          </a:xfrm>
          <a:prstGeom prst="rect">
            <a:avLst/>
          </a:prstGeom>
        </p:spPr>
        <p:txBody>
          <a:bodyPr/>
          <a:lstStyle/>
          <a:p>
            <a:pPr defTabSz="461518">
              <a:defRPr sz="6794">
                <a:solidFill>
                  <a:srgbClr val="A17700"/>
                </a:solidFill>
              </a:defRPr>
            </a:pPr>
            <a:r>
              <a:t>Embedding Ethics and Professional Issues in the Computer Science </a:t>
            </a:r>
          </a:p>
          <a:p>
            <a:pPr defTabSz="461518">
              <a:defRPr sz="6794">
                <a:solidFill>
                  <a:srgbClr val="A17700"/>
                </a:solidFill>
              </a:defRPr>
            </a:pPr>
            <a:r>
              <a:t>Undergraduate Curriculum</a:t>
            </a:r>
          </a:p>
        </p:txBody>
      </p:sp>
      <p:sp>
        <p:nvSpPr>
          <p:cNvPr id="129" name="Shape 129"/>
          <p:cNvSpPr/>
          <p:nvPr>
            <p:ph type="subTitle" sz="quarter" idx="1"/>
          </p:nvPr>
        </p:nvSpPr>
        <p:spPr>
          <a:xfrm>
            <a:off x="1270000" y="6540500"/>
            <a:ext cx="10464800" cy="11303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31F73"/>
                </a:solidFill>
              </a:defRPr>
            </a:pPr>
            <a:r>
              <a:t>Floriana Grasso</a:t>
            </a:r>
          </a:p>
          <a:p>
            <a:pPr>
              <a:defRPr>
                <a:solidFill>
                  <a:srgbClr val="031F73"/>
                </a:solidFill>
              </a:defRPr>
            </a:pPr>
            <a:r>
              <a:t>University of Liverpool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round3pi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60" y="3302198"/>
            <a:ext cx="5806639" cy="4901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Group 159"/>
          <p:cNvGrpSpPr/>
          <p:nvPr/>
        </p:nvGrpSpPr>
        <p:grpSpPr>
          <a:xfrm>
            <a:off x="209512" y="2813050"/>
            <a:ext cx="11913593" cy="5410201"/>
            <a:chOff x="0" y="0"/>
            <a:chExt cx="11913592" cy="5410200"/>
          </a:xfrm>
        </p:grpSpPr>
        <p:sp>
          <p:nvSpPr>
            <p:cNvPr id="156" name="Shape 156"/>
            <p:cNvSpPr/>
            <p:nvPr/>
          </p:nvSpPr>
          <p:spPr>
            <a:xfrm>
              <a:off x="7504782" y="4762500"/>
              <a:ext cx="440881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A177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Professional Issues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4266840" y="0"/>
              <a:ext cx="440769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CD1C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Database Modelling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-1" y="3117850"/>
              <a:ext cx="4152976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2">
                      <a:hueOff val="-902888"/>
                      <a:satOff val="-15377"/>
                      <a:lumOff val="-12864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Communication &amp;</a:t>
              </a:r>
            </a:p>
            <a:p>
              <a:pPr>
                <a:defRPr b="1">
                  <a:solidFill>
                    <a:schemeClr val="accent2">
                      <a:hueOff val="-902888"/>
                      <a:satOff val="-15377"/>
                      <a:lumOff val="-12864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Critical Thinking</a:t>
              </a:r>
            </a:p>
          </p:txBody>
        </p:sp>
      </p:grpSp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Reflections…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Challenge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3370" indent="-293370" defTabSz="385572">
              <a:spcBef>
                <a:spcPts val="2700"/>
              </a:spcBef>
              <a:defRPr sz="2376"/>
            </a:pPr>
            <a:r>
              <a:t>From “</a:t>
            </a:r>
            <a:r>
              <a:rPr i="1"/>
              <a:t>Motivating computer scientists to engage with professional issues - A technology-led approach</a:t>
            </a:r>
            <a:r>
              <a:t>” S. White, H.C. Davis, 2013 Learning and Teaching in Computing and Engineering: </a:t>
            </a:r>
          </a:p>
          <a:p>
            <a:pPr lvl="1" marL="586740" indent="-293370" defTabSz="385572">
              <a:spcBef>
                <a:spcPts val="2700"/>
              </a:spcBef>
              <a:defRPr i="1" sz="2376"/>
            </a:pPr>
            <a:r>
              <a:t>Around 70% of the cohort are in degree steams which require mathematics at advanced level as an entry requirement </a:t>
            </a:r>
          </a:p>
          <a:p>
            <a:pPr lvl="1" marL="586740" indent="-293370" defTabSz="385572">
              <a:spcBef>
                <a:spcPts val="2700"/>
              </a:spcBef>
              <a:defRPr i="1" sz="2376"/>
            </a:pPr>
            <a:r>
              <a:t>The majority will have studied only STEM subjects during their higher level immediate pre-university qualifying studies </a:t>
            </a:r>
          </a:p>
          <a:p>
            <a:pPr lvl="1" marL="586740" indent="-293370" defTabSz="385572">
              <a:spcBef>
                <a:spcPts val="2700"/>
              </a:spcBef>
              <a:defRPr i="1" sz="2376"/>
            </a:pPr>
            <a:r>
              <a:t>The majority of students (according to in-class straw polls) specifically choose a technical subject for their degree in order to avoid subjects which include any volume of required reading or writing. </a:t>
            </a:r>
          </a:p>
          <a:p>
            <a:pPr lvl="1" marL="586740" indent="-293370" defTabSz="385572">
              <a:spcBef>
                <a:spcPts val="2700"/>
              </a:spcBef>
              <a:defRPr i="1" sz="2376"/>
            </a:pPr>
            <a:r>
              <a:t>Students are taking a single major technical degree and do not intend to take any minor subjects outside of that technical focus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_63494169_press_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304" y="1771054"/>
            <a:ext cx="11050039" cy="62114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1-what-does-a-computer-scientist-look-lik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97" y="1407805"/>
            <a:ext cx="12334206" cy="6937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1-what-skillsknowledge-do-you-hope-to-acquire-by-the-end-of-your-degre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2-what-do-you-need-to-be-aware-of-in-order-to-be-a-computer-profession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PI “pit stops”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3400"/>
              </a:spcBef>
              <a:defRPr sz="2952"/>
            </a:pPr>
            <a:r>
              <a:t>In Year 1: COMP107 (Graduates for the Digital Society)</a:t>
            </a:r>
          </a:p>
          <a:p>
            <a:pPr marL="364489" indent="-364489" defTabSz="479044">
              <a:spcBef>
                <a:spcPts val="3400"/>
              </a:spcBef>
              <a:defRPr sz="2952"/>
            </a:pPr>
            <a:r>
              <a:t>In Year 2: </a:t>
            </a:r>
          </a:p>
          <a:p>
            <a:pPr lvl="2" marL="1093469" indent="-364489" defTabSz="479044">
              <a:spcBef>
                <a:spcPts val="3400"/>
              </a:spcBef>
              <a:defRPr sz="2952"/>
            </a:pPr>
            <a:r>
              <a:t>COMP221 (Planning your career)</a:t>
            </a:r>
          </a:p>
          <a:p>
            <a:pPr lvl="2" marL="1093469" indent="-364489" defTabSz="479044">
              <a:spcBef>
                <a:spcPts val="3400"/>
              </a:spcBef>
              <a:defRPr sz="2952"/>
            </a:pPr>
            <a:r>
              <a:t>COMP208 (Group Software Project)</a:t>
            </a:r>
          </a:p>
          <a:p>
            <a:pPr marL="364489" indent="-364489" defTabSz="479044">
              <a:spcBef>
                <a:spcPts val="3400"/>
              </a:spcBef>
              <a:defRPr sz="2952"/>
            </a:pPr>
            <a:r>
              <a:t>(Year in Industry or Year Abroad)</a:t>
            </a:r>
          </a:p>
          <a:p>
            <a:pPr marL="364489" indent="-364489" defTabSz="479044">
              <a:spcBef>
                <a:spcPts val="3400"/>
              </a:spcBef>
              <a:defRPr sz="2952"/>
            </a:pPr>
            <a:r>
              <a:t>In Year 3: COMP390 (Honours Year Computer Science Project)</a:t>
            </a:r>
          </a:p>
          <a:p>
            <a:pPr marL="364489" indent="-364489" defTabSz="479044">
              <a:spcBef>
                <a:spcPts val="3400"/>
              </a:spcBef>
              <a:defRPr sz="2952"/>
            </a:pPr>
            <a:r>
              <a:t>(In Year 4: 1st and 2nd semester projects)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COMP107: a project based approach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3100"/>
              </a:spcBef>
              <a:defRPr sz="2664"/>
            </a:pPr>
            <a:r>
              <a:t>What you normally find on PI within a CS degree:</a:t>
            </a:r>
          </a:p>
          <a:p>
            <a:pPr lvl="1" marL="657859" indent="-328929" defTabSz="432308">
              <a:spcBef>
                <a:spcPts val="3100"/>
              </a:spcBef>
              <a:defRPr sz="2664"/>
            </a:pPr>
            <a:r>
              <a:t>how to start becoming a computing professional</a:t>
            </a:r>
          </a:p>
          <a:p>
            <a:pPr lvl="1" marL="657859" indent="-328929" defTabSz="432308">
              <a:spcBef>
                <a:spcPts val="3100"/>
              </a:spcBef>
              <a:defRPr sz="2664"/>
            </a:pPr>
            <a:r>
              <a:t>the bigger picture of computing</a:t>
            </a:r>
          </a:p>
          <a:p>
            <a:pPr lvl="1" marL="657859" indent="-328929" defTabSz="432308">
              <a:spcBef>
                <a:spcPts val="3100"/>
              </a:spcBef>
              <a:defRPr sz="2664"/>
            </a:pPr>
            <a:r>
              <a:t>how to improve your transferable/employability skills </a:t>
            </a:r>
          </a:p>
          <a:p>
            <a:pPr marL="328929" indent="-328929" defTabSz="432308">
              <a:spcBef>
                <a:spcPts val="3100"/>
              </a:spcBef>
              <a:defRPr sz="2664"/>
            </a:pPr>
            <a:r>
              <a:t>Often all is crammed in one module with lots of information</a:t>
            </a:r>
          </a:p>
          <a:p>
            <a:pPr lvl="1" marL="657859" indent="-328929" defTabSz="432308">
              <a:spcBef>
                <a:spcPts val="3100"/>
              </a:spcBef>
              <a:defRPr sz="2664"/>
            </a:pPr>
            <a:r>
              <a:t>… which remains quite abstract and detached from the rest</a:t>
            </a:r>
          </a:p>
          <a:p>
            <a:pPr marL="328929" indent="-328929" defTabSz="432308">
              <a:spcBef>
                <a:spcPts val="3100"/>
              </a:spcBef>
              <a:defRPr sz="2664"/>
            </a:pPr>
            <a:r>
              <a:t>University of Liverpool novel approach: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PI “in action”</a:t>
            </a:r>
          </a:p>
          <a:p>
            <a:pPr lvl="1" marL="657859" indent="-328929" defTabSz="432308">
              <a:spcBef>
                <a:spcPts val="3100"/>
              </a:spcBef>
              <a:defRPr sz="2664"/>
            </a:pPr>
            <a:r>
              <a:t>a practical project throughout the module to help crystallise notions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round3pi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60" y="3302198"/>
            <a:ext cx="5806639" cy="4901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Group 152"/>
          <p:cNvGrpSpPr/>
          <p:nvPr/>
        </p:nvGrpSpPr>
        <p:grpSpPr>
          <a:xfrm>
            <a:off x="209512" y="2813050"/>
            <a:ext cx="11913593" cy="5410201"/>
            <a:chOff x="0" y="0"/>
            <a:chExt cx="11913592" cy="5410200"/>
          </a:xfrm>
        </p:grpSpPr>
        <p:sp>
          <p:nvSpPr>
            <p:cNvPr id="149" name="Shape 149"/>
            <p:cNvSpPr/>
            <p:nvPr/>
          </p:nvSpPr>
          <p:spPr>
            <a:xfrm>
              <a:off x="7504782" y="4762500"/>
              <a:ext cx="440881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A177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Professional Issues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4266840" y="0"/>
              <a:ext cx="440769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CD1C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Database Modelling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-1" y="3117850"/>
              <a:ext cx="4152976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2">
                      <a:hueOff val="-902888"/>
                      <a:satOff val="-15377"/>
                      <a:lumOff val="-12864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Communication &amp;</a:t>
              </a:r>
            </a:p>
            <a:p>
              <a:pPr>
                <a:defRPr b="1">
                  <a:solidFill>
                    <a:schemeClr val="accent2">
                      <a:hueOff val="-902888"/>
                      <a:satOff val="-15377"/>
                      <a:lumOff val="-12864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Critical Thinking</a:t>
              </a:r>
            </a:p>
          </p:txBody>
        </p:sp>
      </p:grpSp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COMP107: a project based approach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