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9"/>
  </p:notesMasterIdLst>
  <p:handoutMasterIdLst>
    <p:handoutMasterId r:id="rId20"/>
  </p:handoutMasterIdLst>
  <p:sldIdLst>
    <p:sldId id="386" r:id="rId2"/>
    <p:sldId id="377" r:id="rId3"/>
    <p:sldId id="383" r:id="rId4"/>
    <p:sldId id="387" r:id="rId5"/>
    <p:sldId id="389" r:id="rId6"/>
    <p:sldId id="390" r:id="rId7"/>
    <p:sldId id="366" r:id="rId8"/>
    <p:sldId id="367" r:id="rId9"/>
    <p:sldId id="370" r:id="rId10"/>
    <p:sldId id="380" r:id="rId11"/>
    <p:sldId id="368" r:id="rId12"/>
    <p:sldId id="371" r:id="rId13"/>
    <p:sldId id="373" r:id="rId14"/>
    <p:sldId id="374" r:id="rId15"/>
    <p:sldId id="388" r:id="rId16"/>
    <p:sldId id="375" r:id="rId17"/>
    <p:sldId id="379" r:id="rId18"/>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00FF00"/>
    <a:srgbClr val="000000"/>
    <a:srgbClr val="FF6600"/>
    <a:srgbClr val="660033"/>
    <a:srgbClr val="990033"/>
    <a:srgbClr val="E5E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228" autoAdjust="0"/>
  </p:normalViewPr>
  <p:slideViewPr>
    <p:cSldViewPr>
      <p:cViewPr varScale="1">
        <p:scale>
          <a:sx n="74" d="100"/>
          <a:sy n="74" d="100"/>
        </p:scale>
        <p:origin x="1290"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09"/>
          </a:xfrm>
          <a:prstGeom prst="rect">
            <a:avLst/>
          </a:prstGeom>
        </p:spPr>
        <p:txBody>
          <a:bodyPr vert="horz" wrap="square" lIns="92364" tIns="46182" rIns="92364" bIns="46182" numCol="1" anchor="t" anchorCtr="0" compatLnSpc="1">
            <a:prstTxWarp prst="textNoShape">
              <a:avLst/>
            </a:prstTxWarp>
          </a:bodyPr>
          <a:lstStyle>
            <a:lvl1pPr>
              <a:defRPr sz="1200"/>
            </a:lvl1pPr>
          </a:lstStyle>
          <a:p>
            <a:endParaRPr lang="en-US" altLang="en-US" dirty="0"/>
          </a:p>
        </p:txBody>
      </p:sp>
      <p:sp>
        <p:nvSpPr>
          <p:cNvPr id="3" name="Date Placeholder 2"/>
          <p:cNvSpPr>
            <a:spLocks noGrp="1"/>
          </p:cNvSpPr>
          <p:nvPr>
            <p:ph type="dt" sz="quarter" idx="1"/>
          </p:nvPr>
        </p:nvSpPr>
        <p:spPr>
          <a:xfrm>
            <a:off x="3849482" y="0"/>
            <a:ext cx="2946575" cy="496809"/>
          </a:xfrm>
          <a:prstGeom prst="rect">
            <a:avLst/>
          </a:prstGeom>
        </p:spPr>
        <p:txBody>
          <a:bodyPr vert="horz" wrap="square" lIns="92364" tIns="46182" rIns="92364" bIns="46182" numCol="1" anchor="t" anchorCtr="0" compatLnSpc="1">
            <a:prstTxWarp prst="textNoShape">
              <a:avLst/>
            </a:prstTxWarp>
          </a:bodyPr>
          <a:lstStyle>
            <a:lvl1pPr algn="r">
              <a:defRPr sz="1200"/>
            </a:lvl1pPr>
          </a:lstStyle>
          <a:p>
            <a:fld id="{39E3A6E5-6073-457F-8078-77AF6BF50B8B}" type="datetimeFigureOut">
              <a:rPr lang="en-GB" altLang="en-US"/>
              <a:pPr/>
              <a:t>02/10/2017</a:t>
            </a:fld>
            <a:endParaRPr lang="en-GB" altLang="en-US" dirty="0"/>
          </a:p>
        </p:txBody>
      </p:sp>
      <p:sp>
        <p:nvSpPr>
          <p:cNvPr id="4" name="Footer Placeholder 3"/>
          <p:cNvSpPr>
            <a:spLocks noGrp="1"/>
          </p:cNvSpPr>
          <p:nvPr>
            <p:ph type="ftr" sz="quarter" idx="2"/>
          </p:nvPr>
        </p:nvSpPr>
        <p:spPr>
          <a:xfrm>
            <a:off x="0" y="9428242"/>
            <a:ext cx="2946576" cy="496809"/>
          </a:xfrm>
          <a:prstGeom prst="rect">
            <a:avLst/>
          </a:prstGeom>
        </p:spPr>
        <p:txBody>
          <a:bodyPr vert="horz" wrap="square" lIns="92364" tIns="46182" rIns="92364" bIns="46182" numCol="1" anchor="b" anchorCtr="0" compatLnSpc="1">
            <a:prstTxWarp prst="textNoShape">
              <a:avLst/>
            </a:prstTxWarp>
          </a:bodyPr>
          <a:lstStyle>
            <a:lvl1pPr>
              <a:defRPr sz="1200"/>
            </a:lvl1pPr>
          </a:lstStyle>
          <a:p>
            <a:endParaRPr lang="en-US" altLang="en-US" dirty="0"/>
          </a:p>
        </p:txBody>
      </p:sp>
      <p:sp>
        <p:nvSpPr>
          <p:cNvPr id="5" name="Slide Number Placeholder 4"/>
          <p:cNvSpPr>
            <a:spLocks noGrp="1"/>
          </p:cNvSpPr>
          <p:nvPr>
            <p:ph type="sldNum" sz="quarter" idx="3"/>
          </p:nvPr>
        </p:nvSpPr>
        <p:spPr>
          <a:xfrm>
            <a:off x="3849482" y="9428242"/>
            <a:ext cx="2946575" cy="496809"/>
          </a:xfrm>
          <a:prstGeom prst="rect">
            <a:avLst/>
          </a:prstGeom>
        </p:spPr>
        <p:txBody>
          <a:bodyPr vert="horz" wrap="square" lIns="92364" tIns="46182" rIns="92364" bIns="46182" numCol="1" anchor="b" anchorCtr="0" compatLnSpc="1">
            <a:prstTxWarp prst="textNoShape">
              <a:avLst/>
            </a:prstTxWarp>
          </a:bodyPr>
          <a:lstStyle>
            <a:lvl1pPr algn="r">
              <a:defRPr sz="1200"/>
            </a:lvl1pPr>
          </a:lstStyle>
          <a:p>
            <a:fld id="{E4064158-0D0F-4A9A-84D6-BF4D4C7EC301}" type="slidenum">
              <a:rPr lang="en-GB" altLang="en-US"/>
              <a:pPr/>
              <a:t>‹#›</a:t>
            </a:fld>
            <a:endParaRPr lang="en-GB" altLang="en-US" dirty="0"/>
          </a:p>
        </p:txBody>
      </p:sp>
    </p:spTree>
    <p:extLst>
      <p:ext uri="{BB962C8B-B14F-4D97-AF65-F5344CB8AC3E}">
        <p14:creationId xmlns:p14="http://schemas.microsoft.com/office/powerpoint/2010/main" val="2878953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576" cy="496809"/>
          </a:xfrm>
          <a:prstGeom prst="rect">
            <a:avLst/>
          </a:prstGeom>
        </p:spPr>
        <p:txBody>
          <a:bodyPr vert="horz" wrap="square" lIns="92364" tIns="46182" rIns="92364" bIns="46182" numCol="1" anchor="t" anchorCtr="0" compatLnSpc="1">
            <a:prstTxWarp prst="textNoShape">
              <a:avLst/>
            </a:prstTxWarp>
          </a:bodyPr>
          <a:lstStyle>
            <a:lvl1pPr>
              <a:defRPr sz="1200"/>
            </a:lvl1pPr>
          </a:lstStyle>
          <a:p>
            <a:endParaRPr lang="en-US" altLang="en-US" dirty="0"/>
          </a:p>
        </p:txBody>
      </p:sp>
      <p:sp>
        <p:nvSpPr>
          <p:cNvPr id="3" name="Date Placeholder 2"/>
          <p:cNvSpPr>
            <a:spLocks noGrp="1"/>
          </p:cNvSpPr>
          <p:nvPr>
            <p:ph type="dt" idx="1"/>
          </p:nvPr>
        </p:nvSpPr>
        <p:spPr>
          <a:xfrm>
            <a:off x="3849482" y="0"/>
            <a:ext cx="2946575" cy="496809"/>
          </a:xfrm>
          <a:prstGeom prst="rect">
            <a:avLst/>
          </a:prstGeom>
        </p:spPr>
        <p:txBody>
          <a:bodyPr vert="horz" wrap="square" lIns="92364" tIns="46182" rIns="92364" bIns="46182" numCol="1" anchor="t" anchorCtr="0" compatLnSpc="1">
            <a:prstTxWarp prst="textNoShape">
              <a:avLst/>
            </a:prstTxWarp>
          </a:bodyPr>
          <a:lstStyle>
            <a:lvl1pPr algn="r">
              <a:defRPr sz="1200"/>
            </a:lvl1pPr>
          </a:lstStyle>
          <a:p>
            <a:fld id="{F63AFB09-154C-4735-A9A3-3532E07E3B4F}" type="datetimeFigureOut">
              <a:rPr lang="en-GB" altLang="en-US"/>
              <a:pPr/>
              <a:t>02/10/2017</a:t>
            </a:fld>
            <a:endParaRPr lang="en-GB" alt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364" tIns="46182" rIns="92364" bIns="46182" rtlCol="0" anchor="ctr"/>
          <a:lstStyle/>
          <a:p>
            <a:pPr lvl="0"/>
            <a:endParaRPr lang="en-GB" noProof="0" dirty="0" smtClean="0"/>
          </a:p>
        </p:txBody>
      </p:sp>
      <p:sp>
        <p:nvSpPr>
          <p:cNvPr id="5" name="Notes Placeholder 4"/>
          <p:cNvSpPr>
            <a:spLocks noGrp="1"/>
          </p:cNvSpPr>
          <p:nvPr>
            <p:ph type="body" sz="quarter" idx="3"/>
          </p:nvPr>
        </p:nvSpPr>
        <p:spPr>
          <a:xfrm>
            <a:off x="679606" y="4715710"/>
            <a:ext cx="5438464" cy="4466511"/>
          </a:xfrm>
          <a:prstGeom prst="rect">
            <a:avLst/>
          </a:prstGeom>
        </p:spPr>
        <p:txBody>
          <a:bodyPr vert="horz" wrap="square" lIns="92364" tIns="46182" rIns="92364" bIns="4618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Footer Placeholder 5"/>
          <p:cNvSpPr>
            <a:spLocks noGrp="1"/>
          </p:cNvSpPr>
          <p:nvPr>
            <p:ph type="ftr" sz="quarter" idx="4"/>
          </p:nvPr>
        </p:nvSpPr>
        <p:spPr>
          <a:xfrm>
            <a:off x="0" y="9428242"/>
            <a:ext cx="2946576" cy="496809"/>
          </a:xfrm>
          <a:prstGeom prst="rect">
            <a:avLst/>
          </a:prstGeom>
        </p:spPr>
        <p:txBody>
          <a:bodyPr vert="horz" wrap="square" lIns="92364" tIns="46182" rIns="92364" bIns="46182" numCol="1" anchor="b" anchorCtr="0" compatLnSpc="1">
            <a:prstTxWarp prst="textNoShape">
              <a:avLst/>
            </a:prstTxWarp>
          </a:bodyPr>
          <a:lstStyle>
            <a:lvl1pPr>
              <a:defRPr sz="1200"/>
            </a:lvl1pPr>
          </a:lstStyle>
          <a:p>
            <a:endParaRPr lang="en-US" altLang="en-US" dirty="0"/>
          </a:p>
        </p:txBody>
      </p:sp>
      <p:sp>
        <p:nvSpPr>
          <p:cNvPr id="7" name="Slide Number Placeholder 6"/>
          <p:cNvSpPr>
            <a:spLocks noGrp="1"/>
          </p:cNvSpPr>
          <p:nvPr>
            <p:ph type="sldNum" sz="quarter" idx="5"/>
          </p:nvPr>
        </p:nvSpPr>
        <p:spPr>
          <a:xfrm>
            <a:off x="3849482" y="9428242"/>
            <a:ext cx="2946575" cy="496809"/>
          </a:xfrm>
          <a:prstGeom prst="rect">
            <a:avLst/>
          </a:prstGeom>
        </p:spPr>
        <p:txBody>
          <a:bodyPr vert="horz" wrap="square" lIns="92364" tIns="46182" rIns="92364" bIns="46182" numCol="1" anchor="b" anchorCtr="0" compatLnSpc="1">
            <a:prstTxWarp prst="textNoShape">
              <a:avLst/>
            </a:prstTxWarp>
          </a:bodyPr>
          <a:lstStyle>
            <a:lvl1pPr algn="r">
              <a:defRPr sz="1200"/>
            </a:lvl1pPr>
          </a:lstStyle>
          <a:p>
            <a:fld id="{FFD16A84-5501-49E4-9137-FFC32E602F3E}" type="slidenum">
              <a:rPr lang="en-GB" altLang="en-US"/>
              <a:pPr/>
              <a:t>‹#›</a:t>
            </a:fld>
            <a:endParaRPr lang="en-GB" altLang="en-US" dirty="0"/>
          </a:p>
        </p:txBody>
      </p:sp>
    </p:spTree>
    <p:extLst>
      <p:ext uri="{BB962C8B-B14F-4D97-AF65-F5344CB8AC3E}">
        <p14:creationId xmlns:p14="http://schemas.microsoft.com/office/powerpoint/2010/main" val="231519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6700741-1F50-4C27-A62B-1EEB7C2395F4}" type="slidenum">
              <a:rPr lang="en-GB" altLang="en-US"/>
              <a:pPr eaLnBrk="1" hangingPunct="1"/>
              <a:t>1</a:t>
            </a:fld>
            <a:endParaRPr lang="en-GB" altLang="en-US" dirty="0"/>
          </a:p>
        </p:txBody>
      </p:sp>
    </p:spTree>
    <p:extLst>
      <p:ext uri="{BB962C8B-B14F-4D97-AF65-F5344CB8AC3E}">
        <p14:creationId xmlns:p14="http://schemas.microsoft.com/office/powerpoint/2010/main" val="150801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10</a:t>
            </a:fld>
            <a:endParaRPr lang="en-GB" altLang="en-US" dirty="0"/>
          </a:p>
        </p:txBody>
      </p:sp>
    </p:spTree>
    <p:extLst>
      <p:ext uri="{BB962C8B-B14F-4D97-AF65-F5344CB8AC3E}">
        <p14:creationId xmlns:p14="http://schemas.microsoft.com/office/powerpoint/2010/main" val="1854873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11</a:t>
            </a:fld>
            <a:endParaRPr lang="en-GB" altLang="en-US" dirty="0"/>
          </a:p>
        </p:txBody>
      </p:sp>
    </p:spTree>
    <p:extLst>
      <p:ext uri="{BB962C8B-B14F-4D97-AF65-F5344CB8AC3E}">
        <p14:creationId xmlns:p14="http://schemas.microsoft.com/office/powerpoint/2010/main" val="393322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12</a:t>
            </a:fld>
            <a:endParaRPr lang="en-GB" altLang="en-US" dirty="0"/>
          </a:p>
        </p:txBody>
      </p:sp>
    </p:spTree>
    <p:extLst>
      <p:ext uri="{BB962C8B-B14F-4D97-AF65-F5344CB8AC3E}">
        <p14:creationId xmlns:p14="http://schemas.microsoft.com/office/powerpoint/2010/main" val="282011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13</a:t>
            </a:fld>
            <a:endParaRPr lang="en-GB" altLang="en-US" dirty="0"/>
          </a:p>
        </p:txBody>
      </p:sp>
    </p:spTree>
    <p:extLst>
      <p:ext uri="{BB962C8B-B14F-4D97-AF65-F5344CB8AC3E}">
        <p14:creationId xmlns:p14="http://schemas.microsoft.com/office/powerpoint/2010/main" val="154827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14</a:t>
            </a:fld>
            <a:endParaRPr lang="en-GB" altLang="en-US" dirty="0"/>
          </a:p>
        </p:txBody>
      </p:sp>
    </p:spTree>
    <p:extLst>
      <p:ext uri="{BB962C8B-B14F-4D97-AF65-F5344CB8AC3E}">
        <p14:creationId xmlns:p14="http://schemas.microsoft.com/office/powerpoint/2010/main" val="2634215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15</a:t>
            </a:fld>
            <a:endParaRPr lang="en-GB" altLang="en-US" dirty="0"/>
          </a:p>
        </p:txBody>
      </p:sp>
    </p:spTree>
    <p:extLst>
      <p:ext uri="{BB962C8B-B14F-4D97-AF65-F5344CB8AC3E}">
        <p14:creationId xmlns:p14="http://schemas.microsoft.com/office/powerpoint/2010/main" val="125761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16</a:t>
            </a:fld>
            <a:endParaRPr lang="en-GB" altLang="en-US" dirty="0"/>
          </a:p>
        </p:txBody>
      </p:sp>
    </p:spTree>
    <p:extLst>
      <p:ext uri="{BB962C8B-B14F-4D97-AF65-F5344CB8AC3E}">
        <p14:creationId xmlns:p14="http://schemas.microsoft.com/office/powerpoint/2010/main" val="341517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17</a:t>
            </a:fld>
            <a:endParaRPr lang="en-GB" altLang="en-US" dirty="0"/>
          </a:p>
        </p:txBody>
      </p:sp>
    </p:spTree>
    <p:extLst>
      <p:ext uri="{BB962C8B-B14F-4D97-AF65-F5344CB8AC3E}">
        <p14:creationId xmlns:p14="http://schemas.microsoft.com/office/powerpoint/2010/main" val="361073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2</a:t>
            </a:fld>
            <a:endParaRPr lang="en-GB" altLang="en-US" dirty="0"/>
          </a:p>
        </p:txBody>
      </p:sp>
    </p:spTree>
    <p:extLst>
      <p:ext uri="{BB962C8B-B14F-4D97-AF65-F5344CB8AC3E}">
        <p14:creationId xmlns:p14="http://schemas.microsoft.com/office/powerpoint/2010/main" val="414238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3</a:t>
            </a:fld>
            <a:endParaRPr lang="en-GB" altLang="en-US" dirty="0"/>
          </a:p>
        </p:txBody>
      </p:sp>
    </p:spTree>
    <p:extLst>
      <p:ext uri="{BB962C8B-B14F-4D97-AF65-F5344CB8AC3E}">
        <p14:creationId xmlns:p14="http://schemas.microsoft.com/office/powerpoint/2010/main" val="4243788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4</a:t>
            </a:fld>
            <a:endParaRPr lang="en-GB" altLang="en-US" dirty="0"/>
          </a:p>
        </p:txBody>
      </p:sp>
    </p:spTree>
    <p:extLst>
      <p:ext uri="{BB962C8B-B14F-4D97-AF65-F5344CB8AC3E}">
        <p14:creationId xmlns:p14="http://schemas.microsoft.com/office/powerpoint/2010/main" val="95616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5</a:t>
            </a:fld>
            <a:endParaRPr lang="en-GB" altLang="en-US" dirty="0"/>
          </a:p>
        </p:txBody>
      </p:sp>
    </p:spTree>
    <p:extLst>
      <p:ext uri="{BB962C8B-B14F-4D97-AF65-F5344CB8AC3E}">
        <p14:creationId xmlns:p14="http://schemas.microsoft.com/office/powerpoint/2010/main" val="49905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6</a:t>
            </a:fld>
            <a:endParaRPr lang="en-GB" altLang="en-US" dirty="0"/>
          </a:p>
        </p:txBody>
      </p:sp>
    </p:spTree>
    <p:extLst>
      <p:ext uri="{BB962C8B-B14F-4D97-AF65-F5344CB8AC3E}">
        <p14:creationId xmlns:p14="http://schemas.microsoft.com/office/powerpoint/2010/main" val="221449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7</a:t>
            </a:fld>
            <a:endParaRPr lang="en-GB" altLang="en-US" dirty="0"/>
          </a:p>
        </p:txBody>
      </p:sp>
    </p:spTree>
    <p:extLst>
      <p:ext uri="{BB962C8B-B14F-4D97-AF65-F5344CB8AC3E}">
        <p14:creationId xmlns:p14="http://schemas.microsoft.com/office/powerpoint/2010/main" val="219805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8</a:t>
            </a:fld>
            <a:endParaRPr lang="en-GB" altLang="en-US" dirty="0"/>
          </a:p>
        </p:txBody>
      </p:sp>
    </p:spTree>
    <p:extLst>
      <p:ext uri="{BB962C8B-B14F-4D97-AF65-F5344CB8AC3E}">
        <p14:creationId xmlns:p14="http://schemas.microsoft.com/office/powerpoint/2010/main" val="109870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CA25D0F-6C29-4E24-B94E-0116660108BD}" type="slidenum">
              <a:rPr lang="en-GB" altLang="en-US"/>
              <a:pPr eaLnBrk="1" hangingPunct="1"/>
              <a:t>9</a:t>
            </a:fld>
            <a:endParaRPr lang="en-GB" altLang="en-US" dirty="0"/>
          </a:p>
        </p:txBody>
      </p:sp>
    </p:spTree>
    <p:extLst>
      <p:ext uri="{BB962C8B-B14F-4D97-AF65-F5344CB8AC3E}">
        <p14:creationId xmlns:p14="http://schemas.microsoft.com/office/powerpoint/2010/main" val="290250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E3B9784-5151-473F-8264-8A0D7BE7179A}" type="slidenum">
              <a:rPr lang="en-GB" altLang="en-US"/>
              <a:pPr/>
              <a:t>‹#›</a:t>
            </a:fld>
            <a:endParaRPr lang="en-GB" altLang="en-US" dirty="0"/>
          </a:p>
        </p:txBody>
      </p:sp>
    </p:spTree>
    <p:extLst>
      <p:ext uri="{BB962C8B-B14F-4D97-AF65-F5344CB8AC3E}">
        <p14:creationId xmlns:p14="http://schemas.microsoft.com/office/powerpoint/2010/main" val="509089656"/>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DEB7726-8906-4307-9B6A-F8CC0F452454}" type="slidenum">
              <a:rPr lang="en-GB" altLang="en-US"/>
              <a:pPr/>
              <a:t>‹#›</a:t>
            </a:fld>
            <a:endParaRPr lang="en-GB" altLang="en-US" dirty="0"/>
          </a:p>
        </p:txBody>
      </p:sp>
    </p:spTree>
    <p:extLst>
      <p:ext uri="{BB962C8B-B14F-4D97-AF65-F5344CB8AC3E}">
        <p14:creationId xmlns:p14="http://schemas.microsoft.com/office/powerpoint/2010/main" val="3644934758"/>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0138459-3EB6-4B79-9AD6-976A973DD0B0}" type="slidenum">
              <a:rPr lang="en-GB" altLang="en-US"/>
              <a:pPr/>
              <a:t>‹#›</a:t>
            </a:fld>
            <a:endParaRPr lang="en-GB" altLang="en-US" dirty="0"/>
          </a:p>
        </p:txBody>
      </p:sp>
    </p:spTree>
    <p:extLst>
      <p:ext uri="{BB962C8B-B14F-4D97-AF65-F5344CB8AC3E}">
        <p14:creationId xmlns:p14="http://schemas.microsoft.com/office/powerpoint/2010/main" val="3827656658"/>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BD5E223-6DEC-4AE4-BD29-32A13953B9F4}" type="slidenum">
              <a:rPr lang="en-GB" altLang="en-US"/>
              <a:pPr/>
              <a:t>‹#›</a:t>
            </a:fld>
            <a:endParaRPr lang="en-GB" altLang="en-US" dirty="0"/>
          </a:p>
        </p:txBody>
      </p:sp>
    </p:spTree>
    <p:extLst>
      <p:ext uri="{BB962C8B-B14F-4D97-AF65-F5344CB8AC3E}">
        <p14:creationId xmlns:p14="http://schemas.microsoft.com/office/powerpoint/2010/main" val="3047163721"/>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7D0ACF2-E8A4-45D9-9752-1D1B3DCCCF4D}" type="slidenum">
              <a:rPr lang="en-GB" altLang="en-US"/>
              <a:pPr/>
              <a:t>‹#›</a:t>
            </a:fld>
            <a:endParaRPr lang="en-GB" altLang="en-US" dirty="0"/>
          </a:p>
        </p:txBody>
      </p:sp>
    </p:spTree>
    <p:extLst>
      <p:ext uri="{BB962C8B-B14F-4D97-AF65-F5344CB8AC3E}">
        <p14:creationId xmlns:p14="http://schemas.microsoft.com/office/powerpoint/2010/main" val="1821632872"/>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45A9FC5F-AD70-4A7E-BCC2-CB9F32F71746}" type="slidenum">
              <a:rPr lang="en-GB" altLang="en-US"/>
              <a:pPr/>
              <a:t>‹#›</a:t>
            </a:fld>
            <a:endParaRPr lang="en-GB" altLang="en-US" dirty="0"/>
          </a:p>
        </p:txBody>
      </p:sp>
    </p:spTree>
    <p:extLst>
      <p:ext uri="{BB962C8B-B14F-4D97-AF65-F5344CB8AC3E}">
        <p14:creationId xmlns:p14="http://schemas.microsoft.com/office/powerpoint/2010/main" val="1345712349"/>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endParaRPr lang="en-US" altLang="en-US" dirty="0"/>
          </a:p>
        </p:txBody>
      </p:sp>
      <p:sp>
        <p:nvSpPr>
          <p:cNvPr id="8" name="Footer Placeholder 4"/>
          <p:cNvSpPr>
            <a:spLocks noGrp="1"/>
          </p:cNvSpPr>
          <p:nvPr>
            <p:ph type="ftr" sz="quarter" idx="11"/>
          </p:nvPr>
        </p:nvSpPr>
        <p:spPr/>
        <p:txBody>
          <a:bodyPr/>
          <a:lstStyle>
            <a:lvl1pPr>
              <a:defRPr/>
            </a:lvl1pPr>
          </a:lstStyle>
          <a:p>
            <a:endParaRPr lang="en-US" altLang="en-US" dirty="0"/>
          </a:p>
        </p:txBody>
      </p:sp>
      <p:sp>
        <p:nvSpPr>
          <p:cNvPr id="9" name="Slide Number Placeholder 5"/>
          <p:cNvSpPr>
            <a:spLocks noGrp="1"/>
          </p:cNvSpPr>
          <p:nvPr>
            <p:ph type="sldNum" sz="quarter" idx="12"/>
          </p:nvPr>
        </p:nvSpPr>
        <p:spPr/>
        <p:txBody>
          <a:bodyPr/>
          <a:lstStyle>
            <a:lvl1pPr>
              <a:defRPr/>
            </a:lvl1pPr>
          </a:lstStyle>
          <a:p>
            <a:fld id="{CD687BDC-3A44-4B46-9813-5E3F162D6502}" type="slidenum">
              <a:rPr lang="en-GB" altLang="en-US"/>
              <a:pPr/>
              <a:t>‹#›</a:t>
            </a:fld>
            <a:endParaRPr lang="en-GB" altLang="en-US" dirty="0"/>
          </a:p>
        </p:txBody>
      </p:sp>
    </p:spTree>
    <p:extLst>
      <p:ext uri="{BB962C8B-B14F-4D97-AF65-F5344CB8AC3E}">
        <p14:creationId xmlns:p14="http://schemas.microsoft.com/office/powerpoint/2010/main" val="134183461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endParaRPr lang="en-US" altLang="en-US" dirty="0"/>
          </a:p>
        </p:txBody>
      </p:sp>
      <p:sp>
        <p:nvSpPr>
          <p:cNvPr id="4" name="Footer Placeholder 4"/>
          <p:cNvSpPr>
            <a:spLocks noGrp="1"/>
          </p:cNvSpPr>
          <p:nvPr>
            <p:ph type="ftr" sz="quarter" idx="11"/>
          </p:nvPr>
        </p:nvSpPr>
        <p:spPr/>
        <p:txBody>
          <a:bodyPr/>
          <a:lstStyle>
            <a:lvl1pPr>
              <a:defRPr/>
            </a:lvl1pPr>
          </a:lstStyle>
          <a:p>
            <a:endParaRPr lang="en-US" altLang="en-US" dirty="0"/>
          </a:p>
        </p:txBody>
      </p:sp>
      <p:sp>
        <p:nvSpPr>
          <p:cNvPr id="5" name="Slide Number Placeholder 5"/>
          <p:cNvSpPr>
            <a:spLocks noGrp="1"/>
          </p:cNvSpPr>
          <p:nvPr>
            <p:ph type="sldNum" sz="quarter" idx="12"/>
          </p:nvPr>
        </p:nvSpPr>
        <p:spPr/>
        <p:txBody>
          <a:bodyPr/>
          <a:lstStyle>
            <a:lvl1pPr>
              <a:defRPr/>
            </a:lvl1pPr>
          </a:lstStyle>
          <a:p>
            <a:fld id="{0F0B2421-4DC0-421D-B3B3-B29312FDD307}" type="slidenum">
              <a:rPr lang="en-GB" altLang="en-US"/>
              <a:pPr/>
              <a:t>‹#›</a:t>
            </a:fld>
            <a:endParaRPr lang="en-GB" altLang="en-US" dirty="0"/>
          </a:p>
        </p:txBody>
      </p:sp>
    </p:spTree>
    <p:extLst>
      <p:ext uri="{BB962C8B-B14F-4D97-AF65-F5344CB8AC3E}">
        <p14:creationId xmlns:p14="http://schemas.microsoft.com/office/powerpoint/2010/main" val="1355984536"/>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dirty="0"/>
          </a:p>
        </p:txBody>
      </p:sp>
      <p:sp>
        <p:nvSpPr>
          <p:cNvPr id="3" name="Footer Placeholder 4"/>
          <p:cNvSpPr>
            <a:spLocks noGrp="1"/>
          </p:cNvSpPr>
          <p:nvPr>
            <p:ph type="ftr" sz="quarter" idx="11"/>
          </p:nvPr>
        </p:nvSpPr>
        <p:spPr/>
        <p:txBody>
          <a:bodyPr/>
          <a:lstStyle>
            <a:lvl1pPr>
              <a:defRPr/>
            </a:lvl1pPr>
          </a:lstStyle>
          <a:p>
            <a:endParaRPr lang="en-US" altLang="en-US" dirty="0"/>
          </a:p>
        </p:txBody>
      </p:sp>
      <p:sp>
        <p:nvSpPr>
          <p:cNvPr id="4" name="Slide Number Placeholder 5"/>
          <p:cNvSpPr>
            <a:spLocks noGrp="1"/>
          </p:cNvSpPr>
          <p:nvPr>
            <p:ph type="sldNum" sz="quarter" idx="12"/>
          </p:nvPr>
        </p:nvSpPr>
        <p:spPr/>
        <p:txBody>
          <a:bodyPr/>
          <a:lstStyle>
            <a:lvl1pPr>
              <a:defRPr/>
            </a:lvl1pPr>
          </a:lstStyle>
          <a:p>
            <a:fld id="{67BF634B-87FE-4897-A970-F009170CC141}" type="slidenum">
              <a:rPr lang="en-GB" altLang="en-US"/>
              <a:pPr/>
              <a:t>‹#›</a:t>
            </a:fld>
            <a:endParaRPr lang="en-GB" altLang="en-US" dirty="0"/>
          </a:p>
        </p:txBody>
      </p:sp>
    </p:spTree>
    <p:extLst>
      <p:ext uri="{BB962C8B-B14F-4D97-AF65-F5344CB8AC3E}">
        <p14:creationId xmlns:p14="http://schemas.microsoft.com/office/powerpoint/2010/main" val="892402131"/>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DCBD8A47-EE0E-4A21-B601-F8E4078D90B7}" type="slidenum">
              <a:rPr lang="en-GB" altLang="en-US"/>
              <a:pPr/>
              <a:t>‹#›</a:t>
            </a:fld>
            <a:endParaRPr lang="en-GB" altLang="en-US" dirty="0"/>
          </a:p>
        </p:txBody>
      </p:sp>
    </p:spTree>
    <p:extLst>
      <p:ext uri="{BB962C8B-B14F-4D97-AF65-F5344CB8AC3E}">
        <p14:creationId xmlns:p14="http://schemas.microsoft.com/office/powerpoint/2010/main" val="42496413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ltLang="en-US" dirty="0"/>
          </a:p>
        </p:txBody>
      </p:sp>
      <p:sp>
        <p:nvSpPr>
          <p:cNvPr id="6" name="Footer Placeholder 4"/>
          <p:cNvSpPr>
            <a:spLocks noGrp="1"/>
          </p:cNvSpPr>
          <p:nvPr>
            <p:ph type="ftr" sz="quarter" idx="11"/>
          </p:nvPr>
        </p:nvSpPr>
        <p:spPr/>
        <p:txBody>
          <a:bodyPr/>
          <a:lstStyle>
            <a:lvl1pPr>
              <a:defRPr/>
            </a:lvl1pPr>
          </a:lstStyle>
          <a:p>
            <a:endParaRPr lang="en-US" altLang="en-US" dirty="0"/>
          </a:p>
        </p:txBody>
      </p:sp>
      <p:sp>
        <p:nvSpPr>
          <p:cNvPr id="7" name="Slide Number Placeholder 5"/>
          <p:cNvSpPr>
            <a:spLocks noGrp="1"/>
          </p:cNvSpPr>
          <p:nvPr>
            <p:ph type="sldNum" sz="quarter" idx="12"/>
          </p:nvPr>
        </p:nvSpPr>
        <p:spPr/>
        <p:txBody>
          <a:bodyPr/>
          <a:lstStyle>
            <a:lvl1pPr>
              <a:defRPr/>
            </a:lvl1pPr>
          </a:lstStyle>
          <a:p>
            <a:fld id="{E6ADC0FC-C2DC-4930-9F40-3443BAC9EB05}" type="slidenum">
              <a:rPr lang="en-GB" altLang="en-US"/>
              <a:pPr/>
              <a:t>‹#›</a:t>
            </a:fld>
            <a:endParaRPr lang="en-GB" altLang="en-US" dirty="0"/>
          </a:p>
        </p:txBody>
      </p:sp>
    </p:spTree>
    <p:extLst>
      <p:ext uri="{BB962C8B-B14F-4D97-AF65-F5344CB8AC3E}">
        <p14:creationId xmlns:p14="http://schemas.microsoft.com/office/powerpoint/2010/main" val="125937688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3B7592F-9FA0-4CEA-B721-6606EFD28BD6}"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slow">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QdMmbaQHIs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newrepublic.com/article/114127/science-not-enemy-humanities" TargetMode="External"/><Relationship Id="rId4" Type="http://schemas.openxmlformats.org/officeDocument/2006/relationships/hyperlink" Target="http://www.livescienc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vescien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L6-x0modw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rest Lo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769" y="168277"/>
            <a:ext cx="2390126" cy="5968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Grp="1" noChangeArrowheads="1"/>
          </p:cNvSpPr>
          <p:nvPr>
            <p:ph idx="1"/>
          </p:nvPr>
        </p:nvSpPr>
        <p:spPr>
          <a:xfrm>
            <a:off x="468314" y="1628775"/>
            <a:ext cx="6060455" cy="4502150"/>
          </a:xfrm>
        </p:spPr>
        <p:txBody>
          <a:bodyPr/>
          <a:lstStyle/>
          <a:p>
            <a:pPr marL="0" indent="0" algn="ctr">
              <a:spcAft>
                <a:spcPts val="600"/>
              </a:spcAft>
              <a:buNone/>
            </a:pPr>
            <a:r>
              <a:rPr lang="en-GB" sz="4000" dirty="0" smtClean="0">
                <a:solidFill>
                  <a:srgbClr val="000000"/>
                </a:solidFill>
              </a:rPr>
              <a:t>The Scientific Method</a:t>
            </a:r>
          </a:p>
          <a:p>
            <a:pPr marL="0" indent="0" algn="ctr">
              <a:spcAft>
                <a:spcPts val="600"/>
              </a:spcAft>
              <a:buNone/>
            </a:pPr>
            <a:endParaRPr lang="en-GB" sz="2400" dirty="0" smtClean="0">
              <a:solidFill>
                <a:srgbClr val="000000"/>
              </a:solidFill>
            </a:endParaRPr>
          </a:p>
          <a:p>
            <a:pPr marL="0" indent="0" algn="ctr">
              <a:spcAft>
                <a:spcPts val="600"/>
              </a:spcAft>
              <a:buNone/>
            </a:pPr>
            <a:r>
              <a:rPr lang="en-GB" altLang="en-US" sz="4000" dirty="0" smtClean="0">
                <a:solidFill>
                  <a:srgbClr val="000000"/>
                </a:solidFill>
              </a:rPr>
              <a:t>Paul Aplin</a:t>
            </a:r>
            <a:endParaRPr lang="en-GB" altLang="en-US" sz="4000" dirty="0"/>
          </a:p>
          <a:p>
            <a:pPr marL="358775" indent="-358775" algn="ctr" eaLnBrk="1" hangingPunct="1">
              <a:spcBef>
                <a:spcPct val="0"/>
              </a:spcBef>
              <a:spcAft>
                <a:spcPts val="600"/>
              </a:spcAft>
              <a:buFont typeface="Wingdings" pitchFamily="2" charset="2"/>
              <a:buChar char="§"/>
            </a:pPr>
            <a:endParaRPr lang="en-GB" altLang="en-US" sz="4000" dirty="0"/>
          </a:p>
        </p:txBody>
      </p:sp>
      <p:cxnSp>
        <p:nvCxnSpPr>
          <p:cNvPr id="9" name="Straight Connector 8"/>
          <p:cNvCxnSpPr/>
          <p:nvPr/>
        </p:nvCxnSpPr>
        <p:spPr>
          <a:xfrm>
            <a:off x="0" y="263691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311705" y="5229200"/>
            <a:ext cx="3607190" cy="1477328"/>
          </a:xfrm>
          <a:prstGeom prst="rect">
            <a:avLst/>
          </a:prstGeom>
        </p:spPr>
        <p:txBody>
          <a:bodyPr wrap="square">
            <a:spAutoFit/>
          </a:bodyPr>
          <a:lstStyle/>
          <a:p>
            <a:r>
              <a:rPr lang="en-US" i="1" dirty="0" smtClean="0">
                <a:latin typeface="+mn-lt"/>
              </a:rPr>
              <a:t>In </a:t>
            </a:r>
            <a:r>
              <a:rPr lang="en-US" i="1" dirty="0">
                <a:latin typeface="+mn-lt"/>
              </a:rPr>
              <a:t>making sense of our world, there should be few occasions in which we are forced to concede “It just is” or “It’s magic” or “Because I said </a:t>
            </a:r>
            <a:r>
              <a:rPr lang="en-US" i="1" dirty="0" smtClean="0">
                <a:latin typeface="+mn-lt"/>
              </a:rPr>
              <a:t>so”</a:t>
            </a:r>
            <a:r>
              <a:rPr lang="en-US" dirty="0">
                <a:latin typeface="+mn-lt"/>
              </a:rPr>
              <a:t> </a:t>
            </a:r>
            <a:endParaRPr lang="en-GB" b="1" dirty="0">
              <a:latin typeface="+mn-lt"/>
            </a:endParaRPr>
          </a:p>
          <a:p>
            <a:pPr algn="r"/>
            <a:r>
              <a:rPr lang="en-GB" dirty="0" smtClean="0">
                <a:latin typeface="+mn-lt"/>
              </a:rPr>
              <a:t>S Pinker</a:t>
            </a:r>
            <a:endParaRPr lang="en-GB" dirty="0">
              <a:latin typeface="+mn-lt"/>
            </a:endParaRPr>
          </a:p>
        </p:txBody>
      </p:sp>
    </p:spTree>
    <p:extLst>
      <p:ext uri="{BB962C8B-B14F-4D97-AF65-F5344CB8AC3E}">
        <p14:creationId xmlns:p14="http://schemas.microsoft.com/office/powerpoint/2010/main" val="2638997465"/>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scientific hypothesis examp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216"/>
          <a:stretch/>
        </p:blipFill>
        <p:spPr bwMode="auto">
          <a:xfrm>
            <a:off x="7164288" y="1329697"/>
            <a:ext cx="1607958" cy="207135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cientific hypothesis examp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178"/>
          <a:stretch/>
        </p:blipFill>
        <p:spPr bwMode="auto">
          <a:xfrm>
            <a:off x="7512214" y="3717032"/>
            <a:ext cx="1609110" cy="20713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Deductive and inductive reasoning</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7056586" cy="4853136"/>
          </a:xfrm>
        </p:spPr>
        <p:txBody>
          <a:bodyPr/>
          <a:lstStyle/>
          <a:p>
            <a:pPr>
              <a:buFont typeface="Wingdings" panose="05000000000000000000" pitchFamily="2" charset="2"/>
              <a:buChar char="§"/>
            </a:pPr>
            <a:r>
              <a:rPr lang="en-US" sz="2000" dirty="0" smtClean="0"/>
              <a:t>Deductive reasoning </a:t>
            </a:r>
            <a:r>
              <a:rPr lang="en-US" sz="2000" dirty="0"/>
              <a:t>starts out with a general statement, or hypothesis, and examines the possibilities to reach a specific, logical </a:t>
            </a:r>
            <a:r>
              <a:rPr lang="en-US" sz="2000" dirty="0" smtClean="0"/>
              <a:t>conclusion</a:t>
            </a:r>
          </a:p>
          <a:p>
            <a:pPr lvl="1">
              <a:buFont typeface="Calibri" panose="020F0502020204030204" pitchFamily="34" charset="0"/>
              <a:buChar char="̶"/>
            </a:pPr>
            <a:r>
              <a:rPr lang="en-US" sz="1800" dirty="0" smtClean="0"/>
              <a:t>Deduction is a top-down approach – from general (theory) to specific (observations)</a:t>
            </a:r>
          </a:p>
          <a:p>
            <a:pPr lvl="1">
              <a:buFont typeface="Calibri" panose="020F0502020204030204" pitchFamily="34" charset="0"/>
              <a:buChar char="̶"/>
            </a:pPr>
            <a:r>
              <a:rPr lang="en-US" sz="1800" dirty="0"/>
              <a:t>Scientists use </a:t>
            </a:r>
            <a:r>
              <a:rPr lang="en-US" sz="1800" dirty="0" smtClean="0"/>
              <a:t>deductive </a:t>
            </a:r>
            <a:r>
              <a:rPr lang="en-US" sz="1800" dirty="0"/>
              <a:t>reasoning </a:t>
            </a:r>
            <a:r>
              <a:rPr lang="en-US" sz="1800" dirty="0" smtClean="0"/>
              <a:t>to </a:t>
            </a:r>
            <a:r>
              <a:rPr lang="en-US" sz="1800" dirty="0"/>
              <a:t>apply </a:t>
            </a:r>
            <a:r>
              <a:rPr lang="en-US" sz="1800" dirty="0" smtClean="0"/>
              <a:t>theories </a:t>
            </a:r>
            <a:r>
              <a:rPr lang="en-US" sz="1800" dirty="0"/>
              <a:t>to specific </a:t>
            </a:r>
            <a:r>
              <a:rPr lang="en-US" sz="1800" dirty="0" smtClean="0"/>
              <a:t>situations</a:t>
            </a:r>
          </a:p>
          <a:p>
            <a:pPr>
              <a:buFont typeface="Wingdings" panose="05000000000000000000" pitchFamily="2" charset="2"/>
              <a:buChar char="§"/>
            </a:pPr>
            <a:r>
              <a:rPr lang="en-US" sz="2000" dirty="0" smtClean="0"/>
              <a:t>Inductive </a:t>
            </a:r>
            <a:r>
              <a:rPr lang="en-US" sz="2000" dirty="0"/>
              <a:t>reasoning makes broad generalisations from specific observations </a:t>
            </a:r>
          </a:p>
          <a:p>
            <a:pPr lvl="1">
              <a:buFont typeface="Calibri" panose="020F0502020204030204" pitchFamily="34" charset="0"/>
              <a:buChar char="̶"/>
            </a:pPr>
            <a:r>
              <a:rPr lang="en-US" sz="1800" dirty="0"/>
              <a:t>Induction is a bottom-up approach – specific to general</a:t>
            </a:r>
          </a:p>
          <a:p>
            <a:pPr lvl="1">
              <a:buFont typeface="Calibri" panose="020F0502020204030204" pitchFamily="34" charset="0"/>
              <a:buChar char="̶"/>
            </a:pPr>
            <a:r>
              <a:rPr lang="en-US" sz="1800" dirty="0"/>
              <a:t>Scientists use inductive reasoning to form hypotheses and </a:t>
            </a:r>
            <a:r>
              <a:rPr lang="en-US" sz="1800" dirty="0" smtClean="0"/>
              <a:t>theories</a:t>
            </a:r>
          </a:p>
          <a:p>
            <a:pPr>
              <a:buFont typeface="Wingdings" panose="05000000000000000000" pitchFamily="2" charset="2"/>
              <a:buChar char="§"/>
            </a:pPr>
            <a:r>
              <a:rPr lang="en-US" sz="2000" dirty="0" smtClean="0"/>
              <a:t>Abductive reasoning </a:t>
            </a:r>
            <a:r>
              <a:rPr lang="en-US" sz="2000" dirty="0"/>
              <a:t>starts with an incomplete set of observations and proceeds to the likeliest possible </a:t>
            </a:r>
            <a:r>
              <a:rPr lang="en-US" sz="2000" dirty="0" smtClean="0"/>
              <a:t>explanation</a:t>
            </a:r>
          </a:p>
          <a:p>
            <a:pPr lvl="1">
              <a:buFont typeface="Calibri" panose="020F0502020204030204" pitchFamily="34" charset="0"/>
              <a:buChar char="̶"/>
            </a:pPr>
            <a:r>
              <a:rPr lang="en-US" sz="1800" dirty="0" smtClean="0"/>
              <a:t>Scientists </a:t>
            </a:r>
            <a:r>
              <a:rPr lang="en-US" sz="1800" dirty="0"/>
              <a:t>use </a:t>
            </a:r>
            <a:r>
              <a:rPr lang="en-US" sz="1800" dirty="0" smtClean="0"/>
              <a:t>abductive </a:t>
            </a:r>
            <a:r>
              <a:rPr lang="en-US" sz="1800" dirty="0"/>
              <a:t>reasoning </a:t>
            </a:r>
            <a:r>
              <a:rPr lang="en-US" sz="1800" dirty="0" smtClean="0"/>
              <a:t>to form hypotheses </a:t>
            </a:r>
            <a:r>
              <a:rPr lang="en-US" sz="1800" dirty="0"/>
              <a:t>to be tested</a:t>
            </a:r>
            <a:endParaRPr lang="en-US" sz="1800" dirty="0" smtClean="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spTree>
    <p:extLst>
      <p:ext uri="{BB962C8B-B14F-4D97-AF65-F5344CB8AC3E}">
        <p14:creationId xmlns:p14="http://schemas.microsoft.com/office/powerpoint/2010/main" val="6286714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1000"/>
                                        <p:tgtEl>
                                          <p:spTgt spid="1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10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10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dissolve">
                                      <p:cBhvr>
                                        <p:cTn id="30" dur="1000"/>
                                        <p:tgtEl>
                                          <p:spTgt spid="15">
                                            <p:txEl>
                                              <p:pRg st="4" end="4"/>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dissolve">
                                      <p:cBhvr>
                                        <p:cTn id="33" dur="1000"/>
                                        <p:tgtEl>
                                          <p:spTgt spid="512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dissolve">
                                      <p:cBhvr>
                                        <p:cTn id="38" dur="1000"/>
                                        <p:tgtEl>
                                          <p:spTgt spid="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Effect transition="in" filter="dissolve">
                                      <p:cBhvr>
                                        <p:cTn id="43" dur="1000"/>
                                        <p:tgtEl>
                                          <p:spTgt spid="1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5">
                                            <p:txEl>
                                              <p:pRg st="7" end="7"/>
                                            </p:txEl>
                                          </p:spTgt>
                                        </p:tgtEl>
                                        <p:attrNameLst>
                                          <p:attrName>style.visibility</p:attrName>
                                        </p:attrNameLst>
                                      </p:cBhvr>
                                      <p:to>
                                        <p:strVal val="visible"/>
                                      </p:to>
                                    </p:set>
                                    <p:animEffect transition="in" filter="dissolve">
                                      <p:cBhvr>
                                        <p:cTn id="48" dur="10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Scientific hypotheses</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5592489" cy="4853136"/>
          </a:xfrm>
        </p:spPr>
        <p:txBody>
          <a:bodyPr/>
          <a:lstStyle/>
          <a:p>
            <a:pPr>
              <a:buFont typeface="Wingdings" panose="05000000000000000000" pitchFamily="2" charset="2"/>
              <a:buChar char="§"/>
            </a:pPr>
            <a:r>
              <a:rPr lang="en-US" sz="2000" dirty="0" smtClean="0"/>
              <a:t>A </a:t>
            </a:r>
            <a:r>
              <a:rPr lang="en-US" sz="2000" dirty="0"/>
              <a:t>scientific hypothesis is the initial building block in the scientific </a:t>
            </a:r>
            <a:r>
              <a:rPr lang="en-US" sz="2000" dirty="0" smtClean="0"/>
              <a:t>method</a:t>
            </a:r>
          </a:p>
          <a:p>
            <a:pPr>
              <a:buFont typeface="Wingdings" panose="05000000000000000000" pitchFamily="2" charset="2"/>
              <a:buChar char="§"/>
            </a:pPr>
            <a:r>
              <a:rPr lang="en-US" sz="2000" dirty="0" smtClean="0"/>
              <a:t>A hypothesis can be considered an ‘educated guess’ based on prior knowledge and observation</a:t>
            </a:r>
          </a:p>
          <a:p>
            <a:pPr>
              <a:buFont typeface="Wingdings" panose="05000000000000000000" pitchFamily="2" charset="2"/>
              <a:buChar char="§"/>
            </a:pPr>
            <a:r>
              <a:rPr lang="en-US" sz="2000" dirty="0" smtClean="0"/>
              <a:t>Hypotheses </a:t>
            </a:r>
            <a:r>
              <a:rPr lang="en-US" sz="2000" dirty="0"/>
              <a:t>should be testable through carefully crafted experimentation or observation</a:t>
            </a:r>
          </a:p>
          <a:p>
            <a:pPr>
              <a:buFont typeface="Wingdings" panose="05000000000000000000" pitchFamily="2" charset="2"/>
              <a:buChar char="§"/>
            </a:pPr>
            <a:r>
              <a:rPr lang="en-US" sz="2000" dirty="0" smtClean="0"/>
              <a:t>Hypotheses should be falsifiable (i.e. </a:t>
            </a:r>
            <a:r>
              <a:rPr lang="en-US" sz="2000" dirty="0"/>
              <a:t>have no pre-determined </a:t>
            </a:r>
            <a:r>
              <a:rPr lang="en-US" sz="2000" dirty="0" smtClean="0"/>
              <a:t>outcome)</a:t>
            </a:r>
          </a:p>
          <a:p>
            <a:pPr>
              <a:buFont typeface="Wingdings" panose="05000000000000000000" pitchFamily="2" charset="2"/>
              <a:buChar char="§"/>
            </a:pPr>
            <a:r>
              <a:rPr lang="en-US" sz="2000" dirty="0" smtClean="0"/>
              <a:t>A </a:t>
            </a:r>
            <a:r>
              <a:rPr lang="en-US" sz="2000" dirty="0"/>
              <a:t>hypothesis </a:t>
            </a:r>
            <a:r>
              <a:rPr lang="en-US" sz="2000" dirty="0" smtClean="0"/>
              <a:t>may be written </a:t>
            </a:r>
            <a:r>
              <a:rPr lang="en-US" sz="2000" dirty="0"/>
              <a:t>in the form of an if/then </a:t>
            </a:r>
            <a:r>
              <a:rPr lang="en-US" sz="2000" dirty="0" smtClean="0"/>
              <a:t>statement</a:t>
            </a:r>
          </a:p>
          <a:p>
            <a:pPr>
              <a:buFont typeface="Wingdings" panose="05000000000000000000" pitchFamily="2" charset="2"/>
              <a:buChar char="§"/>
            </a:pPr>
            <a:r>
              <a:rPr lang="en-US" sz="2000" dirty="0" smtClean="0"/>
              <a:t>An experiment commonly includes both a null hypothesis (where the prediction is false or has no effect) and one or more alternative hypotheses (where the prediction is true)</a:t>
            </a:r>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6154" name="Picture 10" descr="Image result for scientific hypothesis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894" y="113184"/>
            <a:ext cx="2445948" cy="183625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scientific hypothes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820972"/>
            <a:ext cx="2548154" cy="19111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Image result for scientific hypothesis examp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4028" y="3596454"/>
            <a:ext cx="2080983" cy="15607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cientific hypothes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5004565"/>
            <a:ext cx="1768010" cy="1768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2476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1000"/>
                                        <p:tgtEl>
                                          <p:spTgt spid="1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dissolve">
                                      <p:cBhvr>
                                        <p:cTn id="15" dur="1000"/>
                                        <p:tgtEl>
                                          <p:spTgt spid="615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10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1000"/>
                                        <p:tgtEl>
                                          <p:spTgt spid="1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dissolve">
                                      <p:cBhvr>
                                        <p:cTn id="28" dur="1000"/>
                                        <p:tgtEl>
                                          <p:spTgt spid="615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dissolve">
                                      <p:cBhvr>
                                        <p:cTn id="33" dur="1000"/>
                                        <p:tgtEl>
                                          <p:spTgt spid="15">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6146"/>
                                        </p:tgtEl>
                                        <p:attrNameLst>
                                          <p:attrName>style.visibility</p:attrName>
                                        </p:attrNameLst>
                                      </p:cBhvr>
                                      <p:to>
                                        <p:strVal val="visible"/>
                                      </p:to>
                                    </p:set>
                                    <p:animEffect transition="in" filter="dissolve">
                                      <p:cBhvr>
                                        <p:cTn id="36" dur="1000"/>
                                        <p:tgtEl>
                                          <p:spTgt spid="6146"/>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animEffect transition="in" filter="dissolve">
                                      <p:cBhvr>
                                        <p:cTn id="41" dur="1000"/>
                                        <p:tgtEl>
                                          <p:spTgt spid="15">
                                            <p:txEl>
                                              <p:pRg st="5" end="5"/>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6152"/>
                                        </p:tgtEl>
                                        <p:attrNameLst>
                                          <p:attrName>style.visibility</p:attrName>
                                        </p:attrNameLst>
                                      </p:cBhvr>
                                      <p:to>
                                        <p:strVal val="visible"/>
                                      </p:to>
                                    </p:set>
                                    <p:animEffect transition="in" filter="dissolve">
                                      <p:cBhvr>
                                        <p:cTn id="44" dur="1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empiric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8481"/>
            <a:ext cx="2490685" cy="3035704"/>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Empirical evidence</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7272610" cy="4853136"/>
          </a:xfrm>
        </p:spPr>
        <p:txBody>
          <a:bodyPr/>
          <a:lstStyle/>
          <a:p>
            <a:pPr>
              <a:buFont typeface="Wingdings" panose="05000000000000000000" pitchFamily="2" charset="2"/>
              <a:buChar char="§"/>
            </a:pPr>
            <a:r>
              <a:rPr lang="en-US" sz="2400" dirty="0" smtClean="0"/>
              <a:t>Empirical </a:t>
            </a:r>
            <a:r>
              <a:rPr lang="en-US" sz="2400" dirty="0"/>
              <a:t>evidence is information acquired by observation or </a:t>
            </a:r>
            <a:r>
              <a:rPr lang="en-US" sz="2400" dirty="0" smtClean="0"/>
              <a:t>experimentation</a:t>
            </a:r>
          </a:p>
          <a:p>
            <a:pPr>
              <a:buFont typeface="Wingdings" panose="05000000000000000000" pitchFamily="2" charset="2"/>
              <a:buChar char="§"/>
            </a:pPr>
            <a:r>
              <a:rPr lang="en-US" sz="2400" dirty="0" smtClean="0"/>
              <a:t>Empirical evidence can be quantitative or qualitative</a:t>
            </a:r>
            <a:endParaRPr lang="en-US" sz="2400" dirty="0"/>
          </a:p>
          <a:p>
            <a:pPr>
              <a:buFont typeface="Wingdings" panose="05000000000000000000" pitchFamily="2" charset="2"/>
              <a:buChar char="§"/>
            </a:pPr>
            <a:r>
              <a:rPr lang="en-US" sz="2400" dirty="0"/>
              <a:t>Quantitative research involves </a:t>
            </a:r>
            <a:r>
              <a:rPr lang="en-US" sz="2400" dirty="0" smtClean="0"/>
              <a:t>collection and statistical analysis of numerical data</a:t>
            </a:r>
            <a:endParaRPr lang="en-US" sz="2400" dirty="0"/>
          </a:p>
          <a:p>
            <a:pPr>
              <a:buFont typeface="Wingdings" panose="05000000000000000000" pitchFamily="2" charset="2"/>
              <a:buChar char="§"/>
            </a:pPr>
            <a:r>
              <a:rPr lang="en-US" sz="2400" dirty="0" smtClean="0"/>
              <a:t>Qualitative research, </a:t>
            </a:r>
            <a:r>
              <a:rPr lang="en-US" sz="2400" dirty="0"/>
              <a:t>often used in the social sciences, </a:t>
            </a:r>
            <a:r>
              <a:rPr lang="en-US" sz="2400" dirty="0" smtClean="0"/>
              <a:t>involves collection and analysis of non-numerical data</a:t>
            </a:r>
          </a:p>
          <a:p>
            <a:pPr>
              <a:buFont typeface="Wingdings" panose="05000000000000000000" pitchFamily="2" charset="2"/>
              <a:buChar char="§"/>
            </a:pPr>
            <a:r>
              <a:rPr lang="en-US" sz="2400" dirty="0"/>
              <a:t>Identifying empirical </a:t>
            </a:r>
            <a:r>
              <a:rPr lang="en-US" sz="2400" dirty="0" smtClean="0"/>
              <a:t>evidence:</a:t>
            </a:r>
            <a:endParaRPr lang="en-US" sz="2400" dirty="0"/>
          </a:p>
          <a:p>
            <a:pPr lvl="1">
              <a:buFont typeface="Calibri" panose="020F0502020204030204" pitchFamily="34" charset="0"/>
              <a:buChar char="̶"/>
            </a:pPr>
            <a:r>
              <a:rPr lang="en-US" sz="2000" dirty="0"/>
              <a:t>Can the experiment be recreated and tested?</a:t>
            </a:r>
          </a:p>
          <a:p>
            <a:pPr lvl="1">
              <a:buFont typeface="Calibri" panose="020F0502020204030204" pitchFamily="34" charset="0"/>
              <a:buChar char="̶"/>
            </a:pPr>
            <a:r>
              <a:rPr lang="en-US" sz="2000" dirty="0"/>
              <a:t>Does the experiment have a statement about the methodology, tools and controls used?</a:t>
            </a:r>
          </a:p>
          <a:p>
            <a:pPr lvl="1">
              <a:buFont typeface="Calibri" panose="020F0502020204030204" pitchFamily="34" charset="0"/>
              <a:buChar char="̶"/>
            </a:pPr>
            <a:r>
              <a:rPr lang="en-US" sz="2000" dirty="0"/>
              <a:t>Is there a definition of the group or phenomena being studied?</a:t>
            </a:r>
          </a:p>
          <a:p>
            <a:pPr>
              <a:buFont typeface="Wingdings" panose="05000000000000000000" pitchFamily="2" charset="2"/>
              <a:buChar char="§"/>
            </a:pPr>
            <a:endParaRPr lang="en-US" sz="2400" dirty="0" smtClean="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spTree>
    <p:extLst>
      <p:ext uri="{BB962C8B-B14F-4D97-AF65-F5344CB8AC3E}">
        <p14:creationId xmlns:p14="http://schemas.microsoft.com/office/powerpoint/2010/main" val="14018063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dissolve">
                                      <p:cBhvr>
                                        <p:cTn id="10" dur="10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10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10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dissolve">
                                      <p:cBhvr>
                                        <p:cTn id="30" dur="1000"/>
                                        <p:tgtEl>
                                          <p:spTgt spid="15">
                                            <p:txEl>
                                              <p:pRg st="4" end="4"/>
                                            </p:txEl>
                                          </p:spTgt>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15">
                                            <p:txEl>
                                              <p:pRg st="5" end="5"/>
                                            </p:txEl>
                                          </p:spTgt>
                                        </p:tgtEl>
                                        <p:attrNameLst>
                                          <p:attrName>style.visibility</p:attrName>
                                        </p:attrNameLst>
                                      </p:cBhvr>
                                      <p:to>
                                        <p:strVal val="visible"/>
                                      </p:to>
                                    </p:set>
                                    <p:animEffect transition="in" filter="dissolve">
                                      <p:cBhvr>
                                        <p:cTn id="34" dur="1000"/>
                                        <p:tgtEl>
                                          <p:spTgt spid="15">
                                            <p:txEl>
                                              <p:pRg st="5" end="5"/>
                                            </p:txEl>
                                          </p:spTgt>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15">
                                            <p:txEl>
                                              <p:pRg st="6" end="6"/>
                                            </p:txEl>
                                          </p:spTgt>
                                        </p:tgtEl>
                                        <p:attrNameLst>
                                          <p:attrName>style.visibility</p:attrName>
                                        </p:attrNameLst>
                                      </p:cBhvr>
                                      <p:to>
                                        <p:strVal val="visible"/>
                                      </p:to>
                                    </p:set>
                                    <p:animEffect transition="in" filter="dissolve">
                                      <p:cBhvr>
                                        <p:cTn id="38" dur="1000"/>
                                        <p:tgtEl>
                                          <p:spTgt spid="15">
                                            <p:txEl>
                                              <p:pRg st="6" end="6"/>
                                            </p:txEl>
                                          </p:spTgt>
                                        </p:tgtEl>
                                      </p:cBhvr>
                                    </p:animEffec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dissolve">
                                      <p:cBhvr>
                                        <p:cTn id="42" dur="10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ependent and independent vari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793099"/>
            <a:ext cx="1933820" cy="191508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Dependent and independent variables</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5016228" cy="4853136"/>
          </a:xfrm>
        </p:spPr>
        <p:txBody>
          <a:bodyPr/>
          <a:lstStyle/>
          <a:p>
            <a:pPr>
              <a:buFont typeface="Wingdings" panose="05000000000000000000" pitchFamily="2" charset="2"/>
              <a:buChar char="§"/>
            </a:pPr>
            <a:r>
              <a:rPr lang="en-US" sz="2000" dirty="0" smtClean="0"/>
              <a:t>Scientific experiments generally include dependent and independent variables</a:t>
            </a:r>
          </a:p>
          <a:p>
            <a:pPr>
              <a:buFont typeface="Wingdings" panose="05000000000000000000" pitchFamily="2" charset="2"/>
              <a:buChar char="§"/>
            </a:pPr>
            <a:r>
              <a:rPr lang="en-US" sz="2000" dirty="0" smtClean="0"/>
              <a:t>The dependent (also ‘response’ or ‘explained’) </a:t>
            </a:r>
            <a:r>
              <a:rPr lang="en-US" sz="2000" dirty="0"/>
              <a:t>variable</a:t>
            </a:r>
            <a:r>
              <a:rPr lang="en-US" sz="2000" dirty="0" smtClean="0"/>
              <a:t> represents the output or effect – this is the main object of study</a:t>
            </a:r>
          </a:p>
          <a:p>
            <a:pPr>
              <a:buFont typeface="Wingdings" panose="05000000000000000000" pitchFamily="2" charset="2"/>
              <a:buChar char="§"/>
            </a:pPr>
            <a:r>
              <a:rPr lang="en-US" sz="2000" dirty="0" smtClean="0"/>
              <a:t>The independent (also ‘explanatory’ or ‘</a:t>
            </a:r>
            <a:r>
              <a:rPr lang="en-US" sz="2000" dirty="0"/>
              <a:t>predictor</a:t>
            </a:r>
            <a:r>
              <a:rPr lang="en-US" sz="2000" dirty="0" smtClean="0"/>
              <a:t>’) variable </a:t>
            </a:r>
            <a:r>
              <a:rPr lang="en-US" sz="2000" dirty="0"/>
              <a:t>represents the input or </a:t>
            </a:r>
            <a:r>
              <a:rPr lang="en-US" sz="2000" dirty="0" smtClean="0"/>
              <a:t>cause</a:t>
            </a:r>
          </a:p>
          <a:p>
            <a:pPr>
              <a:buFont typeface="Wingdings" panose="05000000000000000000" pitchFamily="2" charset="2"/>
              <a:buChar char="§"/>
            </a:pPr>
            <a:r>
              <a:rPr lang="en-US" sz="2000" dirty="0" smtClean="0"/>
              <a:t>The dependent variable is </a:t>
            </a:r>
            <a:r>
              <a:rPr lang="en-US" sz="2000" dirty="0"/>
              <a:t>studied to see if and how much it varies as the independent </a:t>
            </a:r>
            <a:r>
              <a:rPr lang="en-US" sz="2000" dirty="0" smtClean="0"/>
              <a:t>variable varies</a:t>
            </a:r>
          </a:p>
          <a:p>
            <a:pPr>
              <a:buFont typeface="Wingdings" panose="05000000000000000000" pitchFamily="2" charset="2"/>
              <a:buChar char="§"/>
            </a:pPr>
            <a:r>
              <a:rPr lang="en-US" sz="2000" dirty="0" smtClean="0"/>
              <a:t>An experiment can have multiple dependent variables but only one independent variable</a:t>
            </a:r>
          </a:p>
          <a:p>
            <a:pPr marL="0" indent="0">
              <a:buNone/>
            </a:pPr>
            <a:endParaRPr lang="en-US" sz="2000" dirty="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4098" name="Picture 2" descr="Image result for dependent and independent variab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5085184"/>
            <a:ext cx="2077354" cy="153001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dependent and independent variab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7" y="1414806"/>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0950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02"/>
                                        </p:tgtEl>
                                        <p:attrNameLst>
                                          <p:attrName>style.visibility</p:attrName>
                                        </p:attrNameLst>
                                      </p:cBhvr>
                                      <p:to>
                                        <p:strVal val="visible"/>
                                      </p:to>
                                    </p:set>
                                    <p:animEffect transition="in" filter="dissolve">
                                      <p:cBhvr>
                                        <p:cTn id="10" dur="1000"/>
                                        <p:tgtEl>
                                          <p:spTgt spid="4102"/>
                                        </p:tgtEl>
                                      </p:cBhvr>
                                    </p:animEffec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4100"/>
                                        </p:tgtEl>
                                        <p:attrNameLst>
                                          <p:attrName>style.visibility</p:attrName>
                                        </p:attrNameLst>
                                      </p:cBhvr>
                                      <p:to>
                                        <p:strVal val="visible"/>
                                      </p:to>
                                    </p:set>
                                    <p:animEffect transition="in" filter="dissolve">
                                      <p:cBhvr>
                                        <p:cTn id="14" dur="1000"/>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dissolve">
                                      <p:cBhvr>
                                        <p:cTn id="19" dur="10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dissolve">
                                      <p:cBhvr>
                                        <p:cTn id="24" dur="1000"/>
                                        <p:tgtEl>
                                          <p:spTgt spid="15">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dissolve">
                                      <p:cBhvr>
                                        <p:cTn id="27" dur="1000"/>
                                        <p:tgtEl>
                                          <p:spTgt spid="409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dissolve">
                                      <p:cBhvr>
                                        <p:cTn id="32" dur="10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Effect transition="in" filter="dissolve">
                                      <p:cBhvr>
                                        <p:cTn id="37" dur="10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mage result for experimental and control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7052"/>
            <a:ext cx="3851920" cy="288894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experimental and control gro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136" y="1298896"/>
            <a:ext cx="2849663" cy="1603494"/>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Experimental and control groups</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4968354" cy="4853136"/>
          </a:xfrm>
        </p:spPr>
        <p:txBody>
          <a:bodyPr/>
          <a:lstStyle/>
          <a:p>
            <a:pPr>
              <a:buFont typeface="Wingdings" panose="05000000000000000000" pitchFamily="2" charset="2"/>
              <a:buChar char="§"/>
            </a:pPr>
            <a:r>
              <a:rPr lang="en-US" sz="2000" dirty="0" smtClean="0"/>
              <a:t>Scientific experiments generally include experimental and control groups</a:t>
            </a:r>
          </a:p>
          <a:p>
            <a:pPr>
              <a:buFont typeface="Wingdings" panose="05000000000000000000" pitchFamily="2" charset="2"/>
              <a:buChar char="§"/>
            </a:pPr>
            <a:r>
              <a:rPr lang="en-US" sz="2000" dirty="0" smtClean="0"/>
              <a:t>The experimental group is the </a:t>
            </a:r>
            <a:r>
              <a:rPr lang="en-US" sz="2000" dirty="0"/>
              <a:t>group to be </a:t>
            </a:r>
            <a:r>
              <a:rPr lang="en-US" sz="2000" dirty="0" smtClean="0"/>
              <a:t>tested – </a:t>
            </a:r>
            <a:r>
              <a:rPr lang="en-US" sz="2000" dirty="0"/>
              <a:t>this is </a:t>
            </a:r>
            <a:r>
              <a:rPr lang="en-US" sz="2000" dirty="0" smtClean="0"/>
              <a:t>the </a:t>
            </a:r>
            <a:r>
              <a:rPr lang="en-US" sz="2000" dirty="0"/>
              <a:t>main object of study</a:t>
            </a:r>
          </a:p>
          <a:p>
            <a:pPr>
              <a:buFont typeface="Wingdings" panose="05000000000000000000" pitchFamily="2" charset="2"/>
              <a:buChar char="§"/>
            </a:pPr>
            <a:r>
              <a:rPr lang="en-US" sz="2000" dirty="0" smtClean="0"/>
              <a:t>The control </a:t>
            </a:r>
            <a:r>
              <a:rPr lang="en-US" sz="2000" dirty="0"/>
              <a:t>group </a:t>
            </a:r>
            <a:r>
              <a:rPr lang="en-US" sz="2000" dirty="0" smtClean="0"/>
              <a:t>is the </a:t>
            </a:r>
            <a:r>
              <a:rPr lang="en-US" sz="2000" dirty="0"/>
              <a:t>group against which the experimental group is </a:t>
            </a:r>
            <a:r>
              <a:rPr lang="en-US" sz="2000" dirty="0" smtClean="0"/>
              <a:t>compared</a:t>
            </a:r>
          </a:p>
          <a:p>
            <a:pPr>
              <a:buFont typeface="Wingdings" panose="05000000000000000000" pitchFamily="2" charset="2"/>
              <a:buChar char="§"/>
            </a:pPr>
            <a:r>
              <a:rPr lang="en-US" sz="2000" dirty="0" smtClean="0"/>
              <a:t>Experimental treatments are applied to the experimental group, but the control group receives standard or no treatments</a:t>
            </a:r>
            <a:endParaRPr lang="en-US" sz="2000" dirty="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9218" name="Picture 2" descr="Image result for experimental and control group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78" b="13051"/>
          <a:stretch/>
        </p:blipFill>
        <p:spPr bwMode="auto">
          <a:xfrm>
            <a:off x="6204247" y="3285084"/>
            <a:ext cx="247220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experimental and control grou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7562" y="4570333"/>
            <a:ext cx="4423123" cy="227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16786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transition="in" filter="dissolve">
                                      <p:cBhvr>
                                        <p:cTn id="10" dur="1000"/>
                                        <p:tgtEl>
                                          <p:spTgt spid="92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10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1000"/>
                                        <p:tgtEl>
                                          <p:spTgt spid="1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218"/>
                                        </p:tgtEl>
                                        <p:attrNameLst>
                                          <p:attrName>style.visibility</p:attrName>
                                        </p:attrNameLst>
                                      </p:cBhvr>
                                      <p:to>
                                        <p:strVal val="visible"/>
                                      </p:to>
                                    </p:set>
                                    <p:animEffect transition="in" filter="dissolve">
                                      <p:cBhvr>
                                        <p:cTn id="28" dur="1000"/>
                                        <p:tgtEl>
                                          <p:spTgt spid="9218"/>
                                        </p:tgtEl>
                                      </p:cBhvr>
                                    </p:animEffect>
                                  </p:childTnLst>
                                </p:cTn>
                              </p:par>
                            </p:childTnLst>
                          </p:cTn>
                        </p:par>
                        <p:par>
                          <p:cTn id="29" fill="hold">
                            <p:stCondLst>
                              <p:cond delay="1000"/>
                            </p:stCondLst>
                            <p:childTnLst>
                              <p:par>
                                <p:cTn id="30" presetID="9" presetClass="entr" presetSubtype="0" fill="hold" nodeType="after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dissolve">
                                      <p:cBhvr>
                                        <p:cTn id="32"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Reading</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8064500" cy="4997152"/>
          </a:xfrm>
        </p:spPr>
        <p:txBody>
          <a:bodyPr/>
          <a:lstStyle/>
          <a:p>
            <a:pPr indent="-360000">
              <a:buFont typeface="Wingdings" panose="05000000000000000000" pitchFamily="2" charset="2"/>
              <a:buChar char="§"/>
            </a:pPr>
            <a:r>
              <a:rPr lang="en-US" sz="1800" dirty="0" smtClean="0"/>
              <a:t>Feynman, R., 1964, The </a:t>
            </a:r>
            <a:r>
              <a:rPr lang="en-US" sz="1800" dirty="0"/>
              <a:t>scientific method, </a:t>
            </a:r>
            <a:r>
              <a:rPr lang="en-US" sz="1800" dirty="0" smtClean="0">
                <a:hlinkClick r:id="rId3"/>
              </a:rPr>
              <a:t>www.youtube.com/watch?v=QdMmbaQHIs0</a:t>
            </a:r>
            <a:r>
              <a:rPr lang="en-US" sz="1800" dirty="0" smtClean="0"/>
              <a:t>, accessed </a:t>
            </a:r>
            <a:r>
              <a:rPr lang="en-US" sz="1800" dirty="0"/>
              <a:t>19 September 2017.</a:t>
            </a:r>
          </a:p>
          <a:p>
            <a:pPr indent="-360000">
              <a:buFont typeface="Wingdings" panose="05000000000000000000" pitchFamily="2" charset="2"/>
              <a:buChar char="§"/>
            </a:pPr>
            <a:r>
              <a:rPr lang="en-US" sz="1800" dirty="0" smtClean="0"/>
              <a:t>Henry, J., 2008, </a:t>
            </a:r>
            <a:r>
              <a:rPr lang="en-US" sz="1800" i="1" dirty="0" smtClean="0"/>
              <a:t>The Scientific Revolution and the Origins of Modern Science</a:t>
            </a:r>
            <a:r>
              <a:rPr lang="en-US" sz="1800" dirty="0" smtClean="0"/>
              <a:t>, 3</a:t>
            </a:r>
            <a:r>
              <a:rPr lang="en-US" sz="1800" baseline="30000" dirty="0" smtClean="0"/>
              <a:t>rd</a:t>
            </a:r>
            <a:r>
              <a:rPr lang="en-US" sz="1800" dirty="0" smtClean="0"/>
              <a:t> edition, Palgrave Macmillan</a:t>
            </a:r>
          </a:p>
          <a:p>
            <a:pPr indent="-360000">
              <a:buFont typeface="Wingdings" panose="05000000000000000000" pitchFamily="2" charset="2"/>
              <a:buChar char="§"/>
            </a:pPr>
            <a:r>
              <a:rPr lang="en-US" sz="1800" dirty="0" smtClean="0"/>
              <a:t>livescience, 2017, </a:t>
            </a:r>
            <a:r>
              <a:rPr lang="en-US" sz="1800" dirty="0" smtClean="0">
                <a:hlinkClick r:id="rId4"/>
              </a:rPr>
              <a:t>www.livescience.com</a:t>
            </a:r>
            <a:r>
              <a:rPr lang="en-US" sz="1800" dirty="0" smtClean="0"/>
              <a:t>, accessed 19 September 2017. (Key source for this lecture.)</a:t>
            </a:r>
          </a:p>
          <a:p>
            <a:pPr indent="-360000">
              <a:buFont typeface="Wingdings" panose="05000000000000000000" pitchFamily="2" charset="2"/>
              <a:buChar char="§"/>
            </a:pPr>
            <a:r>
              <a:rPr lang="en-US" sz="1800" dirty="0" smtClean="0"/>
              <a:t>Parvin, P., 2010, </a:t>
            </a:r>
            <a:r>
              <a:rPr lang="en-US" sz="1800" i="1" dirty="0"/>
              <a:t>K</a:t>
            </a:r>
            <a:r>
              <a:rPr lang="en-US" sz="1800" i="1" dirty="0" smtClean="0"/>
              <a:t>arl Popper</a:t>
            </a:r>
            <a:r>
              <a:rPr lang="en-US" sz="1800" dirty="0" smtClean="0"/>
              <a:t>, Continuum International </a:t>
            </a:r>
            <a:r>
              <a:rPr lang="en-US" sz="1800" dirty="0"/>
              <a:t>Publishing </a:t>
            </a:r>
            <a:r>
              <a:rPr lang="en-US" sz="1800" dirty="0" smtClean="0"/>
              <a:t>Group. (See pages 34-48 on Popper’s epistemology. Available as an ebook through the library.)</a:t>
            </a:r>
          </a:p>
          <a:p>
            <a:pPr indent="-360000">
              <a:buFont typeface="Wingdings" panose="05000000000000000000" pitchFamily="2" charset="2"/>
              <a:buChar char="§"/>
            </a:pPr>
            <a:r>
              <a:rPr lang="en-US" sz="1800" dirty="0" smtClean="0"/>
              <a:t>Pinker, S., 2013, Science is not your enemy, </a:t>
            </a:r>
            <a:r>
              <a:rPr lang="en-US" sz="1800" i="1" dirty="0" smtClean="0"/>
              <a:t>The New Republic</a:t>
            </a:r>
            <a:r>
              <a:rPr lang="en-US" sz="1800" dirty="0" smtClean="0"/>
              <a:t>, </a:t>
            </a:r>
            <a:r>
              <a:rPr lang="en-US" sz="1800" dirty="0" smtClean="0">
                <a:hlinkClick r:id="rId5"/>
              </a:rPr>
              <a:t>www.newrepublic.com/article/114127/science-not-enemy-humanities</a:t>
            </a:r>
            <a:r>
              <a:rPr lang="en-US" sz="1800" dirty="0" smtClean="0"/>
              <a:t>, accessed </a:t>
            </a:r>
            <a:r>
              <a:rPr lang="en-US" sz="1800" dirty="0"/>
              <a:t>19 September 2017.</a:t>
            </a:r>
            <a:endParaRPr lang="en-US" sz="1800" dirty="0" smtClean="0"/>
          </a:p>
          <a:p>
            <a:pPr indent="-360000">
              <a:buFont typeface="Wingdings" panose="05000000000000000000" pitchFamily="2" charset="2"/>
              <a:buChar char="§"/>
            </a:pPr>
            <a:r>
              <a:rPr lang="en-US" sz="1800" dirty="0" smtClean="0"/>
              <a:t>Valiela, I., 2009, </a:t>
            </a:r>
            <a:r>
              <a:rPr lang="en-US" sz="1800" i="1" dirty="0" smtClean="0"/>
              <a:t>Doing Science: Design, Analysis, and Communication of Scientific Research</a:t>
            </a:r>
            <a:r>
              <a:rPr lang="en-US" sz="1800" dirty="0" smtClean="0"/>
              <a:t>, 2</a:t>
            </a:r>
            <a:r>
              <a:rPr lang="en-US" sz="1800" baseline="30000" dirty="0" smtClean="0"/>
              <a:t>nd</a:t>
            </a:r>
            <a:r>
              <a:rPr lang="en-US" sz="1800" dirty="0" smtClean="0"/>
              <a:t> edition, Oxford University Press.</a:t>
            </a:r>
            <a:endParaRPr lang="en-US" sz="1800" dirty="0"/>
          </a:p>
          <a:p>
            <a:pPr marL="0" indent="0">
              <a:buNone/>
            </a:pPr>
            <a:endParaRPr lang="en-US" sz="1800" dirty="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spTree>
    <p:extLst>
      <p:ext uri="{BB962C8B-B14F-4D97-AF65-F5344CB8AC3E}">
        <p14:creationId xmlns:p14="http://schemas.microsoft.com/office/powerpoint/2010/main" val="261389898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1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1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10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dissolve">
                                      <p:cBhvr>
                                        <p:cTn id="27" dur="10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dissolve">
                                      <p:cBhvr>
                                        <p:cTn id="32"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Image result for a short history of nearly everyt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31" y="1425269"/>
            <a:ext cx="2089519" cy="3284116"/>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Reading (2)</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3074" name="Picture 2" descr="Image result for great feuds in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2749" y="3256590"/>
            <a:ext cx="2243994" cy="33626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d science 100 amazing experim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747" y="2939752"/>
            <a:ext cx="2160240" cy="339747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4088" y="1668257"/>
            <a:ext cx="2208283" cy="335435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on giant's shoulders melvyn brag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32" y="3377985"/>
            <a:ext cx="2318925" cy="328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68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1000"/>
                                        <p:tgtEl>
                                          <p:spTgt spid="10246"/>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1000"/>
                                        <p:tgtEl>
                                          <p:spTgt spid="3074"/>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dissolve">
                                      <p:cBhvr>
                                        <p:cTn id="15" dur="1000"/>
                                        <p:tgtEl>
                                          <p:spTgt spid="3076"/>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dissolve">
                                      <p:cBhvr>
                                        <p:cTn id="19" dur="1000"/>
                                        <p:tgtEl>
                                          <p:spTgt spid="10242"/>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10248"/>
                                        </p:tgtEl>
                                        <p:attrNameLst>
                                          <p:attrName>style.visibility</p:attrName>
                                        </p:attrNameLst>
                                      </p:cBhvr>
                                      <p:to>
                                        <p:strVal val="visible"/>
                                      </p:to>
                                    </p:set>
                                    <p:animEffect transition="in" filter="dissolve">
                                      <p:cBhvr>
                                        <p:cTn id="23" dur="1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Group work – Giant biographies</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4824338" cy="4853136"/>
          </a:xfrm>
        </p:spPr>
        <p:txBody>
          <a:bodyPr/>
          <a:lstStyle/>
          <a:p>
            <a:pPr>
              <a:buFont typeface="Wingdings" panose="05000000000000000000" pitchFamily="2" charset="2"/>
              <a:buChar char="§"/>
            </a:pPr>
            <a:r>
              <a:rPr lang="en-US" sz="2000" dirty="0" smtClean="0"/>
              <a:t>Research, discuss and present brief biographies of notable scientists</a:t>
            </a:r>
          </a:p>
          <a:p>
            <a:pPr>
              <a:buFont typeface="Wingdings" panose="05000000000000000000" pitchFamily="2" charset="2"/>
              <a:buChar char="§"/>
            </a:pPr>
            <a:r>
              <a:rPr lang="en-US" sz="2000" dirty="0" smtClean="0"/>
              <a:t>Choose a scientist from the list and research their life, career and achievements</a:t>
            </a:r>
          </a:p>
          <a:p>
            <a:pPr>
              <a:buFont typeface="Wingdings" panose="05000000000000000000" pitchFamily="2" charset="2"/>
              <a:buChar char="§"/>
            </a:pPr>
            <a:r>
              <a:rPr lang="en-US" sz="2000" dirty="0" smtClean="0"/>
              <a:t>How </a:t>
            </a:r>
            <a:r>
              <a:rPr lang="en-US" sz="2000" dirty="0"/>
              <a:t>have they influenced the </a:t>
            </a:r>
            <a:r>
              <a:rPr lang="en-US" sz="2000" dirty="0" smtClean="0"/>
              <a:t>field of science, what was their most notable theory or experiment, what was the process of development or discovery, how was the work received by the scientific community and the public, how has the field progressed since then..?</a:t>
            </a:r>
          </a:p>
          <a:p>
            <a:pPr>
              <a:buFont typeface="Wingdings" panose="05000000000000000000" pitchFamily="2" charset="2"/>
              <a:buChar char="§"/>
            </a:pPr>
            <a:r>
              <a:rPr lang="en-US" sz="2000" dirty="0" smtClean="0"/>
              <a:t>Groups </a:t>
            </a:r>
            <a:r>
              <a:rPr lang="en-US" sz="2000" dirty="0"/>
              <a:t>of </a:t>
            </a:r>
            <a:r>
              <a:rPr lang="en-US" sz="2000" dirty="0" smtClean="0"/>
              <a:t>5 or so students</a:t>
            </a:r>
          </a:p>
          <a:p>
            <a:pPr>
              <a:buFont typeface="Wingdings" panose="05000000000000000000" pitchFamily="2" charset="2"/>
              <a:buChar char="§"/>
            </a:pPr>
            <a:r>
              <a:rPr lang="en-US" sz="2000" dirty="0" smtClean="0"/>
              <a:t>30 minutes research time</a:t>
            </a:r>
          </a:p>
          <a:p>
            <a:pPr>
              <a:buFont typeface="Wingdings" panose="05000000000000000000" pitchFamily="2" charset="2"/>
              <a:buChar char="§"/>
            </a:pPr>
            <a:r>
              <a:rPr lang="en-US" sz="2000" dirty="0" smtClean="0"/>
              <a:t>Few minutes’ presentation</a:t>
            </a:r>
            <a:endParaRPr lang="en-US" sz="2000" dirty="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sp>
        <p:nvSpPr>
          <p:cNvPr id="8" name="Rectangle 490"/>
          <p:cNvSpPr txBox="1">
            <a:spLocks noChangeArrowheads="1"/>
          </p:cNvSpPr>
          <p:nvPr/>
        </p:nvSpPr>
        <p:spPr bwMode="auto">
          <a:xfrm>
            <a:off x="5364088" y="2276872"/>
            <a:ext cx="448921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smtClean="0"/>
              <a:t>The scientific giants</a:t>
            </a:r>
          </a:p>
          <a:p>
            <a:pPr>
              <a:buFont typeface="Calibri" panose="020F0502020204030204" pitchFamily="34" charset="0"/>
              <a:buChar char="‒"/>
            </a:pPr>
            <a:r>
              <a:rPr lang="en-US" sz="1800" dirty="0" smtClean="0"/>
              <a:t>Archimedes</a:t>
            </a:r>
          </a:p>
          <a:p>
            <a:pPr>
              <a:buFont typeface="Calibri" panose="020F0502020204030204" pitchFamily="34" charset="0"/>
              <a:buChar char="‒"/>
            </a:pPr>
            <a:r>
              <a:rPr lang="en-US" sz="1800" dirty="0" smtClean="0"/>
              <a:t>Galileo Galilei</a:t>
            </a:r>
          </a:p>
          <a:p>
            <a:pPr>
              <a:buFont typeface="Calibri" panose="020F0502020204030204" pitchFamily="34" charset="0"/>
              <a:buChar char="‒"/>
            </a:pPr>
            <a:r>
              <a:rPr lang="en-US" sz="1800" dirty="0" smtClean="0"/>
              <a:t>Isaac Newton</a:t>
            </a:r>
          </a:p>
          <a:p>
            <a:pPr>
              <a:buFont typeface="Calibri" panose="020F0502020204030204" pitchFamily="34" charset="0"/>
              <a:buChar char="‒"/>
            </a:pPr>
            <a:r>
              <a:rPr lang="en-US" sz="1800" dirty="0" smtClean="0"/>
              <a:t>Antoine Lavoisier</a:t>
            </a:r>
          </a:p>
          <a:p>
            <a:pPr>
              <a:buFont typeface="Calibri" panose="020F0502020204030204" pitchFamily="34" charset="0"/>
              <a:buChar char="‒"/>
            </a:pPr>
            <a:r>
              <a:rPr lang="en-US" sz="1800" dirty="0" smtClean="0"/>
              <a:t>Michael Faraday</a:t>
            </a:r>
          </a:p>
          <a:p>
            <a:pPr>
              <a:buFont typeface="Calibri" panose="020F0502020204030204" pitchFamily="34" charset="0"/>
              <a:buChar char="‒"/>
            </a:pPr>
            <a:r>
              <a:rPr lang="en-US" sz="1800" dirty="0" smtClean="0"/>
              <a:t>Charles Darwin</a:t>
            </a:r>
          </a:p>
          <a:p>
            <a:pPr>
              <a:buFont typeface="Calibri" panose="020F0502020204030204" pitchFamily="34" charset="0"/>
              <a:buChar char="‒"/>
            </a:pPr>
            <a:r>
              <a:rPr lang="en-US" sz="1800" dirty="0" smtClean="0"/>
              <a:t>Jules Henri Poincaré</a:t>
            </a:r>
          </a:p>
          <a:p>
            <a:pPr>
              <a:buFont typeface="Calibri" panose="020F0502020204030204" pitchFamily="34" charset="0"/>
              <a:buChar char="‒"/>
            </a:pPr>
            <a:r>
              <a:rPr lang="en-US" sz="1800" dirty="0" smtClean="0"/>
              <a:t>Sigmund Freud</a:t>
            </a:r>
          </a:p>
          <a:p>
            <a:pPr>
              <a:buFont typeface="Calibri" panose="020F0502020204030204" pitchFamily="34" charset="0"/>
              <a:buChar char="‒"/>
            </a:pPr>
            <a:r>
              <a:rPr lang="en-US" sz="1800" dirty="0" smtClean="0"/>
              <a:t>Marie Curie</a:t>
            </a:r>
          </a:p>
          <a:p>
            <a:pPr>
              <a:buFont typeface="Calibri" panose="020F0502020204030204" pitchFamily="34" charset="0"/>
              <a:buChar char="‒"/>
            </a:pPr>
            <a:r>
              <a:rPr lang="en-US" sz="1800" dirty="0" smtClean="0"/>
              <a:t>Albert Einstein</a:t>
            </a:r>
          </a:p>
          <a:p>
            <a:pPr>
              <a:buFont typeface="Calibri" panose="020F0502020204030204" pitchFamily="34" charset="0"/>
              <a:buChar char="‒"/>
            </a:pPr>
            <a:r>
              <a:rPr lang="en-US" sz="1800" dirty="0" smtClean="0"/>
              <a:t>Francis Crick and James Watson</a:t>
            </a:r>
          </a:p>
          <a:p>
            <a:pPr>
              <a:buFont typeface="Calibri" panose="020F0502020204030204" pitchFamily="34" charset="0"/>
              <a:buChar char="‒"/>
            </a:pPr>
            <a:r>
              <a:rPr lang="en-US" sz="1800" dirty="0" smtClean="0"/>
              <a:t>or choose one of your own…</a:t>
            </a:r>
          </a:p>
          <a:p>
            <a:pPr marL="0" indent="0">
              <a:buFont typeface="Arial" charset="0"/>
              <a:buNone/>
            </a:pPr>
            <a:endParaRPr lang="en-US" sz="1800" dirty="0" smtClean="0"/>
          </a:p>
        </p:txBody>
      </p:sp>
    </p:spTree>
    <p:extLst>
      <p:ext uri="{BB962C8B-B14F-4D97-AF65-F5344CB8AC3E}">
        <p14:creationId xmlns:p14="http://schemas.microsoft.com/office/powerpoint/2010/main" val="33282415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1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1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10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dissolve">
                                      <p:cBhvr>
                                        <p:cTn id="27" dur="10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dissolve">
                                      <p:cBhvr>
                                        <p:cTn id="32" dur="10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dissolve">
                                      <p:cBhvr>
                                        <p:cTn id="37" dur="1000"/>
                                        <p:tgtEl>
                                          <p:spTgt spid="8">
                                            <p:txEl>
                                              <p:pRg st="0" end="0"/>
                                            </p:txEl>
                                          </p:spTgt>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dissolve">
                                      <p:cBhvr>
                                        <p:cTn id="41" dur="500"/>
                                        <p:tgtEl>
                                          <p:spTgt spid="8">
                                            <p:txEl>
                                              <p:pRg st="1" end="1"/>
                                            </p:txEl>
                                          </p:spTgt>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dissolve">
                                      <p:cBhvr>
                                        <p:cTn id="45" dur="500"/>
                                        <p:tgtEl>
                                          <p:spTgt spid="8">
                                            <p:txEl>
                                              <p:pRg st="2" end="2"/>
                                            </p:txEl>
                                          </p:spTgt>
                                        </p:tgtEl>
                                      </p:cBhvr>
                                    </p:animEffect>
                                  </p:childTnLst>
                                </p:cTn>
                              </p:par>
                            </p:childTnLst>
                          </p:cTn>
                        </p:par>
                        <p:par>
                          <p:cTn id="46" fill="hold">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animEffect transition="in" filter="dissolve">
                                      <p:cBhvr>
                                        <p:cTn id="49" dur="500"/>
                                        <p:tgtEl>
                                          <p:spTgt spid="8">
                                            <p:txEl>
                                              <p:pRg st="3" end="3"/>
                                            </p:txEl>
                                          </p:spTgt>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dissolve">
                                      <p:cBhvr>
                                        <p:cTn id="53" dur="500"/>
                                        <p:tgtEl>
                                          <p:spTgt spid="8">
                                            <p:txEl>
                                              <p:pRg st="4" end="4"/>
                                            </p:txEl>
                                          </p:spTgt>
                                        </p:tgtEl>
                                      </p:cBhvr>
                                    </p:animEffect>
                                  </p:childTnLst>
                                </p:cTn>
                              </p:par>
                            </p:childTnLst>
                          </p:cTn>
                        </p:par>
                        <p:par>
                          <p:cTn id="54" fill="hold">
                            <p:stCondLst>
                              <p:cond delay="3000"/>
                            </p:stCondLst>
                            <p:childTnLst>
                              <p:par>
                                <p:cTn id="55" presetID="9" presetClass="entr" presetSubtype="0" fill="hold" grpId="0" nodeType="after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Effect transition="in" filter="dissolve">
                                      <p:cBhvr>
                                        <p:cTn id="57" dur="500"/>
                                        <p:tgtEl>
                                          <p:spTgt spid="8">
                                            <p:txEl>
                                              <p:pRg st="5" end="5"/>
                                            </p:txEl>
                                          </p:spTgt>
                                        </p:tgtEl>
                                      </p:cBhvr>
                                    </p:animEffect>
                                  </p:childTnLst>
                                </p:cTn>
                              </p:par>
                            </p:childTnLst>
                          </p:cTn>
                        </p:par>
                        <p:par>
                          <p:cTn id="58" fill="hold">
                            <p:stCondLst>
                              <p:cond delay="3500"/>
                            </p:stCondLst>
                            <p:childTnLst>
                              <p:par>
                                <p:cTn id="59" presetID="9" presetClass="entr" presetSubtype="0" fill="hold" grpId="0" nodeType="after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Effect transition="in" filter="dissolve">
                                      <p:cBhvr>
                                        <p:cTn id="61" dur="500"/>
                                        <p:tgtEl>
                                          <p:spTgt spid="8">
                                            <p:txEl>
                                              <p:pRg st="6" end="6"/>
                                            </p:txEl>
                                          </p:spTgt>
                                        </p:tgtEl>
                                      </p:cBhvr>
                                    </p:animEffect>
                                  </p:childTnLst>
                                </p:cTn>
                              </p:par>
                            </p:childTnLst>
                          </p:cTn>
                        </p:par>
                        <p:par>
                          <p:cTn id="62" fill="hold">
                            <p:stCondLst>
                              <p:cond delay="4000"/>
                            </p:stCondLst>
                            <p:childTnLst>
                              <p:par>
                                <p:cTn id="63" presetID="9" presetClass="entr" presetSubtype="0" fill="hold" grpId="0" nodeType="afterEffect">
                                  <p:stCondLst>
                                    <p:cond delay="0"/>
                                  </p:stCondLst>
                                  <p:childTnLst>
                                    <p:set>
                                      <p:cBhvr>
                                        <p:cTn id="64" dur="1" fill="hold">
                                          <p:stCondLst>
                                            <p:cond delay="0"/>
                                          </p:stCondLst>
                                        </p:cTn>
                                        <p:tgtEl>
                                          <p:spTgt spid="8">
                                            <p:txEl>
                                              <p:pRg st="7" end="7"/>
                                            </p:txEl>
                                          </p:spTgt>
                                        </p:tgtEl>
                                        <p:attrNameLst>
                                          <p:attrName>style.visibility</p:attrName>
                                        </p:attrNameLst>
                                      </p:cBhvr>
                                      <p:to>
                                        <p:strVal val="visible"/>
                                      </p:to>
                                    </p:set>
                                    <p:animEffect transition="in" filter="dissolve">
                                      <p:cBhvr>
                                        <p:cTn id="65" dur="500"/>
                                        <p:tgtEl>
                                          <p:spTgt spid="8">
                                            <p:txEl>
                                              <p:pRg st="7" end="7"/>
                                            </p:txEl>
                                          </p:spTgt>
                                        </p:tgtEl>
                                      </p:cBhvr>
                                    </p:animEffect>
                                  </p:childTnLst>
                                </p:cTn>
                              </p:par>
                            </p:childTnLst>
                          </p:cTn>
                        </p:par>
                        <p:par>
                          <p:cTn id="66" fill="hold">
                            <p:stCondLst>
                              <p:cond delay="4500"/>
                            </p:stCondLst>
                            <p:childTnLst>
                              <p:par>
                                <p:cTn id="67" presetID="9" presetClass="entr" presetSubtype="0" fill="hold" grpId="0" nodeType="afterEffect">
                                  <p:stCondLst>
                                    <p:cond delay="0"/>
                                  </p:stCondLst>
                                  <p:childTnLst>
                                    <p:set>
                                      <p:cBhvr>
                                        <p:cTn id="68" dur="1" fill="hold">
                                          <p:stCondLst>
                                            <p:cond delay="0"/>
                                          </p:stCondLst>
                                        </p:cTn>
                                        <p:tgtEl>
                                          <p:spTgt spid="8">
                                            <p:txEl>
                                              <p:pRg st="8" end="8"/>
                                            </p:txEl>
                                          </p:spTgt>
                                        </p:tgtEl>
                                        <p:attrNameLst>
                                          <p:attrName>style.visibility</p:attrName>
                                        </p:attrNameLst>
                                      </p:cBhvr>
                                      <p:to>
                                        <p:strVal val="visible"/>
                                      </p:to>
                                    </p:set>
                                    <p:animEffect transition="in" filter="dissolve">
                                      <p:cBhvr>
                                        <p:cTn id="69" dur="500"/>
                                        <p:tgtEl>
                                          <p:spTgt spid="8">
                                            <p:txEl>
                                              <p:pRg st="8" end="8"/>
                                            </p:txEl>
                                          </p:spTgt>
                                        </p:tgtEl>
                                      </p:cBhvr>
                                    </p:animEffect>
                                  </p:childTnLst>
                                </p:cTn>
                              </p:par>
                            </p:childTnLst>
                          </p:cTn>
                        </p:par>
                        <p:par>
                          <p:cTn id="70" fill="hold">
                            <p:stCondLst>
                              <p:cond delay="5000"/>
                            </p:stCondLst>
                            <p:childTnLst>
                              <p:par>
                                <p:cTn id="71" presetID="9" presetClass="entr" presetSubtype="0" fill="hold" grpId="0" nodeType="afterEffect">
                                  <p:stCondLst>
                                    <p:cond delay="0"/>
                                  </p:stCondLst>
                                  <p:childTnLst>
                                    <p:set>
                                      <p:cBhvr>
                                        <p:cTn id="72" dur="1" fill="hold">
                                          <p:stCondLst>
                                            <p:cond delay="0"/>
                                          </p:stCondLst>
                                        </p:cTn>
                                        <p:tgtEl>
                                          <p:spTgt spid="8">
                                            <p:txEl>
                                              <p:pRg st="9" end="9"/>
                                            </p:txEl>
                                          </p:spTgt>
                                        </p:tgtEl>
                                        <p:attrNameLst>
                                          <p:attrName>style.visibility</p:attrName>
                                        </p:attrNameLst>
                                      </p:cBhvr>
                                      <p:to>
                                        <p:strVal val="visible"/>
                                      </p:to>
                                    </p:set>
                                    <p:animEffect transition="in" filter="dissolve">
                                      <p:cBhvr>
                                        <p:cTn id="73" dur="500"/>
                                        <p:tgtEl>
                                          <p:spTgt spid="8">
                                            <p:txEl>
                                              <p:pRg st="9" end="9"/>
                                            </p:txEl>
                                          </p:spTgt>
                                        </p:tgtEl>
                                      </p:cBhvr>
                                    </p:animEffect>
                                  </p:childTnLst>
                                </p:cTn>
                              </p:par>
                            </p:childTnLst>
                          </p:cTn>
                        </p:par>
                        <p:par>
                          <p:cTn id="74" fill="hold">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Effect transition="in" filter="dissolve">
                                      <p:cBhvr>
                                        <p:cTn id="77" dur="500"/>
                                        <p:tgtEl>
                                          <p:spTgt spid="8">
                                            <p:txEl>
                                              <p:pRg st="10" end="10"/>
                                            </p:txEl>
                                          </p:spTgt>
                                        </p:tgtEl>
                                      </p:cBhvr>
                                    </p:animEffect>
                                  </p:childTnLst>
                                </p:cTn>
                              </p:par>
                            </p:childTnLst>
                          </p:cTn>
                        </p:par>
                        <p:par>
                          <p:cTn id="78" fill="hold">
                            <p:stCondLst>
                              <p:cond delay="6000"/>
                            </p:stCondLst>
                            <p:childTnLst>
                              <p:par>
                                <p:cTn id="79" presetID="9" presetClass="entr" presetSubtype="0" fill="hold" grpId="0" nodeType="afterEffect">
                                  <p:stCondLst>
                                    <p:cond delay="0"/>
                                  </p:stCondLst>
                                  <p:childTnLst>
                                    <p:set>
                                      <p:cBhvr>
                                        <p:cTn id="80" dur="1" fill="hold">
                                          <p:stCondLst>
                                            <p:cond delay="0"/>
                                          </p:stCondLst>
                                        </p:cTn>
                                        <p:tgtEl>
                                          <p:spTgt spid="8">
                                            <p:txEl>
                                              <p:pRg st="11" end="11"/>
                                            </p:txEl>
                                          </p:spTgt>
                                        </p:tgtEl>
                                        <p:attrNameLst>
                                          <p:attrName>style.visibility</p:attrName>
                                        </p:attrNameLst>
                                      </p:cBhvr>
                                      <p:to>
                                        <p:strVal val="visible"/>
                                      </p:to>
                                    </p:set>
                                    <p:animEffect transition="in" filter="dissolve">
                                      <p:cBhvr>
                                        <p:cTn id="81" dur="500"/>
                                        <p:tgtEl>
                                          <p:spTgt spid="8">
                                            <p:txEl>
                                              <p:pRg st="11" end="11"/>
                                            </p:txEl>
                                          </p:spTgt>
                                        </p:tgtEl>
                                      </p:cBhvr>
                                    </p:animEffect>
                                  </p:childTnLst>
                                </p:cTn>
                              </p:par>
                            </p:childTnLst>
                          </p:cTn>
                        </p:par>
                        <p:par>
                          <p:cTn id="82" fill="hold">
                            <p:stCondLst>
                              <p:cond delay="6500"/>
                            </p:stCondLst>
                            <p:childTnLst>
                              <p:par>
                                <p:cTn id="83" presetID="9" presetClass="entr" presetSubtype="0" fill="hold" grpId="0" nodeType="afterEffect">
                                  <p:stCondLst>
                                    <p:cond delay="0"/>
                                  </p:stCondLst>
                                  <p:childTnLst>
                                    <p:set>
                                      <p:cBhvr>
                                        <p:cTn id="84" dur="1" fill="hold">
                                          <p:stCondLst>
                                            <p:cond delay="0"/>
                                          </p:stCondLst>
                                        </p:cTn>
                                        <p:tgtEl>
                                          <p:spTgt spid="8">
                                            <p:txEl>
                                              <p:pRg st="12" end="12"/>
                                            </p:txEl>
                                          </p:spTgt>
                                        </p:tgtEl>
                                        <p:attrNameLst>
                                          <p:attrName>style.visibility</p:attrName>
                                        </p:attrNameLst>
                                      </p:cBhvr>
                                      <p:to>
                                        <p:strVal val="visible"/>
                                      </p:to>
                                    </p:set>
                                    <p:animEffect transition="in" filter="dissolve">
                                      <p:cBhvr>
                                        <p:cTn id="8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a:solidFill>
                  <a:srgbClr val="000000"/>
                </a:solidFill>
                <a:latin typeface="+mn-lt"/>
              </a:rPr>
              <a:t>What is science?</a:t>
            </a: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8064500" cy="4853136"/>
          </a:xfrm>
        </p:spPr>
        <p:txBody>
          <a:bodyPr/>
          <a:lstStyle/>
          <a:p>
            <a:pPr marL="358775" indent="-358775" eaLnBrk="1" hangingPunct="1">
              <a:spcBef>
                <a:spcPct val="0"/>
              </a:spcBef>
              <a:spcAft>
                <a:spcPts val="600"/>
              </a:spcAft>
              <a:buFont typeface="Wingdings" pitchFamily="2" charset="2"/>
              <a:buChar char="§"/>
            </a:pPr>
            <a:r>
              <a:rPr lang="en-US" altLang="en-US" sz="2400" dirty="0"/>
              <a:t>Science is a systematic and logical approach to discovering how things in the universe work</a:t>
            </a:r>
          </a:p>
          <a:p>
            <a:pPr marL="358775" indent="-358775" eaLnBrk="1" hangingPunct="1">
              <a:spcBef>
                <a:spcPct val="0"/>
              </a:spcBef>
              <a:spcAft>
                <a:spcPts val="600"/>
              </a:spcAft>
              <a:buFont typeface="Wingdings" pitchFamily="2" charset="2"/>
              <a:buChar char="§"/>
            </a:pPr>
            <a:r>
              <a:rPr lang="en-US" altLang="en-US" sz="2400" dirty="0"/>
              <a:t>Science is also the body of knowledge accumulated through the discoveries about all the things in the universe</a:t>
            </a:r>
          </a:p>
          <a:p>
            <a:pPr marL="358775" indent="-358775" eaLnBrk="1" hangingPunct="1">
              <a:spcBef>
                <a:spcPct val="0"/>
              </a:spcBef>
              <a:spcAft>
                <a:spcPts val="600"/>
              </a:spcAft>
              <a:buFont typeface="Wingdings" pitchFamily="2" charset="2"/>
              <a:buChar char="§"/>
            </a:pPr>
            <a:r>
              <a:rPr lang="en-US" altLang="en-US" sz="2400" dirty="0"/>
              <a:t>The word ‘science’ is derived from the Latin word </a:t>
            </a:r>
            <a:r>
              <a:rPr lang="en-US" altLang="en-US" sz="2400" i="1" dirty="0"/>
              <a:t>scientia</a:t>
            </a:r>
            <a:r>
              <a:rPr lang="en-US" altLang="en-US" sz="2400" dirty="0"/>
              <a:t>, which means knowledge based on demonstrable and reproducible data</a:t>
            </a:r>
          </a:p>
          <a:p>
            <a:pPr marL="358775" indent="-358775" eaLnBrk="1" hangingPunct="1">
              <a:spcBef>
                <a:spcPct val="0"/>
              </a:spcBef>
              <a:spcAft>
                <a:spcPts val="600"/>
              </a:spcAft>
              <a:buFont typeface="Wingdings" pitchFamily="2" charset="2"/>
              <a:buChar char="§"/>
            </a:pPr>
            <a:r>
              <a:rPr lang="en-US" altLang="en-US" sz="2400" dirty="0"/>
              <a:t>True to this definition, science aims for measurable results through testing and analysis</a:t>
            </a:r>
          </a:p>
          <a:p>
            <a:pPr marL="358775" indent="-358775" eaLnBrk="1" hangingPunct="1">
              <a:spcBef>
                <a:spcPct val="0"/>
              </a:spcBef>
              <a:spcAft>
                <a:spcPts val="600"/>
              </a:spcAft>
              <a:buFont typeface="Wingdings" pitchFamily="2" charset="2"/>
              <a:buChar char="§"/>
            </a:pPr>
            <a:r>
              <a:rPr lang="en-US" altLang="en-US" sz="2400" dirty="0"/>
              <a:t>Science is based on fact, not opinion or preferences</a:t>
            </a:r>
          </a:p>
          <a:p>
            <a:pPr marL="358775" indent="-358775" eaLnBrk="1" hangingPunct="1">
              <a:spcBef>
                <a:spcPct val="0"/>
              </a:spcBef>
              <a:spcAft>
                <a:spcPts val="600"/>
              </a:spcAft>
              <a:buFont typeface="Wingdings" pitchFamily="2" charset="2"/>
              <a:buChar char="§"/>
            </a:pPr>
            <a:r>
              <a:rPr lang="en-US" altLang="en-US" sz="2400" dirty="0"/>
              <a:t>The process of science is designed to challenge ideas through ‘research’</a:t>
            </a:r>
            <a:endParaRPr lang="en-GB" altLang="en-US" sz="2400" dirty="0" smtClean="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sp>
        <p:nvSpPr>
          <p:cNvPr id="7" name="TextBox 6"/>
          <p:cNvSpPr txBox="1"/>
          <p:nvPr/>
        </p:nvSpPr>
        <p:spPr>
          <a:xfrm>
            <a:off x="6588224" y="6381328"/>
            <a:ext cx="2376264" cy="307777"/>
          </a:xfrm>
          <a:prstGeom prst="rect">
            <a:avLst/>
          </a:prstGeom>
          <a:noFill/>
        </p:spPr>
        <p:txBody>
          <a:bodyPr wrap="square" rtlCol="0">
            <a:spAutoFit/>
          </a:bodyPr>
          <a:lstStyle/>
          <a:p>
            <a:r>
              <a:rPr lang="en-GB" sz="1400" dirty="0">
                <a:latin typeface="+mn-lt"/>
              </a:rPr>
              <a:t>Source: </a:t>
            </a:r>
            <a:r>
              <a:rPr lang="en-GB" sz="1400" dirty="0" smtClean="0">
                <a:latin typeface="+mn-lt"/>
                <a:hlinkClick r:id="rId3"/>
              </a:rPr>
              <a:t>www.livescience.com</a:t>
            </a:r>
            <a:r>
              <a:rPr lang="en-GB" sz="1400" dirty="0" smtClean="0">
                <a:latin typeface="+mn-lt"/>
              </a:rPr>
              <a:t> </a:t>
            </a:r>
            <a:endParaRPr lang="en-GB" sz="1400" dirty="0">
              <a:latin typeface="+mn-lt"/>
            </a:endParaRPr>
          </a:p>
        </p:txBody>
      </p:sp>
      <p:pic>
        <p:nvPicPr>
          <p:cNvPr id="2050" name="Picture 2" descr="Image result for sci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1911" y="6387"/>
            <a:ext cx="1392089" cy="139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044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10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10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dissolve">
                                      <p:cBhvr>
                                        <p:cTn id="30" dur="1000"/>
                                        <p:tgtEl>
                                          <p:spTgt spid="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animEffect transition="in" filter="dissolve">
                                      <p:cBhvr>
                                        <p:cTn id="35"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og 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2702" y="688776"/>
            <a:ext cx="1592381" cy="1425162"/>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smtClean="0">
                <a:solidFill>
                  <a:srgbClr val="000000"/>
                </a:solidFill>
                <a:latin typeface="+mn-lt"/>
              </a:rPr>
              <a:t>History of science</a:t>
            </a:r>
            <a:endParaRPr lang="en-GB" sz="4000" dirty="0">
              <a:solidFill>
                <a:srgbClr val="000000"/>
              </a:solidFill>
              <a:latin typeface="+mn-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6264498" cy="4853136"/>
          </a:xfrm>
        </p:spPr>
        <p:txBody>
          <a:bodyPr/>
          <a:lstStyle/>
          <a:p>
            <a:pPr marL="358775" indent="-358775" eaLnBrk="1" hangingPunct="1">
              <a:spcBef>
                <a:spcPct val="0"/>
              </a:spcBef>
              <a:spcAft>
                <a:spcPts val="600"/>
              </a:spcAft>
              <a:buFont typeface="Wingdings" pitchFamily="2" charset="2"/>
              <a:buChar char="§"/>
            </a:pPr>
            <a:r>
              <a:rPr lang="en-US" altLang="en-US" sz="1800" dirty="0"/>
              <a:t>Prehistoric evidence of the discovery of fire, invention of the wheel and development of writing</a:t>
            </a:r>
          </a:p>
          <a:p>
            <a:pPr marL="358775" indent="-358775" eaLnBrk="1" hangingPunct="1">
              <a:spcBef>
                <a:spcPct val="0"/>
              </a:spcBef>
              <a:spcAft>
                <a:spcPts val="600"/>
              </a:spcAft>
              <a:buFont typeface="Wingdings" pitchFamily="2" charset="2"/>
              <a:buChar char="§"/>
            </a:pPr>
            <a:r>
              <a:rPr lang="en-US" altLang="en-US" sz="1800" dirty="0"/>
              <a:t>1200s: Robert Grosseteste developed the framework for the proper methods of modern scientific experimentation, </a:t>
            </a:r>
            <a:r>
              <a:rPr lang="en-US" altLang="en-US" sz="1800" dirty="0" smtClean="0"/>
              <a:t>i.e. that </a:t>
            </a:r>
            <a:r>
              <a:rPr lang="en-US" altLang="en-US" sz="1800" dirty="0"/>
              <a:t>an inquiry must be based on measurable evidence that is confirmed through testing</a:t>
            </a:r>
          </a:p>
          <a:p>
            <a:pPr marL="358775" indent="-358775" eaLnBrk="1" hangingPunct="1">
              <a:spcBef>
                <a:spcPct val="0"/>
              </a:spcBef>
              <a:spcAft>
                <a:spcPts val="600"/>
              </a:spcAft>
              <a:buFont typeface="Wingdings" pitchFamily="2" charset="2"/>
              <a:buChar char="§"/>
            </a:pPr>
            <a:r>
              <a:rPr lang="en-US" altLang="en-US" sz="1800" dirty="0"/>
              <a:t>1400s: Leonardo da Vinci began his notebooks in pursuit of evidence that the human body is microcosmic, and gathered information about optics and hydrodynamics</a:t>
            </a:r>
          </a:p>
          <a:p>
            <a:pPr marL="358775" indent="-358775" eaLnBrk="1" hangingPunct="1">
              <a:spcBef>
                <a:spcPct val="0"/>
              </a:spcBef>
              <a:spcAft>
                <a:spcPts val="600"/>
              </a:spcAft>
              <a:buFont typeface="Wingdings" pitchFamily="2" charset="2"/>
              <a:buChar char="§"/>
            </a:pPr>
            <a:r>
              <a:rPr lang="en-US" altLang="en-US" sz="1800" dirty="0"/>
              <a:t>1500s: Nicolaus Copernicus advanced the understanding of the solar system with his discovery of heliocentrism, the model in which the Earth and planets revolve around the sun</a:t>
            </a:r>
          </a:p>
          <a:p>
            <a:pPr marL="358775" indent="-358775" eaLnBrk="1" hangingPunct="1">
              <a:spcBef>
                <a:spcPct val="0"/>
              </a:spcBef>
              <a:spcAft>
                <a:spcPts val="600"/>
              </a:spcAft>
              <a:buFont typeface="Wingdings" pitchFamily="2" charset="2"/>
              <a:buChar char="§"/>
            </a:pPr>
            <a:r>
              <a:rPr lang="en-US" altLang="en-US" sz="1800" dirty="0"/>
              <a:t>1600s: Johannes Kepler built upon those observations with his laws of planetary motion, while Galileo adopted the telescope to study the sun and planets and Isaac Newton developed his laws of </a:t>
            </a:r>
            <a:r>
              <a:rPr lang="en-US" altLang="en-US" sz="1800" dirty="0" smtClean="0"/>
              <a:t>motion</a:t>
            </a:r>
            <a:endParaRPr lang="en-GB" altLang="en-US" sz="1800" dirty="0" smtClean="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1034" name="Picture 10" descr="Image result for grosseteste scientific experim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126" y="2157500"/>
            <a:ext cx="1552818" cy="131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onardo da vinci scienti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6321" y="3151371"/>
            <a:ext cx="1462879" cy="1462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pernicus heliocentric mod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1808" y="4211163"/>
            <a:ext cx="1568826" cy="13018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wton app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2067" y="5589240"/>
            <a:ext cx="1603869" cy="125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233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dissolve">
                                      <p:cBhvr>
                                        <p:cTn id="18" dur="10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dissolve">
                                      <p:cBhvr>
                                        <p:cTn id="23" dur="1000"/>
                                        <p:tgtEl>
                                          <p:spTgt spid="15">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dissolve">
                                      <p:cBhvr>
                                        <p:cTn id="26" dur="10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dissolve">
                                      <p:cBhvr>
                                        <p:cTn id="31" dur="1000"/>
                                        <p:tgtEl>
                                          <p:spTgt spid="15">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dissolve">
                                      <p:cBhvr>
                                        <p:cTn id="34" dur="1000"/>
                                        <p:tgtEl>
                                          <p:spTgt spid="103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dissolve">
                                      <p:cBhvr>
                                        <p:cTn id="39" dur="1000"/>
                                        <p:tgtEl>
                                          <p:spTgt spid="15">
                                            <p:txEl>
                                              <p:pRg st="4" end="4"/>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dissolve">
                                      <p:cBhvr>
                                        <p:cTn id="42" dur="1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john dalton atomic theo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80"/>
          <a:stretch/>
        </p:blipFill>
        <p:spPr bwMode="auto">
          <a:xfrm>
            <a:off x="6709522" y="2640008"/>
            <a:ext cx="2453570" cy="15810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smtClean="0">
                <a:solidFill>
                  <a:srgbClr val="000000"/>
                </a:solidFill>
                <a:latin typeface="+mn-lt"/>
              </a:rPr>
              <a:t>History of science (2)</a:t>
            </a:r>
            <a:endParaRPr lang="en-GB" sz="4000" dirty="0">
              <a:solidFill>
                <a:srgbClr val="000000"/>
              </a:solidFill>
              <a:latin typeface="+mn-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6336506" cy="4853136"/>
          </a:xfrm>
        </p:spPr>
        <p:txBody>
          <a:bodyPr/>
          <a:lstStyle/>
          <a:p>
            <a:pPr marL="358775" indent="-358775" eaLnBrk="1" hangingPunct="1">
              <a:spcBef>
                <a:spcPct val="0"/>
              </a:spcBef>
              <a:spcAft>
                <a:spcPts val="600"/>
              </a:spcAft>
              <a:buFont typeface="Wingdings" pitchFamily="2" charset="2"/>
              <a:buChar char="§"/>
            </a:pPr>
            <a:r>
              <a:rPr lang="en-US" altLang="en-US" sz="1800" dirty="0" smtClean="0"/>
              <a:t>1700s</a:t>
            </a:r>
            <a:r>
              <a:rPr lang="en-US" altLang="en-US" sz="1800" dirty="0"/>
              <a:t>: Benjamin Franklin discovered that lightning is electrical and Antoine Lavoisier, dubbed the father of modern chemistry, developed the law of conservation of mass</a:t>
            </a:r>
          </a:p>
          <a:p>
            <a:pPr marL="358775" indent="-358775" eaLnBrk="1" hangingPunct="1">
              <a:spcBef>
                <a:spcPct val="0"/>
              </a:spcBef>
              <a:spcAft>
                <a:spcPts val="600"/>
              </a:spcAft>
              <a:buFont typeface="Wingdings" pitchFamily="2" charset="2"/>
              <a:buChar char="§"/>
            </a:pPr>
            <a:r>
              <a:rPr lang="en-US" altLang="en-US" sz="1800" dirty="0"/>
              <a:t>1800s: Milestones included Alessandro Volta’s discoveries regarding electrochemical series, John Dalton’s atomic theory, Gregor Mendel unveiled his laws of inheritance, Wilhelm Conrad Röntgen discovered X-rays and Ohm’s law provided the basis for understanding how to harness electrical charges</a:t>
            </a:r>
          </a:p>
          <a:p>
            <a:pPr marL="358775" indent="-358775" eaLnBrk="1" hangingPunct="1">
              <a:spcBef>
                <a:spcPct val="0"/>
              </a:spcBef>
              <a:spcAft>
                <a:spcPts val="600"/>
              </a:spcAft>
              <a:buFont typeface="Wingdings" pitchFamily="2" charset="2"/>
              <a:buChar char="§"/>
            </a:pPr>
            <a:r>
              <a:rPr lang="en-US" altLang="en-US" sz="1800" dirty="0"/>
              <a:t>1900s: Einstein’s two theories of relativity dominated the beginning of the 20th century, medicine forever changed with the development of the polio vaccine in 1952 by Jonas Salk, and the following </a:t>
            </a:r>
            <a:r>
              <a:rPr lang="en-US" altLang="en-US" sz="1800" dirty="0" smtClean="0"/>
              <a:t>year</a:t>
            </a:r>
            <a:r>
              <a:rPr lang="en-US" altLang="en-US" sz="1800" dirty="0"/>
              <a:t> James Watson and Francis Crick discovered the structure of DNA</a:t>
            </a:r>
          </a:p>
          <a:p>
            <a:pPr marL="358775" indent="-358775" eaLnBrk="1" hangingPunct="1">
              <a:spcBef>
                <a:spcPct val="0"/>
              </a:spcBef>
              <a:spcAft>
                <a:spcPts val="600"/>
              </a:spcAft>
              <a:buFont typeface="Wingdings" pitchFamily="2" charset="2"/>
              <a:buChar char="§"/>
            </a:pPr>
            <a:r>
              <a:rPr lang="en-US" altLang="en-US" sz="1800" dirty="0"/>
              <a:t>2000s: The 21st century saw the first draft of the human genome completed, leading to a greater understanding of DNA</a:t>
            </a:r>
            <a:endParaRPr lang="en-GB" altLang="en-US" sz="1800" dirty="0" smtClean="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2050" name="Picture 2" descr="Image result for benjamin franklin light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747015"/>
            <a:ext cx="1279376" cy="16646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human genom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5" y="5324156"/>
            <a:ext cx="1368152" cy="13733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theory of relativi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4104230"/>
            <a:ext cx="1945489" cy="104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145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dissolv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dissolve">
                                      <p:cBhvr>
                                        <p:cTn id="18" dur="10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dissolve">
                                      <p:cBhvr>
                                        <p:cTn id="23" dur="1000"/>
                                        <p:tgtEl>
                                          <p:spTgt spid="15">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060"/>
                                        </p:tgtEl>
                                        <p:attrNameLst>
                                          <p:attrName>style.visibility</p:attrName>
                                        </p:attrNameLst>
                                      </p:cBhvr>
                                      <p:to>
                                        <p:strVal val="visible"/>
                                      </p:to>
                                    </p:set>
                                    <p:animEffect transition="in" filter="dissolve">
                                      <p:cBhvr>
                                        <p:cTn id="26" dur="1000"/>
                                        <p:tgtEl>
                                          <p:spTgt spid="206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dissolve">
                                      <p:cBhvr>
                                        <p:cTn id="31" dur="1000"/>
                                        <p:tgtEl>
                                          <p:spTgt spid="15">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058"/>
                                        </p:tgtEl>
                                        <p:attrNameLst>
                                          <p:attrName>style.visibility</p:attrName>
                                        </p:attrNameLst>
                                      </p:cBhvr>
                                      <p:to>
                                        <p:strVal val="visible"/>
                                      </p:to>
                                    </p:set>
                                    <p:animEffect transition="in" filter="dissolve">
                                      <p:cBhvr>
                                        <p:cTn id="34" dur="1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651125"/>
            <a:ext cx="2884386" cy="2577091"/>
          </a:xfrm>
          <a:prstGeom prst="rect">
            <a:avLst/>
          </a:prstGeom>
        </p:spPr>
      </p:pic>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smtClean="0">
                <a:solidFill>
                  <a:srgbClr val="000000"/>
                </a:solidFill>
                <a:latin typeface="+mn-lt"/>
              </a:rPr>
              <a:t>Theodoric’s rainbow</a:t>
            </a:r>
            <a:endParaRPr lang="en-GB" sz="4000" dirty="0">
              <a:solidFill>
                <a:srgbClr val="000000"/>
              </a:solidFill>
              <a:latin typeface="+mn-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49" y="1600200"/>
            <a:ext cx="4896347" cy="4853136"/>
          </a:xfrm>
        </p:spPr>
        <p:txBody>
          <a:bodyPr/>
          <a:lstStyle/>
          <a:p>
            <a:pPr marL="358775" indent="-358775" eaLnBrk="1" hangingPunct="1">
              <a:spcBef>
                <a:spcPct val="0"/>
              </a:spcBef>
              <a:spcAft>
                <a:spcPts val="600"/>
              </a:spcAft>
              <a:buFont typeface="Wingdings" pitchFamily="2" charset="2"/>
              <a:buChar char="§"/>
            </a:pPr>
            <a:r>
              <a:rPr lang="en-US" sz="1800" dirty="0"/>
              <a:t>Theodoric </a:t>
            </a:r>
            <a:r>
              <a:rPr lang="en-US" sz="1800" dirty="0" smtClean="0"/>
              <a:t>von </a:t>
            </a:r>
            <a:r>
              <a:rPr lang="en-US" sz="1800" dirty="0"/>
              <a:t>Freiberg wrote a treatise </a:t>
            </a:r>
            <a:r>
              <a:rPr lang="en-US" sz="1800" dirty="0" smtClean="0"/>
              <a:t>                   on </a:t>
            </a:r>
            <a:r>
              <a:rPr lang="en-US" sz="1800" dirty="0"/>
              <a:t>the rainbow, </a:t>
            </a:r>
            <a:r>
              <a:rPr lang="en-US" sz="1800" i="1" dirty="0"/>
              <a:t>De iride</a:t>
            </a:r>
            <a:r>
              <a:rPr lang="en-US" sz="1800" dirty="0"/>
              <a:t>, around </a:t>
            </a:r>
            <a:r>
              <a:rPr lang="en-US" sz="1800" dirty="0" smtClean="0"/>
              <a:t>1310</a:t>
            </a:r>
          </a:p>
          <a:p>
            <a:pPr marL="358775" indent="-358775" eaLnBrk="1" hangingPunct="1">
              <a:spcBef>
                <a:spcPct val="0"/>
              </a:spcBef>
              <a:spcAft>
                <a:spcPts val="600"/>
              </a:spcAft>
              <a:buFont typeface="Wingdings" pitchFamily="2" charset="2"/>
              <a:buChar char="§"/>
            </a:pPr>
            <a:r>
              <a:rPr lang="en-US" sz="1800" dirty="0" smtClean="0"/>
              <a:t>This reported one of the first                       experiments in the history of science</a:t>
            </a:r>
          </a:p>
          <a:p>
            <a:pPr marL="358775" indent="-358775" eaLnBrk="1" hangingPunct="1">
              <a:spcBef>
                <a:spcPct val="0"/>
              </a:spcBef>
              <a:spcAft>
                <a:spcPts val="600"/>
              </a:spcAft>
              <a:buFont typeface="Wingdings" pitchFamily="2" charset="2"/>
              <a:buChar char="§"/>
            </a:pPr>
            <a:r>
              <a:rPr lang="en-US" sz="1800" dirty="0" smtClean="0"/>
              <a:t>Theodoric used a spherical flask of water              as a model of a </a:t>
            </a:r>
            <a:r>
              <a:rPr lang="en-US" sz="1800" dirty="0"/>
              <a:t>raindrop in a </a:t>
            </a:r>
            <a:r>
              <a:rPr lang="en-US" sz="1800" dirty="0" smtClean="0"/>
              <a:t>cloud</a:t>
            </a:r>
          </a:p>
          <a:p>
            <a:pPr marL="358775" indent="-358775" eaLnBrk="1" hangingPunct="1">
              <a:spcBef>
                <a:spcPct val="0"/>
              </a:spcBef>
              <a:spcAft>
                <a:spcPts val="600"/>
              </a:spcAft>
              <a:buFont typeface="Wingdings" pitchFamily="2" charset="2"/>
              <a:buChar char="§"/>
            </a:pPr>
            <a:r>
              <a:rPr lang="en-US" sz="1800" dirty="0" smtClean="0"/>
              <a:t>He determined </a:t>
            </a:r>
            <a:r>
              <a:rPr lang="en-US" sz="1800" dirty="0"/>
              <a:t>the path </a:t>
            </a:r>
            <a:r>
              <a:rPr lang="en-US" sz="1800" dirty="0" smtClean="0"/>
              <a:t>that </a:t>
            </a:r>
            <a:r>
              <a:rPr lang="en-US" sz="1800" dirty="0"/>
              <a:t>light follows from the Sun through the </a:t>
            </a:r>
            <a:r>
              <a:rPr lang="en-US" sz="1800" dirty="0" smtClean="0"/>
              <a:t>drop to </a:t>
            </a:r>
            <a:r>
              <a:rPr lang="en-US" sz="1800" dirty="0"/>
              <a:t>the </a:t>
            </a:r>
            <a:r>
              <a:rPr lang="en-US" sz="1800" dirty="0" smtClean="0"/>
              <a:t>human eye</a:t>
            </a:r>
            <a:endParaRPr lang="en-US" sz="1800" dirty="0"/>
          </a:p>
          <a:p>
            <a:pPr marL="358775" indent="-358775" eaLnBrk="1" hangingPunct="1">
              <a:spcBef>
                <a:spcPct val="0"/>
              </a:spcBef>
              <a:spcAft>
                <a:spcPts val="600"/>
              </a:spcAft>
              <a:buFont typeface="Wingdings" pitchFamily="2" charset="2"/>
              <a:buChar char="§"/>
            </a:pPr>
            <a:r>
              <a:rPr lang="en-US" sz="1800" dirty="0" smtClean="0"/>
              <a:t>He </a:t>
            </a:r>
            <a:r>
              <a:rPr lang="en-US" sz="1800" dirty="0"/>
              <a:t>observed that different colours </a:t>
            </a:r>
            <a:r>
              <a:rPr lang="en-US" sz="1800" dirty="0" smtClean="0"/>
              <a:t>appeared as </a:t>
            </a:r>
            <a:r>
              <a:rPr lang="en-US" sz="1800" dirty="0"/>
              <a:t>the flask was raised or </a:t>
            </a:r>
            <a:r>
              <a:rPr lang="en-US" sz="1800" dirty="0" smtClean="0"/>
              <a:t>lowered</a:t>
            </a:r>
          </a:p>
          <a:p>
            <a:pPr marL="358775" indent="-358775" eaLnBrk="1" hangingPunct="1">
              <a:spcBef>
                <a:spcPct val="0"/>
              </a:spcBef>
              <a:spcAft>
                <a:spcPts val="600"/>
              </a:spcAft>
              <a:buFont typeface="Wingdings" pitchFamily="2" charset="2"/>
              <a:buChar char="§"/>
            </a:pPr>
            <a:r>
              <a:rPr lang="en-US" sz="1800" dirty="0" smtClean="0"/>
              <a:t>Theodoric concluded that one raindrop would </a:t>
            </a:r>
            <a:r>
              <a:rPr lang="en-US" sz="1800" dirty="0"/>
              <a:t>send only one </a:t>
            </a:r>
            <a:r>
              <a:rPr lang="en-US" sz="1800" dirty="0" smtClean="0"/>
              <a:t>colour </a:t>
            </a:r>
            <a:r>
              <a:rPr lang="en-US" sz="1800" dirty="0"/>
              <a:t>of light to the </a:t>
            </a:r>
            <a:r>
              <a:rPr lang="en-US" sz="1800" dirty="0" smtClean="0"/>
              <a:t>observer</a:t>
            </a:r>
          </a:p>
          <a:p>
            <a:pPr marL="358775" indent="-358775" eaLnBrk="1" hangingPunct="1">
              <a:spcBef>
                <a:spcPct val="0"/>
              </a:spcBef>
              <a:spcAft>
                <a:spcPts val="600"/>
              </a:spcAft>
              <a:buFont typeface="Wingdings" pitchFamily="2" charset="2"/>
              <a:buChar char="§"/>
            </a:pPr>
            <a:r>
              <a:rPr lang="en-US" sz="1800" dirty="0" smtClean="0"/>
              <a:t>The </a:t>
            </a:r>
            <a:r>
              <a:rPr lang="en-US" sz="1800" dirty="0"/>
              <a:t>rainbow results from a combination of many drops of water in a cloud at different positions from a </a:t>
            </a:r>
            <a:r>
              <a:rPr lang="en-US" sz="1800" dirty="0" smtClean="0"/>
              <a:t>centre, </a:t>
            </a:r>
            <a:r>
              <a:rPr lang="en-US" sz="1800" dirty="0"/>
              <a:t>where the drops at each distance from the center send a </a:t>
            </a:r>
            <a:r>
              <a:rPr lang="en-US" sz="1800" dirty="0" smtClean="0"/>
              <a:t>particular colour </a:t>
            </a:r>
            <a:r>
              <a:rPr lang="en-US" sz="1800" dirty="0"/>
              <a:t>of the </a:t>
            </a:r>
            <a:r>
              <a:rPr lang="en-US" sz="1800" dirty="0" smtClean="0"/>
              <a:t>rainbow</a:t>
            </a:r>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1026" name="Picture 2" descr="Theodo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7101"/>
            <a:ext cx="4186807" cy="24326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heodoric's rainb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1" y="5229013"/>
            <a:ext cx="3034679" cy="151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8009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dissolv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dissolve">
                                      <p:cBhvr>
                                        <p:cTn id="20" dur="10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dissolve">
                                      <p:cBhvr>
                                        <p:cTn id="25" dur="1000"/>
                                        <p:tgtEl>
                                          <p:spTgt spid="15">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dissolve">
                                      <p:cBhvr>
                                        <p:cTn id="33" dur="1000"/>
                                        <p:tgtEl>
                                          <p:spTgt spid="1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dissolve">
                                      <p:cBhvr>
                                        <p:cTn id="38" dur="1000"/>
                                        <p:tgtEl>
                                          <p:spTgt spid="1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animEffect transition="in" filter="dissolve">
                                      <p:cBhvr>
                                        <p:cTn id="43" dur="1000"/>
                                        <p:tgtEl>
                                          <p:spTgt spid="15">
                                            <p:txEl>
                                              <p:pRg st="6" end="6"/>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2054"/>
                                        </p:tgtEl>
                                        <p:attrNameLst>
                                          <p:attrName>style.visibility</p:attrName>
                                        </p:attrNameLst>
                                      </p:cBhvr>
                                      <p:to>
                                        <p:strVal val="visible"/>
                                      </p:to>
                                    </p:set>
                                    <p:animEffect transition="in" filter="dissolve">
                                      <p:cBhvr>
                                        <p:cTn id="46"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smtClean="0">
                <a:solidFill>
                  <a:srgbClr val="000000"/>
                </a:solidFill>
                <a:latin typeface="+mn-lt"/>
              </a:rPr>
              <a:t>The Galileo affair</a:t>
            </a:r>
            <a:endParaRPr lang="en-GB" sz="4000" dirty="0">
              <a:solidFill>
                <a:srgbClr val="000000"/>
              </a:solidFill>
              <a:latin typeface="+mn-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49" y="1600200"/>
            <a:ext cx="5904459" cy="4853136"/>
          </a:xfrm>
        </p:spPr>
        <p:txBody>
          <a:bodyPr/>
          <a:lstStyle/>
          <a:p>
            <a:pPr marL="358775" indent="-358775" eaLnBrk="1" hangingPunct="1">
              <a:spcBef>
                <a:spcPct val="0"/>
              </a:spcBef>
              <a:spcAft>
                <a:spcPts val="600"/>
              </a:spcAft>
              <a:buFont typeface="Wingdings" pitchFamily="2" charset="2"/>
              <a:buChar char="§"/>
            </a:pPr>
            <a:r>
              <a:rPr lang="en-US" sz="1800" dirty="0" smtClean="0">
                <a:solidFill>
                  <a:srgbClr val="222222"/>
                </a:solidFill>
              </a:rPr>
              <a:t>Galileo v Pope Urban VIII – one of science’s great feuds</a:t>
            </a:r>
          </a:p>
          <a:p>
            <a:pPr marL="358775" indent="-358775" eaLnBrk="1" hangingPunct="1">
              <a:spcBef>
                <a:spcPct val="0"/>
              </a:spcBef>
              <a:spcAft>
                <a:spcPts val="600"/>
              </a:spcAft>
              <a:buFont typeface="Wingdings" pitchFamily="2" charset="2"/>
              <a:buChar char="§"/>
            </a:pPr>
            <a:r>
              <a:rPr lang="en-US" sz="1800" dirty="0" smtClean="0">
                <a:solidFill>
                  <a:srgbClr val="222222"/>
                </a:solidFill>
              </a:rPr>
              <a:t>Galileo was an advocate of heliocentrism, where Earth and the planets revolve around the Sun</a:t>
            </a:r>
          </a:p>
          <a:p>
            <a:pPr marL="358775" indent="-358775" eaLnBrk="1" hangingPunct="1">
              <a:spcBef>
                <a:spcPct val="0"/>
              </a:spcBef>
              <a:spcAft>
                <a:spcPts val="600"/>
              </a:spcAft>
              <a:buFont typeface="Wingdings" pitchFamily="2" charset="2"/>
              <a:buChar char="§"/>
            </a:pPr>
            <a:r>
              <a:rPr lang="en-US" sz="1800" dirty="0" smtClean="0">
                <a:solidFill>
                  <a:srgbClr val="222222"/>
                </a:solidFill>
              </a:rPr>
              <a:t>Pope Urban and the catholic church preached geocentrism, where Earth is at the centre of the universe</a:t>
            </a:r>
          </a:p>
          <a:p>
            <a:pPr marL="358775" indent="-358775" eaLnBrk="1" hangingPunct="1">
              <a:spcBef>
                <a:spcPct val="0"/>
              </a:spcBef>
              <a:spcAft>
                <a:spcPts val="600"/>
              </a:spcAft>
              <a:buFont typeface="Wingdings" pitchFamily="2" charset="2"/>
              <a:buChar char="§"/>
            </a:pPr>
            <a:r>
              <a:rPr lang="en-US" sz="1800" dirty="0" smtClean="0">
                <a:solidFill>
                  <a:srgbClr val="222222"/>
                </a:solidFill>
              </a:rPr>
              <a:t>In </a:t>
            </a:r>
            <a:r>
              <a:rPr lang="en-US" sz="1800" dirty="0">
                <a:solidFill>
                  <a:srgbClr val="222222"/>
                </a:solidFill>
              </a:rPr>
              <a:t>1632 </a:t>
            </a:r>
            <a:r>
              <a:rPr lang="en-US" sz="1800" dirty="0" smtClean="0">
                <a:solidFill>
                  <a:srgbClr val="222222"/>
                </a:solidFill>
              </a:rPr>
              <a:t>Galileo published </a:t>
            </a:r>
            <a:r>
              <a:rPr lang="en-US" sz="1800" dirty="0">
                <a:solidFill>
                  <a:srgbClr val="222222"/>
                </a:solidFill>
              </a:rPr>
              <a:t>his</a:t>
            </a:r>
            <a:r>
              <a:rPr lang="en-US" sz="1800" dirty="0"/>
              <a:t> </a:t>
            </a:r>
            <a:r>
              <a:rPr lang="en-US" sz="1800" i="1" dirty="0"/>
              <a:t>Dialogue Concerning the Two Chief World Systems</a:t>
            </a:r>
            <a:r>
              <a:rPr lang="en-US" sz="1800" dirty="0"/>
              <a:t>, which </a:t>
            </a:r>
            <a:r>
              <a:rPr lang="en-US" sz="1800" dirty="0" smtClean="0"/>
              <a:t>defended heliocentrism</a:t>
            </a:r>
          </a:p>
          <a:p>
            <a:pPr marL="358775" indent="-358775" eaLnBrk="1" hangingPunct="1">
              <a:spcBef>
                <a:spcPct val="0"/>
              </a:spcBef>
              <a:spcAft>
                <a:spcPts val="600"/>
              </a:spcAft>
              <a:buFont typeface="Wingdings" pitchFamily="2" charset="2"/>
              <a:buChar char="§"/>
            </a:pPr>
            <a:r>
              <a:rPr lang="en-US" sz="1800" dirty="0" smtClean="0"/>
              <a:t>The </a:t>
            </a:r>
            <a:r>
              <a:rPr lang="en-US" sz="1800" i="1" dirty="0" smtClean="0"/>
              <a:t>Dialogue </a:t>
            </a:r>
            <a:r>
              <a:rPr lang="en-US" sz="1800" dirty="0" smtClean="0"/>
              <a:t>was written as a narrative involving a heliocentric scientist</a:t>
            </a:r>
            <a:r>
              <a:rPr lang="en-US" sz="1800" dirty="0"/>
              <a:t>, Salviati, </a:t>
            </a:r>
            <a:r>
              <a:rPr lang="en-US" sz="1800" dirty="0" smtClean="0"/>
              <a:t>and </a:t>
            </a:r>
            <a:r>
              <a:rPr lang="en-US" sz="1800" dirty="0"/>
              <a:t>a ponderous </a:t>
            </a:r>
            <a:r>
              <a:rPr lang="en-US" sz="1800" dirty="0" smtClean="0"/>
              <a:t>geocentrist named Simplicio (simpleton)</a:t>
            </a:r>
          </a:p>
          <a:p>
            <a:pPr marL="358775" indent="-358775" eaLnBrk="1" hangingPunct="1">
              <a:spcBef>
                <a:spcPct val="0"/>
              </a:spcBef>
              <a:spcAft>
                <a:spcPts val="600"/>
              </a:spcAft>
              <a:buFont typeface="Wingdings" pitchFamily="2" charset="2"/>
              <a:buChar char="§"/>
            </a:pPr>
            <a:r>
              <a:rPr lang="en-US" sz="1800" dirty="0" smtClean="0"/>
              <a:t>Pope </a:t>
            </a:r>
            <a:r>
              <a:rPr lang="en-US" sz="1800" dirty="0"/>
              <a:t>Urban's </a:t>
            </a:r>
            <a:r>
              <a:rPr lang="en-US" sz="1800" dirty="0" smtClean="0"/>
              <a:t>own </a:t>
            </a:r>
            <a:r>
              <a:rPr lang="en-US" sz="1800" dirty="0"/>
              <a:t>arguments </a:t>
            </a:r>
            <a:r>
              <a:rPr lang="en-US" sz="1800" dirty="0" smtClean="0"/>
              <a:t>for geocentrism were included in Simplicio’s dialogue</a:t>
            </a:r>
          </a:p>
          <a:p>
            <a:pPr marL="358775" indent="-358775" eaLnBrk="1" hangingPunct="1">
              <a:spcBef>
                <a:spcPct val="0"/>
              </a:spcBef>
              <a:spcAft>
                <a:spcPts val="600"/>
              </a:spcAft>
              <a:buFont typeface="Wingdings" pitchFamily="2" charset="2"/>
              <a:buChar char="§"/>
            </a:pPr>
            <a:r>
              <a:rPr lang="en-US" sz="1800" dirty="0" smtClean="0"/>
              <a:t>The</a:t>
            </a:r>
            <a:r>
              <a:rPr lang="en-US" sz="1800" dirty="0"/>
              <a:t> Roman Inquisition tried Galileo in 1633 and found him "vehemently suspect of heresy", sentencing him to indefinite </a:t>
            </a:r>
            <a:r>
              <a:rPr lang="en-US" sz="1800" dirty="0" smtClean="0"/>
              <a:t>imprisonment</a:t>
            </a:r>
          </a:p>
          <a:p>
            <a:pPr marL="358775" indent="-358775" eaLnBrk="1" hangingPunct="1">
              <a:spcBef>
                <a:spcPct val="0"/>
              </a:spcBef>
              <a:spcAft>
                <a:spcPts val="600"/>
              </a:spcAft>
              <a:buFont typeface="Wingdings" pitchFamily="2" charset="2"/>
              <a:buChar char="§"/>
            </a:pPr>
            <a:r>
              <a:rPr lang="en-US" sz="1800" dirty="0" smtClean="0"/>
              <a:t>After Galileo’s death in 1642, Pope Urban refused permission for a public funeral and monument	</a:t>
            </a:r>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4098" name="Picture 2" descr="https://upload.wikimedia.org/wikipedia/commons/thumb/c/ca/Galileos_Dialogue_Title_Page.png/220px-Galileos_Dialogue_Title_P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5001343"/>
            <a:ext cx="2352903" cy="17112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b/bd/Galileo_before_the_Holy_Off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371822"/>
            <a:ext cx="2533515" cy="16161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heliocentri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4032" y="3163018"/>
            <a:ext cx="1976111" cy="166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490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dissolve">
                                      <p:cBhvr>
                                        <p:cTn id="10" dur="10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dissolve">
                                      <p:cBhvr>
                                        <p:cTn id="15" dur="1000"/>
                                        <p:tgtEl>
                                          <p:spTgt spid="1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102"/>
                                        </p:tgtEl>
                                        <p:attrNameLst>
                                          <p:attrName>style.visibility</p:attrName>
                                        </p:attrNameLst>
                                      </p:cBhvr>
                                      <p:to>
                                        <p:strVal val="visible"/>
                                      </p:to>
                                    </p:set>
                                    <p:animEffect transition="in" filter="dissolve">
                                      <p:cBhvr>
                                        <p:cTn id="18" dur="1000"/>
                                        <p:tgtEl>
                                          <p:spTgt spid="410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dissolve">
                                      <p:cBhvr>
                                        <p:cTn id="23" dur="10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Effect transition="in" filter="dissolve">
                                      <p:cBhvr>
                                        <p:cTn id="28" dur="1000"/>
                                        <p:tgtEl>
                                          <p:spTgt spid="1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Effect transition="in" filter="dissolve">
                                      <p:cBhvr>
                                        <p:cTn id="33" dur="1000"/>
                                        <p:tgtEl>
                                          <p:spTgt spid="15">
                                            <p:txEl>
                                              <p:pRg st="4" end="4"/>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dissolve">
                                      <p:cBhvr>
                                        <p:cTn id="36" dur="10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xEl>
                                              <p:pRg st="5" end="5"/>
                                            </p:txEl>
                                          </p:spTgt>
                                        </p:tgtEl>
                                        <p:attrNameLst>
                                          <p:attrName>style.visibility</p:attrName>
                                        </p:attrNameLst>
                                      </p:cBhvr>
                                      <p:to>
                                        <p:strVal val="visible"/>
                                      </p:to>
                                    </p:set>
                                    <p:animEffect transition="in" filter="dissolve">
                                      <p:cBhvr>
                                        <p:cTn id="41" dur="1000"/>
                                        <p:tgtEl>
                                          <p:spTgt spid="1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5">
                                            <p:txEl>
                                              <p:pRg st="6" end="6"/>
                                            </p:txEl>
                                          </p:spTgt>
                                        </p:tgtEl>
                                        <p:attrNameLst>
                                          <p:attrName>style.visibility</p:attrName>
                                        </p:attrNameLst>
                                      </p:cBhvr>
                                      <p:to>
                                        <p:strVal val="visible"/>
                                      </p:to>
                                    </p:set>
                                    <p:animEffect transition="in" filter="dissolve">
                                      <p:cBhvr>
                                        <p:cTn id="46" dur="1000"/>
                                        <p:tgtEl>
                                          <p:spTgt spid="1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
                                            <p:txEl>
                                              <p:pRg st="7" end="7"/>
                                            </p:txEl>
                                          </p:spTgt>
                                        </p:tgtEl>
                                        <p:attrNameLst>
                                          <p:attrName>style.visibility</p:attrName>
                                        </p:attrNameLst>
                                      </p:cBhvr>
                                      <p:to>
                                        <p:strVal val="visible"/>
                                      </p:to>
                                    </p:set>
                                    <p:animEffect transition="in" filter="dissolve">
                                      <p:cBhvr>
                                        <p:cTn id="51" dur="10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smtClean="0">
                <a:solidFill>
                  <a:srgbClr val="000000"/>
                </a:solidFill>
                <a:latin typeface="+mj-lt"/>
              </a:rPr>
              <a:t>Scientific research</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8064500" cy="4853136"/>
          </a:xfrm>
        </p:spPr>
        <p:txBody>
          <a:bodyPr/>
          <a:lstStyle/>
          <a:p>
            <a:pPr marL="358775" indent="-358775" eaLnBrk="1" hangingPunct="1">
              <a:spcBef>
                <a:spcPct val="0"/>
              </a:spcBef>
              <a:spcAft>
                <a:spcPts val="600"/>
              </a:spcAft>
              <a:buFont typeface="Wingdings" pitchFamily="2" charset="2"/>
              <a:buChar char="§"/>
            </a:pPr>
            <a:r>
              <a:rPr lang="en-US" sz="2400" dirty="0" smtClean="0"/>
              <a:t>When </a:t>
            </a:r>
            <a:r>
              <a:rPr lang="en-US" sz="2400" dirty="0"/>
              <a:t>conducting </a:t>
            </a:r>
            <a:r>
              <a:rPr lang="en-US" sz="2400" dirty="0" smtClean="0"/>
              <a:t>research, scientists</a:t>
            </a:r>
            <a:r>
              <a:rPr lang="en-US" sz="2400" dirty="0"/>
              <a:t> </a:t>
            </a:r>
            <a:r>
              <a:rPr lang="en-US" sz="2400" dirty="0" smtClean="0"/>
              <a:t>use the ‘scientific method’…</a:t>
            </a:r>
          </a:p>
          <a:p>
            <a:pPr marL="758825" lvl="1" indent="-358775" eaLnBrk="1" hangingPunct="1">
              <a:spcBef>
                <a:spcPct val="0"/>
              </a:spcBef>
              <a:spcAft>
                <a:spcPts val="600"/>
              </a:spcAft>
              <a:buFont typeface="Wingdings" panose="05000000000000000000" pitchFamily="2" charset="2"/>
              <a:buChar char="Ø"/>
            </a:pPr>
            <a:r>
              <a:rPr lang="en-US" sz="2400" dirty="0" smtClean="0"/>
              <a:t>to collect </a:t>
            </a:r>
            <a:r>
              <a:rPr lang="en-US" sz="2400" dirty="0"/>
              <a:t>measurable</a:t>
            </a:r>
            <a:r>
              <a:rPr lang="en-US" sz="2400" dirty="0" smtClean="0"/>
              <a:t>, ‘empirical’ evidence…</a:t>
            </a:r>
            <a:r>
              <a:rPr lang="en-US" sz="2400" dirty="0"/>
              <a:t> </a:t>
            </a:r>
            <a:endParaRPr lang="en-US" sz="2400" dirty="0" smtClean="0"/>
          </a:p>
          <a:p>
            <a:pPr marL="1158875" lvl="2" indent="-358775" eaLnBrk="1" hangingPunct="1">
              <a:spcBef>
                <a:spcPct val="0"/>
              </a:spcBef>
              <a:spcAft>
                <a:spcPts val="600"/>
              </a:spcAft>
              <a:buFont typeface="Wingdings" panose="05000000000000000000" pitchFamily="2" charset="2"/>
              <a:buChar char="Ø"/>
            </a:pPr>
            <a:r>
              <a:rPr lang="en-US" dirty="0" smtClean="0"/>
              <a:t>in an </a:t>
            </a:r>
            <a:r>
              <a:rPr lang="en-US" dirty="0"/>
              <a:t>experiment related to </a:t>
            </a:r>
            <a:r>
              <a:rPr lang="en-US" dirty="0" smtClean="0"/>
              <a:t>a scientific ‘hypothesis’…</a:t>
            </a:r>
          </a:p>
          <a:p>
            <a:pPr marL="1616075" lvl="3" indent="-358775" eaLnBrk="1" hangingPunct="1">
              <a:spcBef>
                <a:spcPct val="0"/>
              </a:spcBef>
              <a:spcAft>
                <a:spcPts val="600"/>
              </a:spcAft>
              <a:buFont typeface="Wingdings" panose="05000000000000000000" pitchFamily="2" charset="2"/>
              <a:buChar char="Ø"/>
            </a:pPr>
            <a:r>
              <a:rPr lang="en-US" sz="2400" dirty="0" smtClean="0"/>
              <a:t>where the </a:t>
            </a:r>
            <a:r>
              <a:rPr lang="en-US" sz="2400" dirty="0"/>
              <a:t>results </a:t>
            </a:r>
            <a:r>
              <a:rPr lang="en-US" sz="2400" dirty="0" smtClean="0"/>
              <a:t>aim </a:t>
            </a:r>
            <a:r>
              <a:rPr lang="en-US" sz="2400" dirty="0"/>
              <a:t>to support or contradict </a:t>
            </a:r>
            <a:r>
              <a:rPr lang="en-US" sz="2400" dirty="0" smtClean="0"/>
              <a:t>a scientific ‘theory’</a:t>
            </a:r>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6" name="Picture 5">
            <a:hlinkClick r:id="rId3"/>
          </p:cNvPr>
          <p:cNvPicPr>
            <a:picLocks noChangeAspect="1"/>
          </p:cNvPicPr>
          <p:nvPr/>
        </p:nvPicPr>
        <p:blipFill>
          <a:blip r:embed="rId4"/>
          <a:stretch>
            <a:fillRect/>
          </a:stretch>
        </p:blipFill>
        <p:spPr>
          <a:xfrm>
            <a:off x="323528" y="5733256"/>
            <a:ext cx="1143000" cy="857250"/>
          </a:xfrm>
          <a:prstGeom prst="rect">
            <a:avLst/>
          </a:prstGeom>
        </p:spPr>
      </p:pic>
      <p:sp>
        <p:nvSpPr>
          <p:cNvPr id="7" name="Rectangle 6"/>
          <p:cNvSpPr/>
          <p:nvPr/>
        </p:nvSpPr>
        <p:spPr>
          <a:xfrm>
            <a:off x="1469225" y="5728995"/>
            <a:ext cx="2511583" cy="584775"/>
          </a:xfrm>
          <a:prstGeom prst="rect">
            <a:avLst/>
          </a:prstGeom>
        </p:spPr>
        <p:txBody>
          <a:bodyPr wrap="square">
            <a:spAutoFit/>
          </a:bodyPr>
          <a:lstStyle/>
          <a:p>
            <a:r>
              <a:rPr lang="en-US" sz="1600" dirty="0" smtClean="0"/>
              <a:t>Richard Feynman – The Scientific Method</a:t>
            </a:r>
            <a:endParaRPr lang="en-GB" sz="1600" dirty="0"/>
          </a:p>
        </p:txBody>
      </p:sp>
    </p:spTree>
    <p:extLst>
      <p:ext uri="{BB962C8B-B14F-4D97-AF65-F5344CB8AC3E}">
        <p14:creationId xmlns:p14="http://schemas.microsoft.com/office/powerpoint/2010/main" val="371378892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dissolve">
                                      <p:cBhvr>
                                        <p:cTn id="19" dur="1000"/>
                                        <p:tgtEl>
                                          <p:spTgt spid="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dissolve">
                                      <p:cBhvr>
                                        <p:cTn id="24" dur="10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Effect transition="in" filter="dissolve">
                                      <p:cBhvr>
                                        <p:cTn id="29"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7416800" cy="708025"/>
          </a:xfrm>
          <a:prstGeom prst="rect">
            <a:avLst/>
          </a:prstGeom>
          <a:noFill/>
          <a:ln w="9525">
            <a:noFill/>
            <a:miter lim="800000"/>
            <a:headEnd/>
            <a:tailEnd/>
          </a:ln>
          <a:effectLst/>
        </p:spPr>
        <p:txBody>
          <a:bodyPr>
            <a:spAutoFit/>
          </a:bodyPr>
          <a:lstStyle/>
          <a:p>
            <a:pPr>
              <a:spcBef>
                <a:spcPct val="50000"/>
              </a:spcBef>
              <a:spcAft>
                <a:spcPct val="50000"/>
              </a:spcAft>
              <a:defRPr/>
            </a:pPr>
            <a:r>
              <a:rPr lang="en-GB" sz="4000" dirty="0" smtClean="0">
                <a:solidFill>
                  <a:srgbClr val="000000"/>
                </a:solidFill>
                <a:latin typeface="+mj-lt"/>
              </a:rPr>
              <a:t>Steps in the scientific method</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4608314" cy="4853136"/>
          </a:xfrm>
        </p:spPr>
        <p:txBody>
          <a:bodyPr/>
          <a:lstStyle/>
          <a:p>
            <a:pPr>
              <a:buFont typeface="Wingdings" panose="05000000000000000000" pitchFamily="2" charset="2"/>
              <a:buChar char="§"/>
            </a:pPr>
            <a:r>
              <a:rPr lang="en-US" sz="2000" dirty="0" smtClean="0"/>
              <a:t>Make </a:t>
            </a:r>
            <a:r>
              <a:rPr lang="en-US" sz="2000" dirty="0"/>
              <a:t>an </a:t>
            </a:r>
            <a:r>
              <a:rPr lang="en-US" sz="2000" dirty="0" smtClean="0"/>
              <a:t>observation or observations</a:t>
            </a:r>
            <a:endParaRPr lang="en-US" sz="2000" dirty="0"/>
          </a:p>
          <a:p>
            <a:pPr>
              <a:buFont typeface="Wingdings" panose="05000000000000000000" pitchFamily="2" charset="2"/>
              <a:buChar char="§"/>
            </a:pPr>
            <a:r>
              <a:rPr lang="en-US" sz="2000" dirty="0" smtClean="0"/>
              <a:t>Ask questions about the observations </a:t>
            </a:r>
            <a:r>
              <a:rPr lang="en-US" sz="2000" dirty="0"/>
              <a:t>and gather </a:t>
            </a:r>
            <a:r>
              <a:rPr lang="en-US" sz="2000" dirty="0" smtClean="0"/>
              <a:t>information</a:t>
            </a:r>
            <a:endParaRPr lang="en-US" sz="2000" dirty="0"/>
          </a:p>
          <a:p>
            <a:pPr>
              <a:buFont typeface="Wingdings" panose="05000000000000000000" pitchFamily="2" charset="2"/>
              <a:buChar char="§"/>
            </a:pPr>
            <a:r>
              <a:rPr lang="en-US" sz="2000" dirty="0"/>
              <a:t>Form a hypothesis </a:t>
            </a:r>
            <a:r>
              <a:rPr lang="en-US" sz="2000" dirty="0" smtClean="0"/>
              <a:t>from this information and </a:t>
            </a:r>
            <a:r>
              <a:rPr lang="en-US" sz="2000" dirty="0"/>
              <a:t>make predictions based on that </a:t>
            </a:r>
            <a:r>
              <a:rPr lang="en-US" sz="2000" dirty="0" smtClean="0"/>
              <a:t>hypothesis</a:t>
            </a:r>
            <a:endParaRPr lang="en-US" sz="2000" dirty="0"/>
          </a:p>
          <a:p>
            <a:pPr>
              <a:buFont typeface="Wingdings" panose="05000000000000000000" pitchFamily="2" charset="2"/>
              <a:buChar char="§"/>
            </a:pPr>
            <a:r>
              <a:rPr lang="en-US" sz="2000" dirty="0"/>
              <a:t>Test the hypothesis and predictions in an experiment that can be </a:t>
            </a:r>
            <a:r>
              <a:rPr lang="en-US" sz="2000" dirty="0" smtClean="0"/>
              <a:t>reproduced</a:t>
            </a:r>
            <a:endParaRPr lang="en-US" sz="2000" dirty="0"/>
          </a:p>
          <a:p>
            <a:pPr>
              <a:buFont typeface="Wingdings" panose="05000000000000000000" pitchFamily="2" charset="2"/>
              <a:buChar char="§"/>
            </a:pPr>
            <a:r>
              <a:rPr lang="en-US" sz="2000" dirty="0" smtClean="0"/>
              <a:t>Analyse </a:t>
            </a:r>
            <a:r>
              <a:rPr lang="en-US" sz="2000" dirty="0"/>
              <a:t>the data and draw conclusions; accept or reject the </a:t>
            </a:r>
            <a:r>
              <a:rPr lang="en-US" sz="2000" dirty="0" smtClean="0"/>
              <a:t>hypothesis, </a:t>
            </a:r>
            <a:r>
              <a:rPr lang="en-US" sz="2000" dirty="0"/>
              <a:t>or modify the hypothesis if </a:t>
            </a:r>
            <a:r>
              <a:rPr lang="en-US" sz="2000" dirty="0" smtClean="0"/>
              <a:t>necessary</a:t>
            </a:r>
            <a:endParaRPr lang="en-US" sz="2000" dirty="0"/>
          </a:p>
          <a:p>
            <a:pPr>
              <a:buFont typeface="Wingdings" panose="05000000000000000000" pitchFamily="2" charset="2"/>
              <a:buChar char="§"/>
            </a:pPr>
            <a:r>
              <a:rPr lang="en-US" sz="2000" dirty="0"/>
              <a:t>Reproduce the experiment until there are no discrepancies between observations and </a:t>
            </a:r>
            <a:r>
              <a:rPr lang="en-US" sz="2000" dirty="0" smtClean="0"/>
              <a:t>theory</a:t>
            </a:r>
            <a:endParaRPr lang="en-GB" altLang="en-US" sz="2000" dirty="0" smtClean="0"/>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3074" name="Picture 2" descr="Image result for scientific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00808"/>
            <a:ext cx="3379909" cy="450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55824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1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1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10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dissolve">
                                      <p:cBhvr>
                                        <p:cTn id="27" dur="10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dissolve">
                                      <p:cBhvr>
                                        <p:cTn id="32"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6"/>
          <p:cNvSpPr txBox="1">
            <a:spLocks noChangeArrowheads="1"/>
          </p:cNvSpPr>
          <p:nvPr/>
        </p:nvSpPr>
        <p:spPr bwMode="auto">
          <a:xfrm>
            <a:off x="395288" y="260350"/>
            <a:ext cx="8281168" cy="707886"/>
          </a:xfrm>
          <a:prstGeom prst="rect">
            <a:avLst/>
          </a:prstGeom>
          <a:noFill/>
          <a:ln w="9525">
            <a:noFill/>
            <a:miter lim="800000"/>
            <a:headEnd/>
            <a:tailEnd/>
          </a:ln>
          <a:effectLst/>
        </p:spPr>
        <p:txBody>
          <a:bodyPr wrap="square">
            <a:spAutoFit/>
          </a:bodyPr>
          <a:lstStyle/>
          <a:p>
            <a:pPr>
              <a:spcBef>
                <a:spcPct val="50000"/>
              </a:spcBef>
              <a:spcAft>
                <a:spcPct val="50000"/>
              </a:spcAft>
              <a:defRPr/>
            </a:pPr>
            <a:r>
              <a:rPr lang="en-GB" sz="4000" dirty="0" smtClean="0">
                <a:solidFill>
                  <a:srgbClr val="000000"/>
                </a:solidFill>
                <a:latin typeface="+mj-lt"/>
              </a:rPr>
              <a:t>Key considerations</a:t>
            </a:r>
            <a:endParaRPr lang="en-GB" sz="4000" dirty="0">
              <a:solidFill>
                <a:srgbClr val="000000"/>
              </a:solidFill>
              <a:latin typeface="+mj-lt"/>
            </a:endParaRPr>
          </a:p>
        </p:txBody>
      </p:sp>
      <p:cxnSp>
        <p:nvCxnSpPr>
          <p:cNvPr id="13" name="Straight Connector 12"/>
          <p:cNvCxnSpPr/>
          <p:nvPr/>
        </p:nvCxnSpPr>
        <p:spPr>
          <a:xfrm>
            <a:off x="0" y="1196752"/>
            <a:ext cx="7236296" cy="0"/>
          </a:xfrm>
          <a:prstGeom prst="line">
            <a:avLst/>
          </a:prstGeom>
          <a:ln w="28575">
            <a:solidFill>
              <a:srgbClr val="000000"/>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490"/>
          <p:cNvSpPr>
            <a:spLocks noGrp="1" noChangeArrowheads="1"/>
          </p:cNvSpPr>
          <p:nvPr>
            <p:ph idx="1"/>
          </p:nvPr>
        </p:nvSpPr>
        <p:spPr>
          <a:xfrm>
            <a:off x="539750" y="1600200"/>
            <a:ext cx="8064500" cy="4853136"/>
          </a:xfrm>
        </p:spPr>
        <p:txBody>
          <a:bodyPr/>
          <a:lstStyle/>
          <a:p>
            <a:pPr>
              <a:buFont typeface="Wingdings" panose="05000000000000000000" pitchFamily="2" charset="2"/>
              <a:buChar char="§"/>
            </a:pPr>
            <a:r>
              <a:rPr lang="en-US" sz="2400" dirty="0"/>
              <a:t>Research must involve deductive and/or inductive reasoning</a:t>
            </a:r>
          </a:p>
          <a:p>
            <a:pPr>
              <a:buFont typeface="Wingdings" panose="05000000000000000000" pitchFamily="2" charset="2"/>
              <a:buChar char="§"/>
            </a:pPr>
            <a:r>
              <a:rPr lang="en-US" sz="2400" dirty="0" smtClean="0"/>
              <a:t>A hypothesis </a:t>
            </a:r>
            <a:r>
              <a:rPr lang="en-US" sz="2400" dirty="0"/>
              <a:t>must be testable and </a:t>
            </a:r>
            <a:r>
              <a:rPr lang="en-US" sz="2400" dirty="0" smtClean="0"/>
              <a:t>falsifiable</a:t>
            </a:r>
          </a:p>
          <a:p>
            <a:pPr>
              <a:buFont typeface="Wingdings" panose="05000000000000000000" pitchFamily="2" charset="2"/>
              <a:buChar char="§"/>
            </a:pPr>
            <a:r>
              <a:rPr lang="en-US" sz="2400" dirty="0" smtClean="0"/>
              <a:t>An experiment should include a dependent variable and an independent variable</a:t>
            </a:r>
          </a:p>
          <a:p>
            <a:pPr>
              <a:buFont typeface="Wingdings" panose="05000000000000000000" pitchFamily="2" charset="2"/>
              <a:buChar char="§"/>
            </a:pPr>
            <a:r>
              <a:rPr lang="en-US" sz="2400" dirty="0" smtClean="0"/>
              <a:t>An </a:t>
            </a:r>
            <a:r>
              <a:rPr lang="en-US" sz="2400" dirty="0"/>
              <a:t>experiment should include an experimental </a:t>
            </a:r>
            <a:r>
              <a:rPr lang="en-US" sz="2400" dirty="0" smtClean="0"/>
              <a:t>group and </a:t>
            </a:r>
            <a:r>
              <a:rPr lang="en-US" sz="2400" dirty="0"/>
              <a:t>a control </a:t>
            </a:r>
            <a:r>
              <a:rPr lang="en-US" sz="2400" dirty="0" smtClean="0"/>
              <a:t>group</a:t>
            </a:r>
          </a:p>
        </p:txBody>
      </p:sp>
      <p:sp>
        <p:nvSpPr>
          <p:cNvPr id="3" name="Rectangle 2"/>
          <p:cNvSpPr>
            <a:spLocks noChangeArrowheads="1"/>
          </p:cNvSpPr>
          <p:nvPr/>
        </p:nvSpPr>
        <p:spPr bwMode="auto">
          <a:xfrm>
            <a:off x="0" y="113184"/>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99CC"/>
              </a:solidFill>
              <a:effectLst/>
              <a:latin typeface="inheri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4077072"/>
            <a:ext cx="1869672" cy="2492896"/>
          </a:xfrm>
          <a:prstGeom prst="rect">
            <a:avLst/>
          </a:prstGeom>
        </p:spPr>
      </p:pic>
    </p:spTree>
    <p:extLst>
      <p:ext uri="{BB962C8B-B14F-4D97-AF65-F5344CB8AC3E}">
        <p14:creationId xmlns:p14="http://schemas.microsoft.com/office/powerpoint/2010/main" val="33725898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dissolve">
                                      <p:cBhvr>
                                        <p:cTn id="12" dur="10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ssolve">
                                      <p:cBhvr>
                                        <p:cTn id="17" dur="1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dissolve">
                                      <p:cBhvr>
                                        <p:cTn id="22"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5570</TotalTime>
  <Words>818</Words>
  <Application>Microsoft Office PowerPoint</Application>
  <PresentationFormat>On-screen Show (4:3)</PresentationFormat>
  <Paragraphs>140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inherit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Nottingham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School of Geography</dc:creator>
  <cp:lastModifiedBy>Fiona Hallett</cp:lastModifiedBy>
  <cp:revision>303</cp:revision>
  <cp:lastPrinted>2015-10-12T10:04:44Z</cp:lastPrinted>
  <dcterms:created xsi:type="dcterms:W3CDTF">2006-02-02T11:04:27Z</dcterms:created>
  <dcterms:modified xsi:type="dcterms:W3CDTF">2017-10-02T10:02:42Z</dcterms:modified>
</cp:coreProperties>
</file>