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13"/>
  </p:notesMasterIdLst>
  <p:sldIdLst>
    <p:sldId id="257" r:id="rId2"/>
    <p:sldId id="258" r:id="rId3"/>
    <p:sldId id="297" r:id="rId4"/>
    <p:sldId id="289" r:id="rId5"/>
    <p:sldId id="291" r:id="rId6"/>
    <p:sldId id="290" r:id="rId7"/>
    <p:sldId id="298" r:id="rId8"/>
    <p:sldId id="292" r:id="rId9"/>
    <p:sldId id="293" r:id="rId10"/>
    <p:sldId id="295" r:id="rId11"/>
    <p:sldId id="296"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3C6"/>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D8318-AC1F-4895-A1BA-93AA7F290015}" type="datetimeFigureOut">
              <a:rPr lang="en-GB" smtClean="0"/>
              <a:t>15/09/2016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745B9-B65D-4D94-82E6-BDD58A9F7CF7}" type="slidenum">
              <a:rPr lang="en-GB" smtClean="0"/>
              <a:t>‹#›</a:t>
            </a:fld>
            <a:endParaRPr lang="en-GB"/>
          </a:p>
        </p:txBody>
      </p:sp>
    </p:spTree>
    <p:extLst>
      <p:ext uri="{BB962C8B-B14F-4D97-AF65-F5344CB8AC3E}">
        <p14:creationId xmlns:p14="http://schemas.microsoft.com/office/powerpoint/2010/main" val="255922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1</a:t>
            </a:fld>
            <a:endParaRPr lang="en-GB"/>
          </a:p>
        </p:txBody>
      </p:sp>
    </p:spTree>
    <p:extLst>
      <p:ext uri="{BB962C8B-B14F-4D97-AF65-F5344CB8AC3E}">
        <p14:creationId xmlns:p14="http://schemas.microsoft.com/office/powerpoint/2010/main" val="151005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2</a:t>
            </a:fld>
            <a:endParaRPr lang="en-GB"/>
          </a:p>
        </p:txBody>
      </p:sp>
    </p:spTree>
    <p:extLst>
      <p:ext uri="{BB962C8B-B14F-4D97-AF65-F5344CB8AC3E}">
        <p14:creationId xmlns:p14="http://schemas.microsoft.com/office/powerpoint/2010/main" val="206193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3</a:t>
            </a:fld>
            <a:endParaRPr lang="en-GB"/>
          </a:p>
        </p:txBody>
      </p:sp>
    </p:spTree>
    <p:extLst>
      <p:ext uri="{BB962C8B-B14F-4D97-AF65-F5344CB8AC3E}">
        <p14:creationId xmlns:p14="http://schemas.microsoft.com/office/powerpoint/2010/main" val="273285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4</a:t>
            </a:fld>
            <a:endParaRPr lang="en-GB"/>
          </a:p>
        </p:txBody>
      </p:sp>
    </p:spTree>
    <p:extLst>
      <p:ext uri="{BB962C8B-B14F-4D97-AF65-F5344CB8AC3E}">
        <p14:creationId xmlns:p14="http://schemas.microsoft.com/office/powerpoint/2010/main" val="18653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13CD0F-18FB-45F7-819B-DB04E105757A}"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19CC0-0A80-49F0-8E42-5AA353B74AA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9020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3CD0F-18FB-45F7-819B-DB04E105757A}"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62197985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3">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3CD0F-18FB-45F7-819B-DB04E105757A}"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34554735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3CD0F-18FB-45F7-819B-DB04E105757A}"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9793780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13CD0F-18FB-45F7-819B-DB04E105757A}"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19CC0-0A80-49F0-8E42-5AA353B74AA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9513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1"/>
      </p:bgRef>
    </p:bg>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13CD0F-18FB-45F7-819B-DB04E105757A}"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51028037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13CD0F-18FB-45F7-819B-DB04E105757A}" type="datetimeFigureOut">
              <a:rPr lang="en-GB" smtClean="0"/>
              <a:t>15/09/2016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25866594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13CD0F-18FB-45F7-819B-DB04E105757A}" type="datetimeFigureOut">
              <a:rPr lang="en-GB" smtClean="0"/>
              <a:t>15/09/2016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88910671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3">
        <a:schemeClr val="bg1"/>
      </p:bgRef>
    </p:b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13CD0F-18FB-45F7-819B-DB04E105757A}" type="datetimeFigureOut">
              <a:rPr lang="en-GB" smtClean="0"/>
              <a:t>15/09/2016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42179852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13CD0F-18FB-45F7-819B-DB04E105757A}" type="datetimeFigureOut">
              <a:rPr lang="en-GB" smtClean="0"/>
              <a:t>15/09/2016</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419CC0-0A80-49F0-8E42-5AA353B74AA9}" type="slidenum">
              <a:rPr lang="en-GB" smtClean="0"/>
              <a:t>‹#›</a:t>
            </a:fld>
            <a:endParaRPr lang="en-GB"/>
          </a:p>
        </p:txBody>
      </p:sp>
    </p:spTree>
    <p:extLst>
      <p:ext uri="{BB962C8B-B14F-4D97-AF65-F5344CB8AC3E}">
        <p14:creationId xmlns:p14="http://schemas.microsoft.com/office/powerpoint/2010/main" val="4772174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1"/>
      </p:bgRef>
    </p:bg>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13CD0F-18FB-45F7-819B-DB04E105757A}"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23586226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13CD0F-18FB-45F7-819B-DB04E105757A}" type="datetimeFigureOut">
              <a:rPr lang="en-GB" smtClean="0"/>
              <a:t>15/09/2016</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8419CC0-0A80-49F0-8E42-5AA353B74AA9}"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37589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hyperlink" Target="http://www.eshare.edgehill.ac.uk/11705/" TargetMode="External"/><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1.jpg"/><Relationship Id="rId5" Type="http://schemas.microsoft.com/office/2007/relationships/hdphoto" Target="../media/hdphoto1.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eshare.edgehill.ac.uk/11708/" TargetMode="External"/><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avXb6Z8dZXY?feature=player_embedded" TargetMode="External"/><Relationship Id="rId1" Type="http://schemas.openxmlformats.org/officeDocument/2006/relationships/tags" Target="../tags/tag3.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3.jpg"/><Relationship Id="rId5" Type="http://schemas.openxmlformats.org/officeDocument/2006/relationships/image" Target="../media/image1.jpg"/><Relationship Id="rId4" Type="http://schemas.openxmlformats.org/officeDocument/2006/relationships/hyperlink" Target="http://www.bdadyslexia.org.uk/dyslexic/dyscalculi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video" Target="https://www.youtube.com/embed/GstqJ5sEEoo" TargetMode="External"/><Relationship Id="rId7" Type="http://schemas.openxmlformats.org/officeDocument/2006/relationships/image" Target="../media/image1.jpg"/><Relationship Id="rId2" Type="http://schemas.openxmlformats.org/officeDocument/2006/relationships/video" Target="https://www.youtube.com/embed/p_Hqdqe84Uc" TargetMode="Externa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notesSlide" Target="../notesSlides/notesSlide4.xml"/><Relationship Id="rId4" Type="http://schemas.openxmlformats.org/officeDocument/2006/relationships/slideLayout" Target="../slideLayouts/slideLayout8.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www.eshare.edgehill.ac.uk/11709/" TargetMode="External"/><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image" Target="../media/image1.jpg"/><Relationship Id="rId4" Type="http://schemas.openxmlformats.org/officeDocument/2006/relationships/hyperlink" Target="http://www.eshare.edgehill.ac.uk/11706/"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jpeg"/><Relationship Id="rId2" Type="http://schemas.openxmlformats.org/officeDocument/2006/relationships/video" Target="https://www.youtube.com/embed/ms5N1X6CYAM" TargetMode="External"/><Relationship Id="rId1" Type="http://schemas.openxmlformats.org/officeDocument/2006/relationships/video" Target="https://www.youtube.com/embed/rlPFv_EDnvY" TargetMode="External"/><Relationship Id="rId6" Type="http://schemas.openxmlformats.org/officeDocument/2006/relationships/image" Target="../media/image8.jpeg"/><Relationship Id="rId5" Type="http://schemas.openxmlformats.org/officeDocument/2006/relationships/image" Target="../media/image1.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eshare.edgehill.ac.uk/11704/" TargetMode="External"/><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video" Target="https://www.youtube.com/embed/66IHAHr3KBM" TargetMode="External"/><Relationship Id="rId1" Type="http://schemas.openxmlformats.org/officeDocument/2006/relationships/video" Target="https://www.youtube.com/embed/EYIGzqE5IMc" TargetMode="External"/><Relationship Id="rId6" Type="http://schemas.openxmlformats.org/officeDocument/2006/relationships/image" Target="../media/image12.png"/><Relationship Id="rId5" Type="http://schemas.openxmlformats.org/officeDocument/2006/relationships/hyperlink" Target="http://www.eshare.edgehill.ac.uk/11707/" TargetMode="External"/><Relationship Id="rId4" Type="http://schemas.openxmlformats.org/officeDocument/2006/relationships/image" Target="../media/image4.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45159" y="337618"/>
            <a:ext cx="5974713" cy="4893647"/>
          </a:xfrm>
          <a:prstGeom prst="rect">
            <a:avLst/>
          </a:prstGeom>
          <a:noFill/>
        </p:spPr>
        <p:txBody>
          <a:bodyPr wrap="none" rtlCol="0">
            <a:spAutoFit/>
          </a:bodyPr>
          <a:lstStyle/>
          <a:p>
            <a:r>
              <a:rPr lang="en-GB" sz="6000" dirty="0">
                <a:latin typeface="Lucida Bright" panose="02040602050505020304" pitchFamily="18" charset="0"/>
              </a:rPr>
              <a:t>Dyscalculia</a:t>
            </a:r>
          </a:p>
          <a:p>
            <a:endParaRPr lang="en-GB" sz="6000" dirty="0">
              <a:latin typeface="Lucida Bright" panose="02040602050505020304" pitchFamily="18" charset="0"/>
            </a:endParaRPr>
          </a:p>
          <a:p>
            <a:r>
              <a:rPr lang="en-GB" sz="4800" dirty="0">
                <a:latin typeface="Lucida Bright" panose="02040602050505020304" pitchFamily="18" charset="0"/>
              </a:rPr>
              <a:t>Task 2</a:t>
            </a:r>
          </a:p>
          <a:p>
            <a:endParaRPr lang="en-GB" sz="4800" dirty="0">
              <a:latin typeface="Lucida Bright" panose="02040602050505020304" pitchFamily="18" charset="0"/>
            </a:endParaRPr>
          </a:p>
          <a:p>
            <a:r>
              <a:rPr lang="en-GB" sz="4800" dirty="0">
                <a:latin typeface="Lucida Bright" panose="02040602050505020304" pitchFamily="18" charset="0"/>
              </a:rPr>
              <a:t>PG </a:t>
            </a:r>
            <a:r>
              <a:rPr lang="en-GB" sz="4800" dirty="0" smtClean="0">
                <a:latin typeface="Lucida Bright" panose="02040602050505020304" pitchFamily="18" charset="0"/>
              </a:rPr>
              <a:t>Cert </a:t>
            </a:r>
            <a:r>
              <a:rPr lang="en-GB" sz="4800" dirty="0">
                <a:latin typeface="Lucida Bright" panose="02040602050505020304" pitchFamily="18" charset="0"/>
              </a:rPr>
              <a:t>Education</a:t>
            </a:r>
          </a:p>
          <a:p>
            <a:r>
              <a:rPr lang="en-GB" sz="4800" dirty="0">
                <a:latin typeface="Lucida Bright" panose="02040602050505020304" pitchFamily="18" charset="0"/>
              </a:rPr>
              <a:t>(Inclusion and SEN)</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3339" y="2366219"/>
            <a:ext cx="3114261" cy="2061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ustDataLst>
      <p:tags r:id="rId1"/>
    </p:custDataLst>
    <p:extLst>
      <p:ext uri="{BB962C8B-B14F-4D97-AF65-F5344CB8AC3E}">
        <p14:creationId xmlns:p14="http://schemas.microsoft.com/office/powerpoint/2010/main" val="160638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487594" y="100989"/>
            <a:ext cx="7156939" cy="604911"/>
          </a:xfrm>
        </p:spPr>
        <p:txBody>
          <a:bodyPr>
            <a:normAutofit/>
          </a:bodyPr>
          <a:lstStyle/>
          <a:p>
            <a:pPr algn="ctr"/>
            <a:r>
              <a:rPr lang="en-GB" sz="3200" b="1" dirty="0">
                <a:solidFill>
                  <a:schemeClr val="tx1"/>
                </a:solidFill>
              </a:rPr>
              <a:t>Readings </a:t>
            </a:r>
            <a:r>
              <a:rPr lang="en-GB" sz="3200" b="1" dirty="0" smtClean="0">
                <a:solidFill>
                  <a:schemeClr val="tx1"/>
                </a:solidFill>
              </a:rPr>
              <a:t>related to Dyscalculia</a:t>
            </a:r>
            <a:endParaRPr lang="en-GB" sz="3200" b="1" dirty="0">
              <a:solidFill>
                <a:schemeClr val="tx1"/>
              </a:solidFill>
            </a:endParaRPr>
          </a:p>
        </p:txBody>
      </p:sp>
      <p:sp>
        <p:nvSpPr>
          <p:cNvPr id="4" name="Text Placeholder 3"/>
          <p:cNvSpPr>
            <a:spLocks noGrp="1"/>
          </p:cNvSpPr>
          <p:nvPr>
            <p:ph type="body" sz="half" idx="2"/>
          </p:nvPr>
        </p:nvSpPr>
        <p:spPr/>
        <p:txBody>
          <a:bodyPr/>
          <a:lstStyle/>
          <a:p>
            <a:endParaRPr lang="en-GB"/>
          </a:p>
        </p:txBody>
      </p:sp>
      <p:sp>
        <p:nvSpPr>
          <p:cNvPr id="5" name="TextBox 4"/>
          <p:cNvSpPr txBox="1"/>
          <p:nvPr/>
        </p:nvSpPr>
        <p:spPr>
          <a:xfrm>
            <a:off x="178912" y="100989"/>
            <a:ext cx="2017732" cy="1077218"/>
          </a:xfrm>
          <a:prstGeom prst="rect">
            <a:avLst/>
          </a:prstGeom>
          <a:noFill/>
        </p:spPr>
        <p:txBody>
          <a:bodyPr wrap="none" rtlCol="0">
            <a:spAutoFit/>
          </a:bodyPr>
          <a:lstStyle/>
          <a:p>
            <a:r>
              <a:rPr lang="en-GB" sz="3200" dirty="0">
                <a:solidFill>
                  <a:schemeClr val="bg1"/>
                </a:solidFill>
              </a:rPr>
              <a:t>Task 2</a:t>
            </a:r>
          </a:p>
          <a:p>
            <a:r>
              <a:rPr lang="en-GB" sz="3200" dirty="0">
                <a:solidFill>
                  <a:schemeClr val="bg1"/>
                </a:solidFill>
              </a:rPr>
              <a:t>Dyscalculia</a:t>
            </a:r>
          </a:p>
        </p:txBody>
      </p:sp>
      <p:pic>
        <p:nvPicPr>
          <p:cNvPr id="6"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4487594" y="834259"/>
            <a:ext cx="7484011" cy="4524315"/>
          </a:xfrm>
          <a:prstGeom prst="rect">
            <a:avLst/>
          </a:prstGeom>
        </p:spPr>
        <p:txBody>
          <a:bodyPr wrap="square">
            <a:spAutoFit/>
          </a:bodyPr>
          <a:lstStyle/>
          <a:p>
            <a:r>
              <a:rPr lang="en-GB" dirty="0"/>
              <a:t>The readings below will give you the opportunity to learn more about Dyscalculia and give you a greater understanding of some of the key issues relating to this specific learning difficulty (</a:t>
            </a:r>
            <a:r>
              <a:rPr lang="en-GB" dirty="0" err="1"/>
              <a:t>SpLD</a:t>
            </a:r>
            <a:r>
              <a:rPr lang="en-GB" dirty="0"/>
              <a:t>). As you read you should begin to reflect on learners in your setting and your own practice. You should also begin to consider what possible external barriers to learning and participation might exist for pupils with this </a:t>
            </a:r>
            <a:r>
              <a:rPr lang="en-GB" dirty="0" err="1"/>
              <a:t>SpLD</a:t>
            </a:r>
            <a:r>
              <a:rPr lang="en-GB" dirty="0"/>
              <a:t>.</a:t>
            </a:r>
          </a:p>
          <a:p>
            <a:endParaRPr lang="en-GB" dirty="0"/>
          </a:p>
          <a:p>
            <a:r>
              <a:rPr lang="en-GB" dirty="0"/>
              <a:t>Readings for the module are accessible through the Search Library Catalogue or Reading List link on the left hand menu of your Course Content area.</a:t>
            </a:r>
          </a:p>
          <a:p>
            <a:endParaRPr lang="en-GB" dirty="0"/>
          </a:p>
          <a:p>
            <a:r>
              <a:rPr lang="en-GB" dirty="0"/>
              <a:t>If you choose Dyscalculia as the focus area of need for your final written reflection you will be expected to refer to the essential and recommended readings below.</a:t>
            </a:r>
          </a:p>
          <a:p>
            <a:endParaRPr lang="en-GB" dirty="0"/>
          </a:p>
          <a:p>
            <a:r>
              <a:rPr lang="en-GB" dirty="0">
                <a:hlinkClick r:id="rId3"/>
              </a:rPr>
              <a:t>Dyscalculia Essential Reading</a:t>
            </a:r>
            <a:endParaRPr lang="en-GB" dirty="0"/>
          </a:p>
          <a:p>
            <a:endParaRPr lang="en-GB" dirty="0"/>
          </a:p>
        </p:txBody>
      </p:sp>
      <p:pic>
        <p:nvPicPr>
          <p:cNvPr id="25602" name="Picture 2" descr="http://ronwhitetraining.com/wp-content/uploads/2014/08/maxresdefault-2.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417" r="100000"/>
                    </a14:imgEffect>
                  </a14:imgLayer>
                </a14:imgProps>
              </a:ext>
              <a:ext uri="{28A0092B-C50C-407E-A947-70E740481C1C}">
                <a14:useLocalDpi xmlns:a14="http://schemas.microsoft.com/office/drawing/2010/main" val="0"/>
              </a:ext>
            </a:extLst>
          </a:blip>
          <a:srcRect/>
          <a:stretch>
            <a:fillRect/>
          </a:stretch>
        </p:blipFill>
        <p:spPr bwMode="auto">
          <a:xfrm>
            <a:off x="7944901" y="4469007"/>
            <a:ext cx="4247099" cy="23889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3339" y="2366219"/>
            <a:ext cx="3114261" cy="2061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187586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386470" y="257577"/>
            <a:ext cx="7258063" cy="920630"/>
          </a:xfrm>
        </p:spPr>
        <p:txBody>
          <a:bodyPr>
            <a:normAutofit/>
          </a:bodyPr>
          <a:lstStyle/>
          <a:p>
            <a:r>
              <a:rPr lang="en-GB" sz="2800" b="1" dirty="0">
                <a:solidFill>
                  <a:schemeClr val="tx1"/>
                </a:solidFill>
              </a:rPr>
              <a:t>TASK </a:t>
            </a:r>
            <a:r>
              <a:rPr lang="en-GB" sz="2800" b="1" dirty="0" smtClean="0">
                <a:solidFill>
                  <a:schemeClr val="tx1"/>
                </a:solidFill>
              </a:rPr>
              <a:t>2 Dyscalculia </a:t>
            </a:r>
            <a:r>
              <a:rPr lang="en-GB" sz="2800" b="1" dirty="0">
                <a:solidFill>
                  <a:schemeClr val="tx1"/>
                </a:solidFill>
              </a:rPr>
              <a:t>– Identification of need, external barriers and the inclusivity of strategies</a:t>
            </a:r>
          </a:p>
          <a:p>
            <a:endParaRPr lang="en-GB" sz="3200" b="1" dirty="0"/>
          </a:p>
        </p:txBody>
      </p:sp>
      <p:sp>
        <p:nvSpPr>
          <p:cNvPr id="4" name="Text Placeholder 3"/>
          <p:cNvSpPr>
            <a:spLocks noGrp="1"/>
          </p:cNvSpPr>
          <p:nvPr>
            <p:ph type="body" sz="half" idx="2"/>
          </p:nvPr>
        </p:nvSpPr>
        <p:spPr/>
        <p:txBody>
          <a:bodyPr/>
          <a:lstStyle/>
          <a:p>
            <a:endParaRPr lang="en-GB"/>
          </a:p>
        </p:txBody>
      </p:sp>
      <p:sp>
        <p:nvSpPr>
          <p:cNvPr id="5" name="TextBox 4"/>
          <p:cNvSpPr txBox="1"/>
          <p:nvPr/>
        </p:nvSpPr>
        <p:spPr>
          <a:xfrm>
            <a:off x="178912" y="100989"/>
            <a:ext cx="2017732" cy="1077218"/>
          </a:xfrm>
          <a:prstGeom prst="rect">
            <a:avLst/>
          </a:prstGeom>
          <a:noFill/>
        </p:spPr>
        <p:txBody>
          <a:bodyPr wrap="none" rtlCol="0">
            <a:spAutoFit/>
          </a:bodyPr>
          <a:lstStyle/>
          <a:p>
            <a:r>
              <a:rPr lang="en-GB" sz="3200" dirty="0">
                <a:solidFill>
                  <a:schemeClr val="bg1"/>
                </a:solidFill>
              </a:rPr>
              <a:t>Task 2</a:t>
            </a:r>
          </a:p>
          <a:p>
            <a:r>
              <a:rPr lang="en-GB" sz="3200" dirty="0">
                <a:solidFill>
                  <a:schemeClr val="bg1"/>
                </a:solidFill>
              </a:rPr>
              <a:t>Dyscalculia</a:t>
            </a:r>
          </a:p>
        </p:txBody>
      </p:sp>
      <p:pic>
        <p:nvPicPr>
          <p:cNvPr id="6"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4273495" y="1324589"/>
            <a:ext cx="7484011" cy="5355312"/>
          </a:xfrm>
          <a:prstGeom prst="rect">
            <a:avLst/>
          </a:prstGeom>
        </p:spPr>
        <p:txBody>
          <a:bodyPr wrap="square">
            <a:spAutoFit/>
          </a:bodyPr>
          <a:lstStyle/>
          <a:p>
            <a:r>
              <a:rPr lang="en-GB" dirty="0"/>
              <a:t>The tasks within Module 2 follow the same format for each area of need and have been designed in this way to assist you in choosing the area of need you will focus upon for your final written reflection.</a:t>
            </a:r>
          </a:p>
          <a:p>
            <a:r>
              <a:rPr lang="en-GB" dirty="0"/>
              <a:t>You are asked to reflect on the reading you have considered for each of these areas of need, the case studies, tell-tale signs for identifying these needs and what the external barriers to learning and participation might be for pupils encountering these particular learning difficulties. </a:t>
            </a:r>
          </a:p>
          <a:p>
            <a:endParaRPr lang="en-GB" dirty="0"/>
          </a:p>
          <a:p>
            <a:r>
              <a:rPr lang="en-GB" dirty="0"/>
              <a:t>You are then asked to select one strategy for supporting a pupil with the particular needs we have focused on and reflect on ways in which this strategy could be argued to be inclusive and ways in which this strategy could be argued to be not inclusive.</a:t>
            </a:r>
          </a:p>
          <a:p>
            <a:endParaRPr lang="en-GB" dirty="0"/>
          </a:p>
          <a:p>
            <a:r>
              <a:rPr lang="en-GB" dirty="0"/>
              <a:t>At this point you should begin to gather your initial thoughts by completing the Dyscalculia section on the grid within your Assignment Template, an example of the grid can be found below.</a:t>
            </a:r>
          </a:p>
          <a:p>
            <a:endParaRPr lang="en-GB" dirty="0"/>
          </a:p>
          <a:p>
            <a:r>
              <a:rPr lang="it-IT" dirty="0">
                <a:hlinkClick r:id="rId3"/>
              </a:rPr>
              <a:t>Module 2 Task 2 - Dyscalculia</a:t>
            </a:r>
            <a:endParaRPr lang="en-GB" dirty="0"/>
          </a:p>
          <a:p>
            <a:endParaRPr lang="en-GB"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3339" y="2366219"/>
            <a:ext cx="3114261" cy="2061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Picture 7"/>
          <p:cNvPicPr>
            <a:picLocks noChangeAspect="1"/>
          </p:cNvPicPr>
          <p:nvPr/>
        </p:nvPicPr>
        <p:blipFill>
          <a:blip r:embed="rId5"/>
          <a:stretch>
            <a:fillRect/>
          </a:stretch>
        </p:blipFill>
        <p:spPr>
          <a:xfrm>
            <a:off x="10096203" y="5573276"/>
            <a:ext cx="1859081" cy="1253007"/>
          </a:xfrm>
          <a:prstGeom prst="rect">
            <a:avLst/>
          </a:prstGeom>
        </p:spPr>
      </p:pic>
    </p:spTree>
    <p:extLst>
      <p:ext uri="{BB962C8B-B14F-4D97-AF65-F5344CB8AC3E}">
        <p14:creationId xmlns:p14="http://schemas.microsoft.com/office/powerpoint/2010/main" val="1041413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vXb6Z8dZXY"/>
          <p:cNvPicPr>
            <a:picLocks noGrp="1" noRot="1" noChangeAspect="1"/>
          </p:cNvPicPr>
          <p:nvPr>
            <p:ph idx="1"/>
            <a:videoFile r:link="rId2"/>
          </p:nvPr>
        </p:nvPicPr>
        <p:blipFill>
          <a:blip r:embed="rId5"/>
          <a:stretch>
            <a:fillRect/>
          </a:stretch>
        </p:blipFill>
        <p:spPr>
          <a:xfrm>
            <a:off x="4548256" y="1430289"/>
            <a:ext cx="6992731" cy="3933411"/>
          </a:xfrm>
          <a:prstGeom prst="rect">
            <a:avLst/>
          </a:prstGeom>
        </p:spPr>
      </p:pic>
      <p:sp>
        <p:nvSpPr>
          <p:cNvPr id="2" name="TextBox 1"/>
          <p:cNvSpPr txBox="1"/>
          <p:nvPr/>
        </p:nvSpPr>
        <p:spPr>
          <a:xfrm>
            <a:off x="178912" y="100989"/>
            <a:ext cx="2017732" cy="1077218"/>
          </a:xfrm>
          <a:prstGeom prst="rect">
            <a:avLst/>
          </a:prstGeom>
          <a:noFill/>
        </p:spPr>
        <p:txBody>
          <a:bodyPr wrap="none" rtlCol="0">
            <a:spAutoFit/>
          </a:bodyPr>
          <a:lstStyle/>
          <a:p>
            <a:r>
              <a:rPr lang="en-GB" sz="3200" dirty="0">
                <a:solidFill>
                  <a:schemeClr val="bg1"/>
                </a:solidFill>
              </a:rPr>
              <a:t>Task 2</a:t>
            </a:r>
          </a:p>
          <a:p>
            <a:r>
              <a:rPr lang="en-GB" sz="3200" dirty="0">
                <a:solidFill>
                  <a:schemeClr val="bg1"/>
                </a:solidFill>
              </a:rPr>
              <a:t>Dyscalculia</a:t>
            </a:r>
          </a:p>
        </p:txBody>
      </p:sp>
      <p:pic>
        <p:nvPicPr>
          <p:cNvPr id="2355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3339" y="2366219"/>
            <a:ext cx="3114261" cy="2061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ustDataLst>
      <p:tags r:id="rId1"/>
    </p:custDataLst>
    <p:extLst>
      <p:ext uri="{BB962C8B-B14F-4D97-AF65-F5344CB8AC3E}">
        <p14:creationId xmlns:p14="http://schemas.microsoft.com/office/powerpoint/2010/main" val="645614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3059" y="281355"/>
            <a:ext cx="7688885" cy="6428934"/>
          </a:xfrm>
        </p:spPr>
        <p:txBody>
          <a:bodyPr>
            <a:normAutofit/>
          </a:bodyPr>
          <a:lstStyle/>
          <a:p>
            <a:pPr algn="ctr"/>
            <a:r>
              <a:rPr lang="en-GB" sz="3200" b="1" dirty="0">
                <a:solidFill>
                  <a:schemeClr val="tx1"/>
                </a:solidFill>
              </a:rPr>
              <a:t>Dyscalculia Overview</a:t>
            </a:r>
            <a:r>
              <a:rPr lang="en-GB" sz="3200" dirty="0">
                <a:solidFill>
                  <a:schemeClr val="tx1"/>
                </a:solidFill>
              </a:rPr>
              <a:t> </a:t>
            </a:r>
            <a:endParaRPr lang="en-GB" sz="3200" dirty="0" smtClean="0">
              <a:solidFill>
                <a:schemeClr val="tx1"/>
              </a:solidFill>
            </a:endParaRPr>
          </a:p>
          <a:p>
            <a:pPr algn="ctr"/>
            <a:endParaRPr lang="en-GB" dirty="0"/>
          </a:p>
          <a:p>
            <a:r>
              <a:rPr lang="en-GB" sz="1800" dirty="0"/>
              <a:t>Best estimates indicate that somewhere between 3% and 6% of the population are dyscalculic.</a:t>
            </a:r>
          </a:p>
          <a:p>
            <a:r>
              <a:rPr lang="en-GB" sz="1800" dirty="0"/>
              <a:t>These statistics refer to children who are ‘purely’ dyscalculic – i.e. they only have difficulties with maths but have good or even excellent performance in other areas of learning.</a:t>
            </a:r>
          </a:p>
          <a:p>
            <a:r>
              <a:rPr lang="en-GB" sz="1800" dirty="0"/>
              <a:t>In comparison the BDA (British Dyslexic Association) suggest that around 4% of the population are severely dyslexic.</a:t>
            </a:r>
          </a:p>
          <a:p>
            <a:r>
              <a:rPr lang="en-GB" sz="1800" dirty="0"/>
              <a:t>Dyslexics are not necessarily dyscalculic and vice-versa although they do share some similar features. Research suggests that 40-50% of dyslexics show no signs of dyscalculia. They perform at least as well in maths as other children, with about 10% achieving at a higher level.</a:t>
            </a:r>
          </a:p>
          <a:p>
            <a:r>
              <a:rPr lang="en-GB" sz="1800" dirty="0"/>
              <a:t>Dyscalculia and dyslexia occur both independently of each other and together.</a:t>
            </a:r>
          </a:p>
          <a:p>
            <a:r>
              <a:rPr lang="en-GB" sz="1800" dirty="0"/>
              <a:t>Further information can be found at: </a:t>
            </a:r>
          </a:p>
          <a:p>
            <a:pPr algn="ctr"/>
            <a:r>
              <a:rPr lang="en-GB" sz="1800" dirty="0">
                <a:hlinkClick r:id="rId4"/>
              </a:rPr>
              <a:t>http://www.bdadyslexia.org.uk/dyslexic/dyscalculia</a:t>
            </a:r>
            <a:r>
              <a:rPr lang="en-GB" sz="1800" dirty="0"/>
              <a:t> </a:t>
            </a:r>
          </a:p>
        </p:txBody>
      </p:sp>
      <p:sp>
        <p:nvSpPr>
          <p:cNvPr id="2" name="TextBox 1"/>
          <p:cNvSpPr txBox="1"/>
          <p:nvPr/>
        </p:nvSpPr>
        <p:spPr>
          <a:xfrm>
            <a:off x="178912" y="100989"/>
            <a:ext cx="2017732" cy="1077218"/>
          </a:xfrm>
          <a:prstGeom prst="rect">
            <a:avLst/>
          </a:prstGeom>
          <a:noFill/>
        </p:spPr>
        <p:txBody>
          <a:bodyPr wrap="none" rtlCol="0">
            <a:spAutoFit/>
          </a:bodyPr>
          <a:lstStyle/>
          <a:p>
            <a:r>
              <a:rPr lang="en-GB" sz="3200" dirty="0">
                <a:solidFill>
                  <a:schemeClr val="bg1"/>
                </a:solidFill>
              </a:rPr>
              <a:t>Task 2</a:t>
            </a:r>
          </a:p>
          <a:p>
            <a:r>
              <a:rPr lang="en-GB" sz="3200" dirty="0">
                <a:solidFill>
                  <a:schemeClr val="bg1"/>
                </a:solidFill>
              </a:rPr>
              <a:t>Dyscalculia</a:t>
            </a:r>
          </a:p>
        </p:txBody>
      </p:sp>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339" y="2366219"/>
            <a:ext cx="3114261" cy="2061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3286" y="5661160"/>
            <a:ext cx="1268714" cy="1049129"/>
          </a:xfrm>
          <a:prstGeom prst="rect">
            <a:avLst/>
          </a:prstGeom>
        </p:spPr>
      </p:pic>
    </p:spTree>
    <p:custDataLst>
      <p:tags r:id="rId1"/>
    </p:custDataLst>
    <p:extLst>
      <p:ext uri="{BB962C8B-B14F-4D97-AF65-F5344CB8AC3E}">
        <p14:creationId xmlns:p14="http://schemas.microsoft.com/office/powerpoint/2010/main" val="1241881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912" y="100989"/>
            <a:ext cx="2017732" cy="1077218"/>
          </a:xfrm>
          <a:prstGeom prst="rect">
            <a:avLst/>
          </a:prstGeom>
          <a:noFill/>
        </p:spPr>
        <p:txBody>
          <a:bodyPr wrap="none" rtlCol="0">
            <a:spAutoFit/>
          </a:bodyPr>
          <a:lstStyle/>
          <a:p>
            <a:r>
              <a:rPr lang="en-GB" sz="3200" dirty="0">
                <a:solidFill>
                  <a:schemeClr val="bg1"/>
                </a:solidFill>
              </a:rPr>
              <a:t>Task 2</a:t>
            </a:r>
          </a:p>
          <a:p>
            <a:r>
              <a:rPr lang="en-GB" sz="3200" dirty="0">
                <a:solidFill>
                  <a:schemeClr val="bg1"/>
                </a:solidFill>
              </a:rPr>
              <a:t>Dyscalculia</a:t>
            </a:r>
          </a:p>
        </p:txBody>
      </p:sp>
      <p:pic>
        <p:nvPicPr>
          <p:cNvPr id="23554"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4235824" y="198956"/>
            <a:ext cx="7826188" cy="2123658"/>
          </a:xfrm>
          <a:prstGeom prst="rect">
            <a:avLst/>
          </a:prstGeom>
          <a:noFill/>
        </p:spPr>
        <p:txBody>
          <a:bodyPr wrap="square" rtlCol="0">
            <a:spAutoFit/>
          </a:bodyPr>
          <a:lstStyle/>
          <a:p>
            <a:pPr algn="ctr"/>
            <a:r>
              <a:rPr lang="en-GB" sz="3200" b="1" dirty="0"/>
              <a:t>Definitions of Dyscalculia</a:t>
            </a:r>
          </a:p>
          <a:p>
            <a:endParaRPr lang="en-GB" sz="2000" dirty="0" smtClean="0"/>
          </a:p>
          <a:p>
            <a:r>
              <a:rPr lang="en-GB" sz="2000" dirty="0" smtClean="0"/>
              <a:t>Below are </a:t>
            </a:r>
            <a:r>
              <a:rPr lang="en-GB" sz="2000" dirty="0"/>
              <a:t>two differing videos surrounding the definition of dyscalculia. </a:t>
            </a:r>
            <a:r>
              <a:rPr lang="en-GB" sz="2000" dirty="0" err="1"/>
              <a:t>Ronit</a:t>
            </a:r>
            <a:r>
              <a:rPr lang="en-GB" sz="2000" dirty="0"/>
              <a:t> Bird’s video is aimed at parents whereas the bottom video is a definition described by one of the leading professionals surrounding dyscalculia – Brian Butterworth.</a:t>
            </a:r>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43339" y="2366219"/>
            <a:ext cx="3114261" cy="2061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_Hqdqe84Uc"/>
          <p:cNvPicPr>
            <a:picLocks noGrp="1" noRot="1" noChangeAspect="1"/>
          </p:cNvPicPr>
          <p:nvPr>
            <p:ph idx="1"/>
            <a:videoFile r:link="rId2"/>
          </p:nvPr>
        </p:nvPicPr>
        <p:blipFill>
          <a:blip r:embed="rId8"/>
          <a:stretch>
            <a:fillRect/>
          </a:stretch>
        </p:blipFill>
        <p:spPr>
          <a:xfrm>
            <a:off x="8023538" y="4427772"/>
            <a:ext cx="3720750" cy="20929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GstqJ5sEEoo"/>
          <p:cNvPicPr>
            <a:picLocks noRot="1" noChangeAspect="1"/>
          </p:cNvPicPr>
          <p:nvPr>
            <a:videoFile r:link="rId3"/>
          </p:nvPr>
        </p:nvPicPr>
        <p:blipFill>
          <a:blip r:embed="rId9"/>
          <a:stretch>
            <a:fillRect/>
          </a:stretch>
        </p:blipFill>
        <p:spPr>
          <a:xfrm>
            <a:off x="4235824" y="2602075"/>
            <a:ext cx="4211535" cy="2368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ustDataLst>
      <p:tags r:id="rId1"/>
    </p:custDataLst>
    <p:extLst>
      <p:ext uri="{BB962C8B-B14F-4D97-AF65-F5344CB8AC3E}">
        <p14:creationId xmlns:p14="http://schemas.microsoft.com/office/powerpoint/2010/main" val="1750652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800600" y="100989"/>
            <a:ext cx="6492240" cy="5257800"/>
          </a:xfrm>
        </p:spPr>
        <p:txBody>
          <a:bodyPr>
            <a:normAutofit/>
          </a:bodyPr>
          <a:lstStyle/>
          <a:p>
            <a:pPr algn="ctr"/>
            <a:r>
              <a:rPr lang="en-GB" sz="3200" b="1" dirty="0">
                <a:solidFill>
                  <a:schemeClr val="tx1"/>
                </a:solidFill>
              </a:rPr>
              <a:t>Tell Tale Signs</a:t>
            </a:r>
          </a:p>
        </p:txBody>
      </p:sp>
      <p:sp>
        <p:nvSpPr>
          <p:cNvPr id="4" name="Text Placeholder 3"/>
          <p:cNvSpPr>
            <a:spLocks noGrp="1"/>
          </p:cNvSpPr>
          <p:nvPr>
            <p:ph type="body" sz="half" idx="2"/>
          </p:nvPr>
        </p:nvSpPr>
        <p:spPr/>
        <p:txBody>
          <a:bodyPr/>
          <a:lstStyle/>
          <a:p>
            <a:endParaRPr lang="en-GB"/>
          </a:p>
        </p:txBody>
      </p:sp>
      <p:sp>
        <p:nvSpPr>
          <p:cNvPr id="5" name="TextBox 4"/>
          <p:cNvSpPr txBox="1"/>
          <p:nvPr/>
        </p:nvSpPr>
        <p:spPr>
          <a:xfrm>
            <a:off x="178912" y="100989"/>
            <a:ext cx="2017732" cy="1077218"/>
          </a:xfrm>
          <a:prstGeom prst="rect">
            <a:avLst/>
          </a:prstGeom>
          <a:noFill/>
        </p:spPr>
        <p:txBody>
          <a:bodyPr wrap="none" rtlCol="0">
            <a:spAutoFit/>
          </a:bodyPr>
          <a:lstStyle/>
          <a:p>
            <a:r>
              <a:rPr lang="en-GB" sz="3200" dirty="0">
                <a:solidFill>
                  <a:schemeClr val="bg1"/>
                </a:solidFill>
              </a:rPr>
              <a:t>Task 2</a:t>
            </a:r>
          </a:p>
          <a:p>
            <a:r>
              <a:rPr lang="en-GB" sz="3200" dirty="0">
                <a:solidFill>
                  <a:schemeClr val="bg1"/>
                </a:solidFill>
              </a:rPr>
              <a:t>Dyscalculia</a:t>
            </a:r>
          </a:p>
        </p:txBody>
      </p:sp>
      <p:pic>
        <p:nvPicPr>
          <p:cNvPr id="6"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Rectangle 9"/>
          <p:cNvSpPr/>
          <p:nvPr/>
        </p:nvSpPr>
        <p:spPr>
          <a:xfrm>
            <a:off x="4376570" y="3995678"/>
            <a:ext cx="7815430" cy="2862322"/>
          </a:xfrm>
          <a:prstGeom prst="rect">
            <a:avLst/>
          </a:prstGeom>
        </p:spPr>
        <p:txBody>
          <a:bodyPr wrap="square">
            <a:spAutoFit/>
          </a:bodyPr>
          <a:lstStyle/>
          <a:p>
            <a:r>
              <a:rPr lang="en-GB" dirty="0"/>
              <a:t>Now you have viewed some of the theoretical viewpoints around Dyscalculia you will want to consider how to recognise this need in learners in your setting. If dyscalculia is not identified, problems can persist and affect the child’s life at school. This will result in increasing frustration and lowering of self-esteem.</a:t>
            </a:r>
          </a:p>
          <a:p>
            <a:endParaRPr lang="en-GB" dirty="0"/>
          </a:p>
          <a:p>
            <a:r>
              <a:rPr lang="en-GB" dirty="0"/>
              <a:t>Below you will find a link to the tell-tale signs for dyscalculia for learners from pre-school children to learners in High school.</a:t>
            </a:r>
          </a:p>
          <a:p>
            <a:r>
              <a:rPr lang="en-GB" dirty="0"/>
              <a:t> </a:t>
            </a:r>
            <a:r>
              <a:rPr lang="en-GB" dirty="0">
                <a:hlinkClick r:id="rId3"/>
              </a:rPr>
              <a:t>Signs of Dyscalculia </a:t>
            </a:r>
            <a:r>
              <a:rPr lang="en-GB" dirty="0"/>
              <a:t>and </a:t>
            </a:r>
            <a:r>
              <a:rPr lang="en-GB" dirty="0">
                <a:hlinkClick r:id="rId4"/>
              </a:rPr>
              <a:t>Image of signs for dyscalculia poster</a:t>
            </a:r>
            <a:endParaRPr lang="en-GB" dirty="0"/>
          </a:p>
          <a:p>
            <a:endParaRPr lang="en-GB" dirty="0"/>
          </a:p>
          <a:p>
            <a:r>
              <a:rPr lang="en-GB" b="1" dirty="0"/>
              <a:t>Read through the tell-tale signs and reflect on learners in your setting.</a:t>
            </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339" y="2366219"/>
            <a:ext cx="3114261" cy="2061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3" name="Picture 12" descr="The Inside Lan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5669" y="594359"/>
            <a:ext cx="4317231" cy="3341537"/>
          </a:xfrm>
          <a:prstGeom prst="rect">
            <a:avLst/>
          </a:prstGeom>
        </p:spPr>
      </p:pic>
    </p:spTree>
    <p:extLst>
      <p:ext uri="{BB962C8B-B14F-4D97-AF65-F5344CB8AC3E}">
        <p14:creationId xmlns:p14="http://schemas.microsoft.com/office/powerpoint/2010/main" val="220028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p:cNvSpPr>
            <a:spLocks noGrp="1"/>
          </p:cNvSpPr>
          <p:nvPr>
            <p:ph type="body" sz="half" idx="2"/>
          </p:nvPr>
        </p:nvSpPr>
        <p:spPr/>
        <p:txBody>
          <a:bodyPr/>
          <a:lstStyle/>
          <a:p>
            <a:endParaRPr lang="en-GB" dirty="0"/>
          </a:p>
        </p:txBody>
      </p:sp>
      <p:sp>
        <p:nvSpPr>
          <p:cNvPr id="3" name="TextBox 2"/>
          <p:cNvSpPr txBox="1"/>
          <p:nvPr/>
        </p:nvSpPr>
        <p:spPr>
          <a:xfrm>
            <a:off x="5786794" y="342575"/>
            <a:ext cx="4572000" cy="584775"/>
          </a:xfrm>
          <a:prstGeom prst="rect">
            <a:avLst/>
          </a:prstGeom>
          <a:noFill/>
        </p:spPr>
        <p:txBody>
          <a:bodyPr wrap="square" rtlCol="0">
            <a:spAutoFit/>
          </a:bodyPr>
          <a:lstStyle/>
          <a:p>
            <a:pPr algn="ctr"/>
            <a:r>
              <a:rPr lang="en-GB" sz="3200" b="1" dirty="0" smtClean="0"/>
              <a:t>What </a:t>
            </a:r>
            <a:r>
              <a:rPr lang="en-GB" sz="3200" b="1" dirty="0"/>
              <a:t>does it feel like?</a:t>
            </a:r>
          </a:p>
        </p:txBody>
      </p:sp>
      <p:sp>
        <p:nvSpPr>
          <p:cNvPr id="6" name="TextBox 5"/>
          <p:cNvSpPr txBox="1"/>
          <p:nvPr/>
        </p:nvSpPr>
        <p:spPr>
          <a:xfrm>
            <a:off x="178912" y="100989"/>
            <a:ext cx="2017732" cy="1077218"/>
          </a:xfrm>
          <a:prstGeom prst="rect">
            <a:avLst/>
          </a:prstGeom>
          <a:noFill/>
        </p:spPr>
        <p:txBody>
          <a:bodyPr wrap="none" rtlCol="0">
            <a:spAutoFit/>
          </a:bodyPr>
          <a:lstStyle/>
          <a:p>
            <a:r>
              <a:rPr lang="en-GB" sz="3200" dirty="0">
                <a:solidFill>
                  <a:schemeClr val="bg1"/>
                </a:solidFill>
              </a:rPr>
              <a:t>Task 2</a:t>
            </a:r>
          </a:p>
          <a:p>
            <a:r>
              <a:rPr lang="en-GB" sz="3200" dirty="0">
                <a:solidFill>
                  <a:schemeClr val="bg1"/>
                </a:solidFill>
              </a:rPr>
              <a:t>Dyscalculia</a:t>
            </a:r>
          </a:p>
        </p:txBody>
      </p:sp>
      <p:pic>
        <p:nvPicPr>
          <p:cNvPr id="7"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TextBox 9"/>
          <p:cNvSpPr txBox="1"/>
          <p:nvPr/>
        </p:nvSpPr>
        <p:spPr>
          <a:xfrm>
            <a:off x="9283161" y="1766054"/>
            <a:ext cx="2488129" cy="1323439"/>
          </a:xfrm>
          <a:prstGeom prst="rect">
            <a:avLst/>
          </a:prstGeom>
          <a:noFill/>
        </p:spPr>
        <p:txBody>
          <a:bodyPr wrap="square" rtlCol="0">
            <a:spAutoFit/>
          </a:bodyPr>
          <a:lstStyle/>
          <a:p>
            <a:r>
              <a:rPr lang="en-GB" sz="2000" dirty="0"/>
              <a:t>Here are two differing </a:t>
            </a:r>
            <a:r>
              <a:rPr lang="en-GB" sz="2000" dirty="0" smtClean="0"/>
              <a:t>perspectives on </a:t>
            </a:r>
            <a:r>
              <a:rPr lang="en-GB" sz="2000" dirty="0"/>
              <a:t>what it is like to live with dyscalculia.</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339" y="2366219"/>
            <a:ext cx="3114261" cy="2061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3" name="rlPFv_EDnvY"/>
          <p:cNvPicPr>
            <a:picLocks noGrp="1" noRot="1" noChangeAspect="1"/>
          </p:cNvPicPr>
          <p:nvPr>
            <p:ph idx="1"/>
            <a:videoFile r:link="rId1"/>
          </p:nvPr>
        </p:nvPicPr>
        <p:blipFill>
          <a:blip r:embed="rId6"/>
          <a:stretch>
            <a:fillRect/>
          </a:stretch>
        </p:blipFill>
        <p:spPr>
          <a:xfrm>
            <a:off x="4287467" y="1586903"/>
            <a:ext cx="4598956" cy="25869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ms5N1X6CYAM"/>
          <p:cNvPicPr>
            <a:picLocks noRot="1" noChangeAspect="1"/>
          </p:cNvPicPr>
          <p:nvPr>
            <a:videoFile r:link="rId2"/>
          </p:nvPr>
        </p:nvPicPr>
        <p:blipFill>
          <a:blip r:embed="rId7"/>
          <a:stretch>
            <a:fillRect/>
          </a:stretch>
        </p:blipFill>
        <p:spPr>
          <a:xfrm>
            <a:off x="7459387" y="3779274"/>
            <a:ext cx="4490541" cy="25259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96736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p:cNvSpPr>
            <a:spLocks noGrp="1"/>
          </p:cNvSpPr>
          <p:nvPr>
            <p:ph type="body" sz="half" idx="2"/>
          </p:nvPr>
        </p:nvSpPr>
        <p:spPr/>
        <p:txBody>
          <a:bodyPr/>
          <a:lstStyle/>
          <a:p>
            <a:endParaRPr lang="en-GB" dirty="0"/>
          </a:p>
        </p:txBody>
      </p:sp>
      <p:sp>
        <p:nvSpPr>
          <p:cNvPr id="3" name="TextBox 2"/>
          <p:cNvSpPr txBox="1"/>
          <p:nvPr/>
        </p:nvSpPr>
        <p:spPr>
          <a:xfrm>
            <a:off x="5761037" y="54823"/>
            <a:ext cx="4572000" cy="584775"/>
          </a:xfrm>
          <a:prstGeom prst="rect">
            <a:avLst/>
          </a:prstGeom>
          <a:noFill/>
        </p:spPr>
        <p:txBody>
          <a:bodyPr wrap="square" rtlCol="0">
            <a:spAutoFit/>
          </a:bodyPr>
          <a:lstStyle/>
          <a:p>
            <a:pPr algn="ctr"/>
            <a:r>
              <a:rPr lang="en-GB" sz="3200" b="1" dirty="0"/>
              <a:t>What does it feel like?</a:t>
            </a:r>
          </a:p>
        </p:txBody>
      </p:sp>
      <p:sp>
        <p:nvSpPr>
          <p:cNvPr id="6" name="TextBox 5"/>
          <p:cNvSpPr txBox="1"/>
          <p:nvPr/>
        </p:nvSpPr>
        <p:spPr>
          <a:xfrm>
            <a:off x="178912" y="100989"/>
            <a:ext cx="2017732" cy="1077218"/>
          </a:xfrm>
          <a:prstGeom prst="rect">
            <a:avLst/>
          </a:prstGeom>
          <a:noFill/>
        </p:spPr>
        <p:txBody>
          <a:bodyPr wrap="none" rtlCol="0">
            <a:spAutoFit/>
          </a:bodyPr>
          <a:lstStyle/>
          <a:p>
            <a:r>
              <a:rPr lang="en-GB" sz="3200" dirty="0">
                <a:solidFill>
                  <a:schemeClr val="bg1"/>
                </a:solidFill>
              </a:rPr>
              <a:t>Task 2</a:t>
            </a:r>
          </a:p>
          <a:p>
            <a:r>
              <a:rPr lang="en-GB" sz="3200" dirty="0">
                <a:solidFill>
                  <a:schemeClr val="bg1"/>
                </a:solidFill>
              </a:rPr>
              <a:t>Dyscalculia</a:t>
            </a:r>
          </a:p>
        </p:txBody>
      </p:sp>
      <p:pic>
        <p:nvPicPr>
          <p:cNvPr id="7"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TextBox 7"/>
          <p:cNvSpPr txBox="1"/>
          <p:nvPr/>
        </p:nvSpPr>
        <p:spPr>
          <a:xfrm>
            <a:off x="4572047" y="1365670"/>
            <a:ext cx="7233314" cy="3477875"/>
          </a:xfrm>
          <a:prstGeom prst="rect">
            <a:avLst/>
          </a:prstGeom>
          <a:noFill/>
        </p:spPr>
        <p:txBody>
          <a:bodyPr wrap="square" rtlCol="0">
            <a:spAutoFit/>
          </a:bodyPr>
          <a:lstStyle/>
          <a:p>
            <a:r>
              <a:rPr lang="en-GB" sz="2000" b="1" dirty="0"/>
              <a:t>Use the Discussions area to reflect on the readings, video clips and case </a:t>
            </a:r>
            <a:r>
              <a:rPr lang="en-GB" sz="2000" b="1" dirty="0" smtClean="0"/>
              <a:t>studies </a:t>
            </a:r>
            <a:r>
              <a:rPr lang="en-GB" sz="2000" b="1" dirty="0"/>
              <a:t>related to Dyscalculia with others in your group and consider the following questions:</a:t>
            </a:r>
          </a:p>
          <a:p>
            <a:endParaRPr lang="en-GB" sz="2000" dirty="0"/>
          </a:p>
          <a:p>
            <a:r>
              <a:rPr lang="en-GB" sz="2000" b="1" dirty="0"/>
              <a:t>Do you recognise these traits in any child within your setting</a:t>
            </a:r>
            <a:r>
              <a:rPr lang="en-GB" sz="2000" b="1" dirty="0" smtClean="0"/>
              <a:t>?</a:t>
            </a:r>
          </a:p>
          <a:p>
            <a:endParaRPr lang="en-GB" sz="2000" dirty="0"/>
          </a:p>
          <a:p>
            <a:r>
              <a:rPr lang="en-GB" sz="2000" b="1" dirty="0"/>
              <a:t>Do external barriers exist in your setting for a learner with Dyscalculia</a:t>
            </a:r>
            <a:r>
              <a:rPr lang="en-GB" sz="2000" b="1" dirty="0" smtClean="0"/>
              <a:t>?</a:t>
            </a:r>
          </a:p>
          <a:p>
            <a:endParaRPr lang="en-GB" sz="2000" dirty="0"/>
          </a:p>
          <a:p>
            <a:r>
              <a:rPr lang="en-GB" sz="2000" b="1" dirty="0"/>
              <a:t>How well do staff understand Dyscalculia in your setting</a:t>
            </a:r>
            <a:r>
              <a:rPr lang="en-GB" sz="2000" b="1" dirty="0" smtClean="0"/>
              <a:t>?</a:t>
            </a:r>
          </a:p>
          <a:p>
            <a:endParaRPr lang="en-GB" sz="20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339" y="2366219"/>
            <a:ext cx="3114261" cy="2061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icture 8"/>
          <p:cNvPicPr>
            <a:picLocks noChangeAspect="1"/>
          </p:cNvPicPr>
          <p:nvPr/>
        </p:nvPicPr>
        <p:blipFill>
          <a:blip r:embed="rId4"/>
          <a:stretch>
            <a:fillRect/>
          </a:stretch>
        </p:blipFill>
        <p:spPr>
          <a:xfrm>
            <a:off x="6806650" y="4615642"/>
            <a:ext cx="2764107" cy="2233398"/>
          </a:xfrm>
          <a:prstGeom prst="rect">
            <a:avLst/>
          </a:prstGeom>
        </p:spPr>
      </p:pic>
    </p:spTree>
    <p:extLst>
      <p:ext uri="{BB962C8B-B14F-4D97-AF65-F5344CB8AC3E}">
        <p14:creationId xmlns:p14="http://schemas.microsoft.com/office/powerpoint/2010/main" val="220288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p:cNvSpPr>
            <a:spLocks noGrp="1"/>
          </p:cNvSpPr>
          <p:nvPr>
            <p:ph type="body" sz="half" idx="2"/>
          </p:nvPr>
        </p:nvSpPr>
        <p:spPr/>
        <p:txBody>
          <a:bodyPr/>
          <a:lstStyle/>
          <a:p>
            <a:endParaRPr lang="en-GB"/>
          </a:p>
        </p:txBody>
      </p:sp>
      <p:sp>
        <p:nvSpPr>
          <p:cNvPr id="5" name="TextBox 4"/>
          <p:cNvSpPr txBox="1"/>
          <p:nvPr/>
        </p:nvSpPr>
        <p:spPr>
          <a:xfrm>
            <a:off x="178912" y="100989"/>
            <a:ext cx="2017732" cy="1077218"/>
          </a:xfrm>
          <a:prstGeom prst="rect">
            <a:avLst/>
          </a:prstGeom>
          <a:noFill/>
        </p:spPr>
        <p:txBody>
          <a:bodyPr wrap="none" rtlCol="0">
            <a:spAutoFit/>
          </a:bodyPr>
          <a:lstStyle/>
          <a:p>
            <a:r>
              <a:rPr lang="en-GB" sz="3200" dirty="0">
                <a:solidFill>
                  <a:schemeClr val="bg1"/>
                </a:solidFill>
              </a:rPr>
              <a:t>Task 2</a:t>
            </a:r>
          </a:p>
          <a:p>
            <a:r>
              <a:rPr lang="en-GB" sz="3200" dirty="0">
                <a:solidFill>
                  <a:schemeClr val="bg1"/>
                </a:solidFill>
              </a:rPr>
              <a:t>Dyscalculia</a:t>
            </a:r>
          </a:p>
        </p:txBody>
      </p:sp>
      <p:pic>
        <p:nvPicPr>
          <p:cNvPr id="6"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4353059" y="810990"/>
            <a:ext cx="7637172" cy="4524315"/>
          </a:xfrm>
          <a:prstGeom prst="rect">
            <a:avLst/>
          </a:prstGeom>
        </p:spPr>
        <p:txBody>
          <a:bodyPr wrap="square">
            <a:spAutoFit/>
          </a:bodyPr>
          <a:lstStyle/>
          <a:p>
            <a:r>
              <a:rPr lang="en-GB" dirty="0"/>
              <a:t>In Module 1 you considered external barriers to learning for pupils in your setting. These are the things external to the child which impact on their ability to access the curriculum. Things such as teaching style, grouping of children, style and locations of interventions, staff attitudes, skills, physical environment and expectations can all be external barriers to a pupil’s learning.</a:t>
            </a:r>
          </a:p>
          <a:p>
            <a:endParaRPr lang="en-GB" dirty="0"/>
          </a:p>
          <a:p>
            <a:r>
              <a:rPr lang="en-GB" dirty="0"/>
              <a:t> </a:t>
            </a:r>
          </a:p>
          <a:p>
            <a:r>
              <a:rPr lang="en-GB" dirty="0"/>
              <a:t>From your reading and reflections so far you will have already begun to consider what the external barriers to learning may be for a learner with dyscalculia.</a:t>
            </a:r>
          </a:p>
          <a:p>
            <a:endParaRPr lang="en-GB" dirty="0"/>
          </a:p>
          <a:p>
            <a:r>
              <a:rPr lang="en-GB" dirty="0"/>
              <a:t> </a:t>
            </a:r>
          </a:p>
          <a:p>
            <a:r>
              <a:rPr lang="en-GB" dirty="0"/>
              <a:t>Here you will find a summary of some of the external barriers which can impact on a dyscalculic learner</a:t>
            </a:r>
          </a:p>
          <a:p>
            <a:r>
              <a:rPr lang="en-GB" dirty="0"/>
              <a:t> </a:t>
            </a:r>
          </a:p>
          <a:p>
            <a:endParaRPr lang="en-GB" dirty="0"/>
          </a:p>
          <a:p>
            <a:r>
              <a:rPr lang="en-GB" dirty="0">
                <a:hlinkClick r:id="rId3"/>
              </a:rPr>
              <a:t>Barriers to learning for learners with Dyscalculia</a:t>
            </a:r>
            <a:endParaRPr lang="en-GB" dirty="0"/>
          </a:p>
        </p:txBody>
      </p:sp>
      <p:sp>
        <p:nvSpPr>
          <p:cNvPr id="8" name="Rectangle 7"/>
          <p:cNvSpPr/>
          <p:nvPr/>
        </p:nvSpPr>
        <p:spPr>
          <a:xfrm>
            <a:off x="6543937" y="100989"/>
            <a:ext cx="3016788" cy="584775"/>
          </a:xfrm>
          <a:prstGeom prst="rect">
            <a:avLst/>
          </a:prstGeom>
        </p:spPr>
        <p:txBody>
          <a:bodyPr wrap="none">
            <a:spAutoFit/>
          </a:bodyPr>
          <a:lstStyle/>
          <a:p>
            <a:r>
              <a:rPr lang="en-GB" sz="3200" b="1" dirty="0"/>
              <a:t>External Barriers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3339" y="2366219"/>
            <a:ext cx="3114261" cy="2061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 name="Picture 2"/>
          <p:cNvPicPr>
            <a:picLocks noChangeAspect="1"/>
          </p:cNvPicPr>
          <p:nvPr/>
        </p:nvPicPr>
        <p:blipFill>
          <a:blip r:embed="rId5"/>
          <a:stretch>
            <a:fillRect/>
          </a:stretch>
        </p:blipFill>
        <p:spPr>
          <a:xfrm>
            <a:off x="9137722" y="4457353"/>
            <a:ext cx="2852510" cy="2136629"/>
          </a:xfrm>
          <a:prstGeom prst="rect">
            <a:avLst/>
          </a:prstGeom>
        </p:spPr>
      </p:pic>
    </p:spTree>
    <p:extLst>
      <p:ext uri="{BB962C8B-B14F-4D97-AF65-F5344CB8AC3E}">
        <p14:creationId xmlns:p14="http://schemas.microsoft.com/office/powerpoint/2010/main" val="3208752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306955" y="109213"/>
            <a:ext cx="7871792" cy="5257800"/>
          </a:xfrm>
        </p:spPr>
        <p:txBody>
          <a:bodyPr>
            <a:normAutofit/>
          </a:bodyPr>
          <a:lstStyle/>
          <a:p>
            <a:pPr algn="ctr"/>
            <a:r>
              <a:rPr lang="en-GB" sz="3200" b="1" dirty="0">
                <a:solidFill>
                  <a:schemeClr val="tx1"/>
                </a:solidFill>
              </a:rPr>
              <a:t>Strategies to support learners</a:t>
            </a:r>
          </a:p>
        </p:txBody>
      </p:sp>
      <p:sp>
        <p:nvSpPr>
          <p:cNvPr id="4" name="Text Placeholder 3"/>
          <p:cNvSpPr>
            <a:spLocks noGrp="1"/>
          </p:cNvSpPr>
          <p:nvPr>
            <p:ph type="body" sz="half" idx="2"/>
          </p:nvPr>
        </p:nvSpPr>
        <p:spPr/>
        <p:txBody>
          <a:bodyPr/>
          <a:lstStyle/>
          <a:p>
            <a:endParaRPr lang="en-GB" dirty="0"/>
          </a:p>
        </p:txBody>
      </p:sp>
      <p:sp>
        <p:nvSpPr>
          <p:cNvPr id="5" name="TextBox 4"/>
          <p:cNvSpPr txBox="1"/>
          <p:nvPr/>
        </p:nvSpPr>
        <p:spPr>
          <a:xfrm>
            <a:off x="178912" y="100989"/>
            <a:ext cx="2017732" cy="1077218"/>
          </a:xfrm>
          <a:prstGeom prst="rect">
            <a:avLst/>
          </a:prstGeom>
          <a:noFill/>
        </p:spPr>
        <p:txBody>
          <a:bodyPr wrap="none" rtlCol="0">
            <a:spAutoFit/>
          </a:bodyPr>
          <a:lstStyle/>
          <a:p>
            <a:r>
              <a:rPr lang="en-GB" sz="3200" dirty="0">
                <a:solidFill>
                  <a:schemeClr val="bg1"/>
                </a:solidFill>
              </a:rPr>
              <a:t>Task 2</a:t>
            </a:r>
          </a:p>
          <a:p>
            <a:r>
              <a:rPr lang="en-GB" sz="3200" dirty="0">
                <a:solidFill>
                  <a:schemeClr val="bg1"/>
                </a:solidFill>
              </a:rPr>
              <a:t>Dyscalculia</a:t>
            </a:r>
          </a:p>
        </p:txBody>
      </p:sp>
      <p:pic>
        <p:nvPicPr>
          <p:cNvPr id="6"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4638261" y="3243355"/>
            <a:ext cx="7553739" cy="2123658"/>
          </a:xfrm>
          <a:prstGeom prst="rect">
            <a:avLst/>
          </a:prstGeom>
        </p:spPr>
        <p:txBody>
          <a:bodyPr wrap="square">
            <a:spAutoFit/>
          </a:bodyPr>
          <a:lstStyle/>
          <a:p>
            <a:endParaRPr lang="en-GB" dirty="0"/>
          </a:p>
          <a:p>
            <a:r>
              <a:rPr lang="en-GB" dirty="0"/>
              <a:t> Here you will find some strategies for supporting learners with Dyscalculia.</a:t>
            </a:r>
          </a:p>
          <a:p>
            <a:r>
              <a:rPr lang="en-GB" dirty="0">
                <a:hlinkClick r:id="rId5"/>
              </a:rPr>
              <a:t>Implications for learning and possible strategies </a:t>
            </a:r>
            <a:endParaRPr lang="en-GB" dirty="0"/>
          </a:p>
          <a:p>
            <a:endParaRPr lang="en-GB" dirty="0"/>
          </a:p>
          <a:p>
            <a:r>
              <a:rPr lang="en-GB" dirty="0"/>
              <a:t>As you look at the strategies you can also reflect on your reading from this module as well as module 1 and consider any possible implications to </a:t>
            </a:r>
            <a:r>
              <a:rPr lang="en-GB" sz="2400" b="1" dirty="0"/>
              <a:t>inclusivity</a:t>
            </a:r>
            <a:r>
              <a:rPr lang="en-GB" dirty="0"/>
              <a:t> that may arise from implementing such strategies.</a:t>
            </a:r>
          </a:p>
        </p:txBody>
      </p:sp>
      <p:pic>
        <p:nvPicPr>
          <p:cNvPr id="24578" name="Picture 2" descr="http://inclusionsummitnl.ca/wp-content/uploads/2016/01/Inclusion-l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968" y="5367013"/>
            <a:ext cx="7869752" cy="17545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43339" y="2366219"/>
            <a:ext cx="3114261" cy="2061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EYIGzqE5IMc"/>
          <p:cNvPicPr>
            <a:picLocks noRot="1" noChangeAspect="1"/>
          </p:cNvPicPr>
          <p:nvPr>
            <a:videoFile r:link="rId1"/>
          </p:nvPr>
        </p:nvPicPr>
        <p:blipFill>
          <a:blip r:embed="rId8"/>
          <a:stretch>
            <a:fillRect/>
          </a:stretch>
        </p:blipFill>
        <p:spPr>
          <a:xfrm>
            <a:off x="4306955" y="948969"/>
            <a:ext cx="3433582" cy="193139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66IHAHr3KBM"/>
          <p:cNvPicPr>
            <a:picLocks noRot="1" noChangeAspect="1"/>
          </p:cNvPicPr>
          <p:nvPr>
            <a:videoFile r:link="rId2"/>
          </p:nvPr>
        </p:nvPicPr>
        <p:blipFill>
          <a:blip r:embed="rId9"/>
          <a:stretch>
            <a:fillRect/>
          </a:stretch>
        </p:blipFill>
        <p:spPr>
          <a:xfrm>
            <a:off x="8058491" y="1311725"/>
            <a:ext cx="3584713" cy="20164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0423497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5CD6FA66-9509-4754-993E-60C68D7B75EC}"/>
  <p:tag name="ISPRING_RESOURCE_FOLDER" val="C:\Users\oconnorl\Desktop\iSpring PG Cert Materials\task1_revised\"/>
  <p:tag name="ISPRING_PRESENTATION_PATH" val="C:\Users\oconnorl\Desktop\iSpring PG Cert Materials\task1_revised.pptx"/>
  <p:tag name="ISPRING_PROJECT_FOLDER_UPDATED" val="1"/>
  <p:tag name="ISPRING_PRESENTATION_INFO" val="&lt;?xml version=&quot;1.0&quot; encoding=&quot;UTF-8&quot; standalone=&quot;no&quot; ?&gt;&#10;&lt;presentation&gt;&#10;&#10;  &lt;slides&gt;&#10;    &lt;slide duration=&quot;10000&quot; id=&quot;{864F4F5D-3362-4D60-8A8C-49EA75540C4B}&quot; pptId=&quot;257&quot; transitionDuration=&quot;0&quot;/&gt;&#10;    &lt;slide duration=&quot;32400&quot; id=&quot;{D02EE0A5-8EFE-4CD2-B2E8-55AC766136E2}&quot; pptId=&quot;258&quot; transitionDuration=&quot;0&quot;/&gt;&#10;    &lt;slide duration=&quot;25800&quot; id=&quot;{0417559A-1397-4BB0-B0D2-13C89071F69C}&quot; pptId=&quot;261&quot; transitionDuration=&quot;0&quot;/&gt;&#10;    &lt;slide duration=&quot;27600&quot; id=&quot;{AE7CD669-13F4-4CA2-BC1F-B89D00D88ABF}&quot; pptId=&quot;262&quot; transitionDuration=&quot;0&quot;/&gt;&#10;    &lt;slide duration=&quot;29900&quot; id=&quot;{8E401D5D-7F71-4CAA-83FD-FAC90DBBA8F1}&quot; pptId=&quot;263&quot; transitionDuration=&quot;0&quot;/&gt;&#10;    &lt;slide duration=&quot;5000&quot; id=&quot;{E4C2CD1D-D6D4-4DEC-856C-F6B4698456A6}&quot; pptId=&quot;264&quot; transitionDuration=&quot;0&quot;/&gt;&#10;    &lt;slide duration=&quot;1700&quot; id=&quot;{2BC198BC-33BF-4B3A-8736-616ADE6C6DB4}&quot; pptId=&quot;265&quot; transitionDuration=&quot;0&quot;/&gt;&#10;    &lt;slide duration=&quot;1451&quot; id=&quot;{F13ED5EB-3FD5-4DA0-A633-0C4A3A7E89AE}&quot; pptId=&quot;266&quot; transitionDuration=&quot;0&quot;/&gt;&#10;    &lt;slide duration=&quot;1800&quot; id=&quot;{92458F9C-B173-402C-B92C-79CCF66DA1C1}&quot; pptId=&quot;267&quot; transitionDuration=&quot;0&quot;/&gt;&#10;    &lt;slide duration=&quot;1400&quot; id=&quot;{5BA795D6-8132-4F0D-A801-716BB7352340}&quot; pptId=&quot;268&quot; transitionDuration=&quot;0&quot;/&gt;&#10;    &lt;slide duration=&quot;26600&quot; id=&quot;{15456BA1-00D7-45FC-9621-403978E8AA83}&quot; pptId=&quot;269&quot; transitionDuration=&quot;0&quot;/&gt;&#10;    &lt;slide duration=&quot;22200&quot; id=&quot;{4C14BA8B-16E5-4471-8530-1314D551AB03}&quot; pptId=&quot;270&quot; transitionDuration=&quot;0&quot;/&gt;&#10;    &lt;slide duration=&quot;17519&quot; id=&quot;{0EE7D171-008D-4C4E-AF85-A481096EDA88}&quot; pptId=&quot;271&quot; transitionDuration=&quot;0&quot;/&gt;&#10;    &lt;slide duration=&quot;16890&quot; id=&quot;{ABD20330-7770-4756-8A26-A8B78CEE8E24}&quot; pptId=&quot;272&quot; transitionDuration=&quot;0&quot;/&gt;&#10;    &lt;slide duration=&quot;14300&quot; id=&quot;{69F793ED-2DBC-4CF4-B583-236C41243A95}&quot; pptId=&quot;273&quot; transitionDuration=&quot;0&quot;/&gt;&#10;    &lt;slide duration=&quot;13907&quot; id=&quot;{0F2B39B9-2FD3-4283-954A-1F12ADCE7B4D}&quot; pptId=&quot;274&quot; transitionDuration=&quot;0&quot;/&gt;&#10;    &lt;slide duration=&quot;17600&quot; id=&quot;{FBA8DE66-9CD9-46DC-B3DA-3CE27032E615}&quot; pptId=&quot;275&quot; transitionDuration=&quot;0&quot;/&gt;&#10;    &lt;slide duration=&quot;12100&quot; id=&quot;{CCDA7712-F55E-4881-9817-C28BBB9D7ED6}&quot; pptId=&quot;276&quot; transitionDuration=&quot;0&quot;/&gt;&#10;    &lt;slide duration=&quot;16100&quot; id=&quot;{84705897-81E5-4C64-9154-B53810D3FDD3}&quot; pptId=&quot;277&quot; transitionDuration=&quot;0&quot;/&gt;&#10;    &lt;slide duration=&quot;14400&quot; id=&quot;{DAF78F6E-79CF-4876-9BC2-DA72DDEA9723}&quot; pptId=&quot;278&quot; transitionDuration=&quot;0&quot;/&gt;&#10;    &lt;slide duration=&quot;5000&quot; id=&quot;{673670B3-11EB-4CC1-879C-BB374B83A5AB}&quot; pptId=&quot;279&quot; transitionDuration=&quot;0&quot;/&gt;&#10;    &lt;slide duration=&quot;5000&quot; id=&quot;{89E3C8A2-D835-48B7-82DA-AF17578A9266}&quot; pptId=&quot;283&quot; transitionDuration=&quot;0&quot;/&gt;&#10;    &lt;slide duration=&quot;5000&quot; id=&quot;{81FF8F8C-5E78-4559-8B51-6676CE5BE2A6}&quot; pptId=&quot;284&quot; transitionDuration=&quot;0&quot;/&gt;&#10;    &lt;slide duration=&quot;5000&quot; id=&quot;{FCA439B4-9DA5-45E2-98D8-EDADE6BD7B7E}&quot; pptId=&quot;285&quot; transitionDuration=&quot;0&quot;/&gt;&#10;    &lt;slide duration=&quot;5000&quot; id=&quot;{301D9729-FA2F-42B7-A20D-212B01D7DD4B}&quot; pptId=&quot;286&quot; transitionDuration=&quot;0&quot;/&gt;&#10;    &lt;slide duration=&quot;5000&quot; id=&quot;{8A343B84-C745-4210-86BB-6E5946A00DB4}&quot; pptId=&quot;280&quot; transitionDuration=&quot;0&quot;/&gt;&#10;    &lt;slide duration=&quot;5000&quot; id=&quot;{81CCB45B-0F8A-479F-98EA-41D86EA25278}&quot; pptId=&quot;288&quot; transitionDuration=&quot;0&quot;/&gt;&#10;    &lt;slide duration=&quot;15480&quot; id=&quot;{C57B1D34-4E44-4C61-9DD4-78A7A6D0AFAE}&quot; pptId=&quot;282&quot; transitionDuration=&quot;0&quot;/&gt;&#10;    &lt;slide duration=&quot;18400&quot; id=&quot;{4A32F440-D944-4309-B4EA-166925F335D7}&quot; pptId=&quot;281&quot; transitionDuration=&quot;0&quot;/&gt;&#10;    &lt;slide duration=&quot;44263&quot; id=&quot;{92FB3DA2-DCB1-49B6-8CAF-D7C8D3488B0A}&quot; pptId=&quot;287&quot; transitionDuration=&quot;0&quot;/&gt;&#10;  &lt;/slides&gt;&#10;&#10;  &lt;narration&gt;&#10;    &lt;audioTracks&gt;&#10;      &lt;audioTrack duration=&quot;22200&quot; muted=&quot;false&quot; slideId=&quot;{4C14BA8B-16E5-4471-8530-1314D551AB03}&quot; startTime=&quot;0&quot; stepIndex=&quot;0&quot; volume=&quot;1&quot;&gt;&#10;        &lt;file modifyTime=&quot;2015-02-16T17:06:26&quot; size=&quot;3916160&quot;&gt;&#10;          &lt;path full=&quot;C:\Users\oconnorl\Desktop\iSpring PG Cert Materials\task1_revised\audio\audio17.wav&quot; relative=&quot;task1_revised\audio\audio17.wav&quot; resource=&quot;audio17.wav&quot;/&gt;&#10;        &lt;/file&gt;&#10;        &lt;audio channels=&quot;2&quot; sampleRate=&quot;44100&quot;/&gt;&#10;      &lt;/audioTrack&gt;&#10;      &lt;audioTrack duration=&quot;17000&quot; muted=&quot;false&quot; slideId=&quot;{0EE7D171-008D-4C4E-AF85-A481096EDA88}&quot; startTime=&quot;0&quot; stepIndex=&quot;0&quot; volume=&quot;1&quot;&gt;&#10;        &lt;file modifyTime=&quot;2015-02-16T17:06:44&quot; size=&quot;2998880&quot;&gt;&#10;          &lt;path full=&quot;C:\Users\oconnorl\Desktop\iSpring PG Cert Materials\task1_revised\audio\audio18.wav&quot; relative=&quot;task1_revised\audio\audio18.wav&quot; resource=&quot;audio18.wav&quot;/&gt;&#10;        &lt;/file&gt;&#10;        &lt;audio channels=&quot;2&quot; sampleRate=&quot;44100&quot;/&gt;&#10;      &lt;/audioTrack&gt;&#10;      &lt;audioTrack duration=&quot;16893&quot; muted=&quot;false&quot; slideId=&quot;{ABD20330-7770-4756-8A26-A8B78CEE8E24}&quot; startTime=&quot;0&quot; stepIndex=&quot;0&quot; volume=&quot;1&quot;&gt;&#10;        &lt;file modifyTime=&quot;2015-02-16T17:07:01&quot; size=&quot;2980176&quot;&gt;&#10;          &lt;path full=&quot;C:\Users\oconnorl\Desktop\iSpring PG Cert Materials\task1_revised\audio\audio19.wav&quot; relative=&quot;task1_revised\audio\audio19.wav&quot; resource=&quot;audio19.wav&quot;/&gt;&#10;        &lt;/file&gt;&#10;        &lt;trim end=&quot;3&quot; start=&quot;0&quot;/&gt;&#10;        &lt;audio channels=&quot;2&quot; sampleRate=&quot;44100&quot;/&gt;&#10;      &lt;/audioTrack&gt;&#10;      &lt;audioTrack duration=&quot;14300&quot; muted=&quot;false&quot; slideId=&quot;{69F793ED-2DBC-4CF4-B583-236C41243A95}&quot; startTime=&quot;0&quot; stepIndex=&quot;0&quot; volume=&quot;1&quot;&gt;&#10;        &lt;file modifyTime=&quot;2015-02-16T17:07:15&quot; size=&quot;2522600&quot;&gt;&#10;          &lt;path full=&quot;C:\Users\oconnorl\Desktop\iSpring PG Cert Materials\task1_revised\audio\audio20.wav&quot; relative=&quot;task1_revised\audio\audio20.wav&quot; resource=&quot;audio20.wav&quot;/&gt;&#10;        &lt;/file&gt;&#10;        &lt;audio channels=&quot;2&quot; sampleRate=&quot;44100&quot;/&gt;&#10;      &lt;/audioTrack&gt;&#10;      &lt;audioTrack duration=&quot;13907&quot; muted=&quot;false&quot; slideId=&quot;{0F2B39B9-2FD3-4283-954A-1F12ADCE7B4D}&quot; startTime=&quot;0&quot; stepIndex=&quot;0&quot; volume=&quot;1&quot;&gt;&#10;        &lt;file modifyTime=&quot;2015-02-16T17:07:29&quot; size=&quot;2453328&quot;&gt;&#10;          &lt;path full=&quot;C:\Users\oconnorl\Desktop\iSpring PG Cert Materials\task1_revised\audio\audio21.wav&quot; relative=&quot;task1_revised\audio\audio21.wav&quot; resource=&quot;audio21.wav&quot;/&gt;&#10;        &lt;/file&gt;&#10;        &lt;audio channels=&quot;2&quot; sampleRate=&quot;44100&quot;/&gt;&#10;      &lt;/audioTrack&gt;&#10;      &lt;audioTrack duration=&quot;17600&quot; muted=&quot;false&quot; slideId=&quot;{FBA8DE66-9CD9-46DC-B3DA-3CE27032E615}&quot; startTime=&quot;0&quot; stepIndex=&quot;0&quot; volume=&quot;1&quot;&gt;&#10;        &lt;file modifyTime=&quot;2015-02-16T17:07:47&quot; size=&quot;3104720&quot;&gt;&#10;          &lt;path full=&quot;C:\Users\oconnorl\Desktop\iSpring PG Cert Materials\task1_revised\audio\audio22.wav&quot; relative=&quot;task1_revised\audio\audio22.wav&quot; resource=&quot;audio22.wav&quot;/&gt;&#10;        &lt;/file&gt;&#10;        &lt;audio channels=&quot;2&quot; sampleRate=&quot;44100&quot;/&gt;&#10;      &lt;/audioTrack&gt;&#10;      &lt;audioTrack duration=&quot;12100&quot; muted=&quot;false&quot; slideId=&quot;{CCDA7712-F55E-4881-9817-C28BBB9D7ED6}&quot; startTime=&quot;0&quot; stepIndex=&quot;0&quot; volume=&quot;1&quot;&gt;&#10;        &lt;file modifyTime=&quot;2015-02-16T17:07:59&quot; size=&quot;2134520&quot;&gt;&#10;          &lt;path full=&quot;C:\Users\oconnorl\Desktop\iSpring PG Cert Materials\task1_revised\audio\audio23.wav&quot; relative=&quot;task1_revised\audio\audio23.wav&quot; resource=&quot;audio23.wav&quot;/&gt;&#10;        &lt;/file&gt;&#10;        &lt;audio channels=&quot;2&quot; sampleRate=&quot;44100&quot;/&gt;&#10;      &lt;/audioTrack&gt;&#10;      &lt;audioTrack duration=&quot;16100&quot; muted=&quot;false&quot; slideId=&quot;{84705897-81E5-4C64-9154-B53810D3FDD3}&quot; startTime=&quot;0&quot; stepIndex=&quot;0&quot; volume=&quot;1&quot;&gt;&#10;        &lt;file modifyTime=&quot;2015-02-16T17:08:15&quot; size=&quot;2840120&quot;&gt;&#10;          &lt;path full=&quot;C:\Users\oconnorl\Desktop\iSpring PG Cert Materials\task1_revised\audio\audio24.wav&quot; relative=&quot;task1_revised\audio\audio24.wav&quot; resource=&quot;audio24.wav&quot;/&gt;&#10;        &lt;/file&gt;&#10;        &lt;audio channels=&quot;2&quot; sampleRate=&quot;44100&quot;/&gt;&#10;      &lt;/audioTrack&gt;&#10;      &lt;audioTrack duration=&quot;14400&quot; muted=&quot;false&quot; slideId=&quot;{DAF78F6E-79CF-4876-9BC2-DA72DDEA9723}&quot; startTime=&quot;0&quot; stepIndex=&quot;0&quot; volume=&quot;1&quot;&gt;&#10;        &lt;file modifyTime=&quot;2015-02-16T17:08:30&quot; size=&quot;2540240&quot;&gt;&#10;          &lt;path full=&quot;C:\Users\oconnorl\Desktop\iSpring PG Cert Materials\task1_revised\audio\audio25.wav&quot; relative=&quot;task1_revised\audio\audio25.wav&quot; resource=&quot;audio25.wav&quot;/&gt;&#10;        &lt;/file&gt;&#10;        &lt;audio channels=&quot;2&quot; sampleRate=&quot;44100&quot;/&gt;&#10;      &lt;/audioTrack&gt;&#10;      &lt;audioTrack duration=&quot;10000&quot; muted=&quot;false&quot; slideId=&quot;{864F4F5D-3362-4D60-8A8C-49EA75540C4B}&quot; startTime=&quot;0&quot; stepIndex=&quot;0&quot; volume=&quot;1&quot;&gt;&#10;        &lt;file modifyTime=&quot;2015-02-16T17:30:09&quot; size=&quot;1764080&quot;&gt;&#10;          &lt;path full=&quot;C:\Users\oconnorl\Desktop\iSpring PG Cert Materials\task1_revised\audio\audio27.wav&quot; relative=&quot;task1_revised\audio\audio27.wav&quot; resource=&quot;audio27.wav&quot;/&gt;&#10;        &lt;/file&gt;&#10;        &lt;audio channels=&quot;2&quot; sampleRate=&quot;44100&quot;/&gt;&#10;      &lt;/audioTrack&gt;&#10;      &lt;audioTrack duration=&quot;32400&quot; muted=&quot;false&quot; slideId=&quot;{D02EE0A5-8EFE-4CD2-B2E8-55AC766136E2}&quot; startTime=&quot;0&quot; stepIndex=&quot;0&quot; volume=&quot;1&quot;&gt;&#10;        &lt;file modifyTime=&quot;2015-02-16T17:30:45&quot; size=&quot;5715440&quot;&gt;&#10;          &lt;path full=&quot;C:\Users\oconnorl\Desktop\iSpring PG Cert Materials\task1_revised\audio\audio28.wav&quot; relative=&quot;task1_revised\audio\audio28.wav&quot; resource=&quot;audio28.wav&quot;/&gt;&#10;        &lt;/file&gt;&#10;        &lt;audio channels=&quot;2&quot; sampleRate=&quot;44100&quot;/&gt;&#10;      &lt;/audioTrack&gt;&#10;      &lt;audioTrack duration=&quot;25800&quot; muted=&quot;false&quot; slideId=&quot;{0417559A-1397-4BB0-B0D2-13C89071F69C}&quot; startTime=&quot;0&quot; stepIndex=&quot;0&quot; volume=&quot;1&quot;&gt;&#10;        &lt;file modifyTime=&quot;2015-02-16T17:31:15&quot; size=&quot;4551200&quot;&gt;&#10;          &lt;path full=&quot;C:\Users\oconnorl\Desktop\iSpring PG Cert Materials\task1_revised\audio\audio29.wav&quot; relative=&quot;task1_revised\audio\audio29.wav&quot; resource=&quot;audio29.wav&quot;/&gt;&#10;        &lt;/file&gt;&#10;        &lt;audio channels=&quot;2&quot; sampleRate=&quot;44100&quot;/&gt;&#10;      &lt;/audioTrack&gt;&#10;      &lt;audioTrack duration=&quot;27600&quot; muted=&quot;false&quot; slideId=&quot;{AE7CD669-13F4-4CA2-BC1F-B89D00D88ABF}&quot; startTime=&quot;0&quot; stepIndex=&quot;0&quot; volume=&quot;1&quot;&gt;&#10;        &lt;file modifyTime=&quot;2015-02-16T17:31:46&quot; size=&quot;4868720&quot;&gt;&#10;          &lt;path full=&quot;C:\Users\oconnorl\Desktop\iSpring PG Cert Materials\task1_revised\audio\audio30.wav&quot; relative=&quot;task1_revised\audio\audio30.wav&quot; resource=&quot;audio30.wav&quot;/&gt;&#10;        &lt;/file&gt;&#10;        &lt;audio channels=&quot;2&quot; sampleRate=&quot;44100&quot;/&gt;&#10;      &lt;/audioTrack&gt;&#10;      &lt;audioTrack duration=&quot;29900&quot; muted=&quot;false&quot; slideId=&quot;{8E401D5D-7F71-4CAA-83FD-FAC90DBBA8F1}&quot; startTime=&quot;0&quot; stepIndex=&quot;0&quot; volume=&quot;1&quot;&gt;&#10;        &lt;file modifyTime=&quot;2015-02-16T17:32:18&quot; size=&quot;5274440&quot;&gt;&#10;          &lt;path full=&quot;C:\Users\oconnorl\Desktop\iSpring PG Cert Materials\task1_revised\audio\audio31.wav&quot; relative=&quot;task1_revised\audio\audio31.wav&quot; resource=&quot;audio31.wav&quot;/&gt;&#10;        &lt;/file&gt;&#10;        &lt;audio channels=&quot;2&quot; sampleRate=&quot;44100&quot;/&gt;&#10;      &lt;/audioTrack&gt;&#10;      &lt;audioTrack duration=&quot;5000&quot; muted=&quot;false&quot; slideId=&quot;{E4C2CD1D-D6D4-4DEC-856C-F6B4698456A6}&quot; startTime=&quot;0&quot; stepIndex=&quot;0&quot; volume=&quot;1&quot;&gt;&#10;        &lt;file modifyTime=&quot;2015-02-16T17:32:26&quot; size=&quot;882080&quot;&gt;&#10;          &lt;path full=&quot;C:\Users\oconnorl\Desktop\iSpring PG Cert Materials\task1_revised\audio\audio32.wav&quot; relative=&quot;task1_revised\audio\audio32.wav&quot; resource=&quot;audio32.wav&quot;/&gt;&#10;        &lt;/file&gt;&#10;        &lt;audio channels=&quot;2&quot; sampleRate=&quot;44100&quot;/&gt;&#10;      &lt;/audioTrack&gt;&#10;      &lt;audioTrack duration=&quot;1700&quot; muted=&quot;false&quot; slideId=&quot;{2BC198BC-33BF-4B3A-8736-616ADE6C6DB4}&quot; startTime=&quot;0&quot; stepIndex=&quot;0&quot; volume=&quot;1&quot;&gt;&#10;        &lt;file modifyTime=&quot;2015-02-16T17:32:30&quot; size=&quot;299960&quot;&gt;&#10;          &lt;path full=&quot;C:\Users\oconnorl\Desktop\iSpring PG Cert Materials\task1_revised\audio\audio33.wav&quot; relative=&quot;task1_revised\audio\audio33.wav&quot; resource=&quot;audio33.wav&quot;/&gt;&#10;        &lt;/file&gt;&#10;        &lt;audio channels=&quot;2&quot; sampleRate=&quot;44100&quot;/&gt;&#10;      &lt;/audioTrack&gt;&#10;      &lt;audioTrack duration=&quot;1493&quot; muted=&quot;false&quot; slideId=&quot;{F13ED5EB-3FD5-4DA0-A633-0C4A3A7E89AE}&quot; startTime=&quot;0&quot; stepIndex=&quot;0&quot; volume=&quot;1&quot;&gt;&#10;        &lt;file modifyTime=&quot;2015-02-16T17:32:51&quot; size=&quot;263504&quot;&gt;&#10;          &lt;path full=&quot;C:\Users\oconnorl\Desktop\iSpring PG Cert Materials\task1_revised\audio\audio35.wav&quot; relative=&quot;task1_revised\audio\audio35.wav&quot; resource=&quot;audio35.wav&quot;/&gt;&#10;        &lt;/file&gt;&#10;        &lt;trim end=&quot;42&quot; start=&quot;0&quot;/&gt;&#10;        &lt;audio channels=&quot;2&quot; sampleRate=&quot;44100&quot;/&gt;&#10;      &lt;/audioTrack&gt;&#10;      &lt;audioTrack duration=&quot;1800&quot; muted=&quot;false&quot; slideId=&quot;{92458F9C-B173-402C-B92C-79CCF66DA1C1}&quot; startTime=&quot;0&quot; stepIndex=&quot;0&quot; volume=&quot;1&quot;&gt;&#10;        &lt;file modifyTime=&quot;2015-02-16T17:32:55&quot; size=&quot;317600&quot;&gt;&#10;          &lt;path full=&quot;C:\Users\oconnorl\Desktop\iSpring PG Cert Materials\task1_revised\audio\audio36.wav&quot; relative=&quot;task1_revised\audio\audio36.wav&quot; resource=&quot;audio36.wav&quot;/&gt;&#10;        &lt;/file&gt;&#10;        &lt;audio channels=&quot;2&quot; sampleRate=&quot;44100&quot;/&gt;&#10;      &lt;/audioTrack&gt;&#10;      &lt;audioTrack duration=&quot;1400&quot; muted=&quot;false&quot; slideId=&quot;{5BA795D6-8132-4F0D-A801-716BB7352340}&quot; startTime=&quot;0&quot; stepIndex=&quot;0&quot; volume=&quot;1&quot;&gt;&#10;        &lt;file modifyTime=&quot;2015-02-16T17:32:58&quot; size=&quot;247040&quot;&gt;&#10;          &lt;path full=&quot;C:\Users\oconnorl\Desktop\iSpring PG Cert Materials\task1_revised\audio\audio37.wav&quot; relative=&quot;task1_revised\audio\audio37.wav&quot; resource=&quot;audio37.wav&quot;/&gt;&#10;        &lt;/file&gt;&#10;        &lt;audio channels=&quot;2&quot; sampleRate=&quot;44100&quot;/&gt;&#10;      &lt;/audioTrack&gt;&#10;      &lt;audioTrack duration=&quot;1800&quot; muted=&quot;false&quot; slideId=&quot;{15456BA1-00D7-45FC-9621-403978E8AA83}&quot; startTime=&quot;0&quot; stepIndex=&quot;0&quot; volume=&quot;1&quot;&gt;&#10;        &lt;file modifyTime=&quot;2015-02-16T17:33:02&quot; size=&quot;317600&quot;&gt;&#10;          &lt;path full=&quot;C:\Users\oconnorl\Desktop\iSpring PG Cert Materials\task1_revised\audio\audio38.wav&quot; relative=&quot;task1_revised\audio\audio38.wav&quot; resource=&quot;audio38.wav&quot;/&gt;&#10;        &lt;/file&gt;&#10;        &lt;audio channels=&quot;2&quot; sampleRate=&quot;44100&quot;/&gt;&#10;      &lt;/audioTrack&gt;&#10;      &lt;audioTrack duration=&quot;15500&quot; muted=&quot;false&quot; slideId=&quot;{C57B1D34-4E44-4C61-9DD4-78A7A6D0AFAE}&quot; startTime=&quot;0&quot; stepIndex=&quot;0&quot; volume=&quot;1&quot;&gt;&#10;        &lt;file modifyTime=&quot;2015-02-16T17:35:06&quot; size=&quot;2734280&quot;&gt;&#10;          &lt;path full=&quot;C:\Users\oconnorl\Desktop\iSpring PG Cert Materials\task1_revised\audio\audio40.wav&quot; relative=&quot;task1_revised\audio\audio40.wav&quot; resource=&quot;audio40.wav&quot;/&gt;&#10;        &lt;/file&gt;&#10;        &lt;trim end=&quot;20&quot; start=&quot;0&quot;/&gt;&#10;        &lt;audio channels=&quot;2&quot; sampleRate=&quot;44100&quot;/&gt;&#10;      &lt;/audioTrack&gt;&#10;      &lt;audioTrack duration=&quot;18400&quot; muted=&quot;false&quot; slideId=&quot;{4A32F440-D944-4309-B4EA-166925F335D7}&quot; startTime=&quot;0&quot; stepIndex=&quot;0&quot; volume=&quot;1&quot;&gt;&#10;        &lt;file modifyTime=&quot;2015-02-16T17:35:25&quot; size=&quot;3245840&quot;&gt;&#10;          &lt;path full=&quot;C:\Users\oconnorl\Desktop\iSpring PG Cert Materials\task1_revised\audio\audio41.wav&quot; relative=&quot;task1_revised\audio\audio41.wav&quot; resource=&quot;audio41.wav&quot;/&gt;&#10;        &lt;/file&gt;&#10;        &lt;audio channels=&quot;2&quot; sampleRate=&quot;44100&quot;/&gt;&#10;      &lt;/audioTrack&gt;&#10;      &lt;audioTrack duration=&quot;41600&quot; muted=&quot;false&quot; slideId=&quot;{92FB3DA2-DCB1-49B6-8CAF-D7C8D3488B0A}&quot; startTime=&quot;0&quot; stepIndex=&quot;0&quot; volume=&quot;1&quot;&gt;&#10;        &lt;file modifyTime=&quot;2015-02-16T17:39:11&quot; size=&quot;7338320&quot;&gt;&#10;          &lt;path full=&quot;C:\Users\oconnorl\Desktop\iSpring PG Cert Materials\task1_revised\audio\audio44.wav&quot; relative=&quot;task1_revised\audio\audio44.wav&quot; resource=&quot;audio44.wav&quot;/&gt;&#10;        &lt;/file&gt;&#10;        &lt;audio channels=&quot;2&quot; sampleRate=&quot;44100&quot;/&gt;&#10;      &lt;/audioTrack&gt;&#10;    &lt;/audioTracks&gt;&#10;  &lt;/narration&gt;&#10;&#10;&lt;/presentation&gt;&#10;"/>
  <p:tag name="ISPRING_ULTRA_SCORM_COURSE_ID" val="2B91EBD3-663D-4E0E-BD54-6BD277355B8A"/>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RESENTATION_TITLE" val="task1"/>
  <p:tag name="ISPRING_PLAYERS_CUSTOMIZATION" val="UEsDBBQAAgAIAP1UVEZ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D9VFRGWYZvqAsDAAC1CgAAJwAAAHVuaXZlcnNhbC9mbGFzaF9wdWJsaXNoaW5nX3NldHRpbmdzLnhtbNVW3U4aQRS+5ykm03gpqxarJQvGCKREBSK01Ssz7BzYibMz251ZEK/6NH2wPknP7AhCtM2qNWnDBcz5+c53fuYw4dFtIskMMiO0atDd6g4loCLNhZo26OdRZ/uQEmOZ4kxqBQ2qNCVHzUqY5mMpTDwEa9HUEIRRpp7aBo2tTetBMJ/Pq8KkmdNqmVvEN9VIJ0GagQFlIQtSyRb4ZRcpGNqsVAgJvehc81wCERwpKOHYMdmRzMQ08GZjFt1MM50rfqKlzkg2HTfou8Nj91naeKiWSEC55EwThU5s64xz4fgwORR3QGIQ0xiJH9QomQtu4wbdqzkUtA4eoxTYPgfmUE40JqPsPXwClnFmmT/6eBZurVkKvIgvFEtENEINcfk3aGt0/elq0L446/ZOr0f9/tmoO/AkCp9gEycMNgOFSEjnWQSrOCGzlkUx8kafCZMGwmBdtDSbaLVBzp3JWEusfeGF85CMgfdYAmvdGN4I1UHLXUommIhcNOhxJpikRFgmRbRyNvnYWGGL/nfWLQli4ZwBOR/Sh/C+OlHMMgPrtJYa42oeNb/qXHKy0DmR4gaI1QTzzxP8FQNZbw6ZZDoppDg+lhgpMOJMwBz4UVHTe8DfBbrCEEmOnji5qQTrI3zLxR0Zw0RniAtshjOOcmE8fvVZwCkz5gGULTluDc+6rfZ1t9dqX265BBmfMRU9ExwbDklq3wKfYe5KYwgpNVZzDQIrE7HcQNEfLnhhVibN0rFjNiua7hpZgGK7BfLxmKiIcDSFyqEsYMQU0UouCIvwChk3QjOhc4MSPywe2ryIoHclQhVUp3iDMFjGISuDtrO79762/+Hg8GO9Gvz8/mP7j073a2UgmYvm98rJHxfLark8vnNh4HbB06vBZvm/uRkGF+0vZeraa1+OSnWzPSwF1y9j1T8tY3XhV9lgbY2VooB7aOqXHm4iKRJhgf/NEXvBmLzqH8TP2NuMyRvm/Jqr8d+k7E+rx8jG6yMMnnweOU0ilEiwEG4jrt5Uzf3aDr5nnlRVKoi2+dRsVn4BUEsDBBQAAgAIAP1UVEZoXP0KuAIAAFIKAAAhAAAAdW5pdmVyc2FsL2ZsYXNoX3NraW5fc2V0dGluZ3MueG1slVZtb9owEP6+X4HYd9K90kkpUkuZVImt1Vr1u5MciYVjR7ZDx7+fz7EbGwhknCrhu+exz3ePj6ZqS/niw2SS5oIJ+QxaU14q9HjfhBY306zVWvBZLrgGrmdcyJqw6eLjT/tJE4u8xBI7kGM5G5JDf8zcfsZQ3Bnf5mhDhFzUDeH7tSjFLCP5tpSi5cXF1Kp9A5JRvjXIqx/z5WrwAEaVftBQRzmtrtHGURoJSgGm9H2FdpHFSAbMn3RlPyM5/VHnb39A21FFtaXdfkIbojWkhLjI17dow3hudo+7Mkc7T9DwVxvol89og1BG9iDjze+/og0yRNM2/6ORRooSCxpzzjfxncMEKczzw6yu0C4S8EJ40MUuuPLYu94HIPc1fPcpPlcp2BPW9WAgYNMzBgstW0gTv+piqhJvj6027wMWG8KUAYSuHvRkkn4irfLbxL4e9wfeKC8CkHP0iFfB2hqWXb4BMPb3+OXyzo6KML93X5CghJ1zBhn2zh7525T1CBk4e+QzowU8crY/gh9GOo5v8R1xzTxffRMFTszS18uvfBRPWuPDVcHRzuExtShgoTCdF1oDdi1NrK9LKTnKKeVkR0uiqeC/EJft7WVUmhwEnNJO6yrVVDM4JTeboxnSYb/sOlaji8Zy7H4U+st164k2M/xmSrQmeVWbHyU1nTjezdTuM01OU3BMGjzIB74RY0k1kVuQL0Kw8BxswBCDCw2jcxLd2xqCp0lQhDQ5XebUbXKq/rytM5Ar0zYKXjexr8NVtKyY+dOvFN6giAkDwY6pK7MdJ/RdloHDaQCIzCsv2m7RReqWacpgB/7pBw574aGbpcqIdEhvt3oNGx0qznlGSdJNil4pIS4OnCC8mrxEPHPCwAjVa5Ipe7Po4fsZ3O8cTWU/zFB64Ryza6ekaGMTP66gceL/kv8AUEsDBBQAAgAIAP1UVEY5TtMO3wIAAMYJAAAmAAAAdW5pdmVyc2FsL2h0bWxfcHVibGlzaGluZ19zZXR0aW5ncy54bWzNVsFOGzEQvecrLFccyQKlhUabIESCQKUkImkLJ+SsJ1kLr721vQnh1K/ph/VLOl6TkAgaLQiqKodkxzNv3psZzyY+uM0kmYCxQqsm3a5vUQIq0VyocZN+HRxv7lNiHVOcSa2gSZWm5KBVi/NiKIVN++AculqCMMo2ctekqXN5I4qm02ld2Nz4Uy0Lh/i2nugsyg1YUA5MlEs2wy83y8HSVq1GSBxMXzQvJBDBkYISnh2TJy6TNApeQ5bcjI0uFD/SUhtixsMmfbd/6D9zn4DUFhkor8220OjNrsE4F54Ok31xByQFMU6R994uJVPBXdqkO7seBb2jxygldpDAPMqRRi3K3cNn4BhnjoXHkM/BrbNzQzDxmWKZSAZ4Qrz8Jm0Prk+uep2Ls9Pzz9eDbvdscNoLJMqYaBUnjlYTxUhIFyaBRZ6YOceSFHljzIhJC3G0bJq7jbRaIeefyVBLLH0ZRckImcpZkx4awSQlwjEpksWpY2YM7lhI1OBjt+sj5egDYNCbpMxYWE40P7G+iknruy4kJzNdEClugDhNUFGR4a8UyHK5ycjorLRKZh2xUnAgEwFT4Adlle4B/5boClNkBUbiKOYSXMjwoxB3ZAgjbRAX2ASHFu3CBvz6s4BzZu0DKJtz3OifnbY716fn7c7lhhfI+ISp5Jng2ELIcvcW+Ay1K40ppNRYzSUIrEzCCgtlf7jgpVsVmZVzp2xSNt03sgTFdgvkEzDxIMHREqqAqoAJU0QrOSMswUth/QhNhC4sWsKwBGj7IoIhlAhVUh3jgsJkhoOpgra1vfN+98PHvf1PjXr0++evzbVB94uiJ5nPFjbF0dpVsVgXj+9cHPkb+vRld6b4V3e9d9H5VqVS553LQaX+dPqV4LpVvLqfq3hdhOXUW1pMlSjgZhmHNYa7RYpMOOCvOTQvaPz6LR/G4pUa/4Yq1o7v/ysiPC1e6itv8Th68m9GDe2r/71atT9QSwMEFAACAAgA/VRURvrfo6CMAQAADQYAAB8AAAB1bml2ZXJzYWwvaHRtbF9za2luX3NldHRpbmdzLmpzjZTLbsIwEEX3fAVytxWiz7TdoUKlSiwqlV3VhROGEOHYlu2kpIh/b8a8YscpeDb4cnLnEU02vX59SEL6L/2N/W3vH+7daoCaUQVcuzrr0HPUiWbZHGZZDizjQDykPDx6lLcnImRMuDWNq0+01Q0/IvCfBWW6icuAhQpoOqCVAe0noK1DiX+dzvZd7TpqjDkujBF8kAhugJsBFyqnliFXb/Y0G/RgUYI6gy5oAo5pZE8XeXJ8iDCaXCJySXk1FakYxDRZpUoUfN6Vf1lJUPULX+2A4XP0OnHsWKbNu4HcTzx5wugmpQKtYZ/3cYIRhBmNgTV8h/b8gzrG7YY8usx0Zg706AajSUuaQmtKTyMMF+O1V2uaEUabM7A2O+LuFsMhGK1AtazG9xgOKGQhL3iBUokUJ9JC2zM/okzQecbTfeohRpDDYtG2a3qnRm35Y+KskPBWaBnYyLzrw3HB1pvg4mov6zS08ywkhvKKgCZDD5dH0anG+J8RvH/VfVO1AjUTgtX1fp+rzDfvbf8AUEsDBBQAAgAIAP1UVE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D9VFRGlBOzImkAAABuAAAAHAAAAHVuaXZlcnNhbC9sb2NhbF9zZXR0aW5ncy54bWwNzDEOgzAMQNGdU1jeKe3WgcDGVpbSA1jERZEcG5GA4PZk+8PTb/szChy8pWDq8PV4IrDO5oMuDn/TUL8RUib1JKbsUA2h76pWbCb5cs4FJliFLt4mjiUyjxSLHHYRqOFTXv/AHpuuugFQSwMEFAACAAgAhGR5Rc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VRU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D9VFRG8rrsq8YOAAAPHAAAFwAAAHVuaXZlcnNhbC91bml2ZXJzYWwucG5n7VlrWJLZ2n4dG6eZxkN1lRWWmTNjZzMTz9jBTrs8lJp5rtzmhIqi4hmxcZpqPO1dk5SozGhpSkJsR1BAsF1BRWolgomIRcIIAqIhCqLfqzbffN+1f33X99cfLFgv91o8z/0897OedXE90P+o+VcbvgIAwPz4Md/TAGAKAYDPipebgU8KX9z7CXwzSTt99CBA7LIZASfL4g/4HQAActmKmfOfg/MvU46FpQGAxeP5lwkn+f7fAQBy97jvgeCsaKXIj/BN/HrOu+mT+YBPgbBgBdK+eUXNDnPfY8d8eVeeFFitWl7Ru6zwm9b1vilrt5+y2rJq+YGTUKfLBc93q9/k4KeexMNVKqIKNveysiskBdmVHoJChWaG+rDy3dOSnP3U7bpBaYnrYB9jsj/BOjp/Og4ACpqOeAYfDQ542RNP1khxyZQdpgDwICTKqa6oL0tWldn/uQloaQgauRJimz91ng660EFudCb2xhNod8AJp7GrdVJOIFGcQVxpSBWyCQd+SNlOBkffa+YAsPlgIghbeQHc9poVyNX+H/vA+ZYnIGFWdlDQgOVL0CXoEnQJugRdgi5Bl6BL0CXoEnQJ+v+ACgYxc0Zw2hG3+v+49ZNTZI2KrkYgBhlt2e+vO0B9Zt5Zulp6jXV41+8OjWLSKlHZdIUJ0PFOSj7nakHfLh/HyvCY2V81F3ZFKIq19Akm+MiBw/2Cw45Ibm/Jnnp3Vbgil9TIjcDS6TDwbqXTK0jiZkcovoZdhBLRFF6EOGL/2awSmp8gcu7QRhuIK2Lge8ehduLuzEy0v5YQY5QfdE0eyRUbBqUtgmi65KPPrKYMhzeOxlvna4piBpzwlSyjMhmvNIhnpK7UTlwyNhxR7UoQJu7UTQqTxdDkSuZkhijDtq04aTRCddRH/7pLkd04HfKQm3XDY1J0Ams6lKV9r4yzaVaF+MxNdwsV3oQ4Gqr7gIiCNX5mfERGhpxYtOZUIcURPXLC2rQVMftGqxCo3ZoO3vMnXU6afhHKTNWktdmsb1Hv2AvHYwxC8exON/h+H0TReC8pH5WwlZ+jbeY3DbMZtBgewJSWiGUoTxH6w14KOaGNRkTNomKI0xM52G+Npd9X6SoKa7kmKYwcOwmZsymhzFN2l65qRlSlnaZq4pjfo1IS063ljX8Qu8nwlDOFTH1YIRVxJ8w8mH75XPsNb8sxOYNfaVtPMMIsBxQhxq+K9Wj3zaSHD4SN+aT9NtS3126RI0W2bM8olyy8+MrUOJY1YMZ9qISljkLlHsXizF2hguwBfBBZk82wp0k/EdR1KZPh7ipC4VGKShytia7I/5qMvKtB3mxBBhb2Zne0lmRCYT4o3M5k+oZfBN1xy/hqSdTVr35w6iMdMJytKzYcMv+AVZ/msTJFFKHKnoOozScZRpjDR9Jf1kdRPhCmDiXVCidfDgNu/uhylie/slal76ahuvy8r0byda5P2NfZHSScKyG0VBZa7unSsZFUfVMgyrCHlpuqQf/OOcZOn6+Mp84wH81QDM8ahGfpA0xu5s8qze1XSbn8ppt/jpChQO0/K9Jmq9mnqZYXRR6y+zD/3qi5Q9dLVpdcjnFNptiMdsILwiausGUEulJ1MTFdFvOEnSOixIs8vlwYhXUxs+NY5XhCutDMjeeOsaP1KAvDqF1tjT5qobLw0LVPO90vYydG1B2she0Qo8/gH+i38myyJjKh8o+aUw17MfGxZ7hlZXa3NOifPZIqBQ8VnhC6yr4eEatMzfSEVmdL73RyHVmMaY7PLPIjQBdOPohw+G1+rMf5f1nyBvTDypE5dSE3zz1elH8bDEozNjqnQWSZIGrpO+ufIKuqocPqw1dD1qwSzt793vwcxzrt6vDmfxT3d7v8sYnqJ1prvxW+J4Z64unQ8n+vtNWmff1ChpLnSQ/kmY/JUOWms2+ZhmdOwvuGYTvsMOIpOwCj7+mcV8ecd79PVT6Y3xSuqmee0+ZuCvd0UGbOCMVbwQ/z56hALpIKWt5g3NXRvcoikBh3gqFjG+ZdYGLlfTNErBW1c9x+5+OpKd4b5oRknMcklm27tdI6Ntp8jMPIcT1fCcMcyPvx2VkEU3lkHW9EmybYz0ToVB/ns9PraMeDtp30H2TBIgmZZzJalTk4LbZHp2lydV1sEsaoKMpG6YkOTIQQVEsS3BMVBpdLkz3b04XVKMXOet1grnrLE1qcQE4xf8jfhpFSoveENWY+5MzkdN2R9SJnnzvgGZJWV0dngqwQuUlE70BFu5Dyd8uUPQuOwFBhco+u+hLuWUHtbBT4EjVMt8zJddk+5R5ij/ZqqhRVXvrW+vE2sdgKsj9Sl7Uzdk9M0Mbl9Li/oRnwajBrWL+bakDjhseFPJM2M0NshawEU4avWrDXqRcFCYr6KQrZEgAS6CJv1ouQcU1JPetSBMgMYTBnBi0L6rZ1wdgQsJwXmtLpdc9sa4S24EI0e5/llCI7GZaU7x/p78Kq1sEr8JDtXvANhljB74rsjJJYFssOWtCq0pwlDRU3mPWJ9j6mXMoeGqV447BR/S67sDhMBi0JlBt8A6mr01BXvafMvBQhBAyM8Rc7lE7DVi4lJikNz24HQMhOtpwdX7PpIvtV8Iru+EuM/c6shEAFP5jTnf22hYbeq+C/jT+JMrIvCS/EvlQXo+Q5grTH15rigkuM9ATxxloVRAR7ezgRQIokSEbEqS8GowpHNI2dt+Ud4V8IVb2NC+w0R/XcFhtHF8PmYxZIOteL2sXJr2wUQjtgWI2gHh5ukc6hm2tzrSHDOtac8elILBDdQzSZyGrBWBSthHIl8nAR7A5KMeocIPGwXQ2JG+WQZ1Jty4MTeehaoQP9mvlmYq5XaUP1Wdr04xlyTUVG++ne+XR2Hq1gz6ji6xekFhRQw/npyAiYLQGZXu7BfigG8UDy+pWnHH/lzWTviSwc/lfkxcoA107TUQ3imVt06aMsedQ7MCDwRkU4tokY036Osgta3rN33ZFzvftYQXtPPD0yMvl894XYq6DNalx9dY78vYUToQceTbVIqVdp3OpUa+6EddrG/AwJokYuKGp9hl9svq55UWpnNhbSejxFFJPJkVKHq/3QEkfXskdjy69UwK2i1TndnDZkjnlF/AR9rf1peXxTRA+zTKZ6o7w5n7ouvcObBHSijNJ3mxQfxtzqislrlHZPmJE1MdxLSkZQuqA+yO5UJj8ZrYjA2c5NcXAcW8wM1GfqkSVUJ8bMPd1bYzqp2FQWG77Jl7o+4DsX1MQJqhLc+WHChgn6pxR2kT9vrj5Xrs5IzNXVLsaKdUWwj9XsZMZ7vO7rMutKdkfudGVgDxOM1D1WaZnEPpjL6ku/hsC/pKEmGy5FlmlK0UZ6HTmZzZJpPSY4/0ioYJH2Fhtz35JP6UoQ+NEt0LWzWhImiTlRpY5cdlh0ipqtH6l3LG+IS6hSMQoCUGUcZKBocu3Ym6wIRn7GfxsZvtt1bjGhRp2r3eDgCZvPZ2G52PksH6ChCN51NjV1UaaiuMRfkJUxsy6NLqbS6Y03Wrp3CNMNfwe5D/CT5LxUn+SlH0ss9tl8mtv1z5a819vWQFDiPxZC+ttgW9bYoy+EHX/w/tXinxndUU/jSGassVIHnL83n81r/8F54efT2TsS/5fuXaToMwG7tWrNj727xEmQcyUO1Vk13sQHIT3EywhriMQ+EFRflh+qkjARvkFxS1N6xC9B7CSuW9Q+vMJxYoZBKS6Z9rBYs7oFA4/5Rd/OXy/InT4YuQUqh71WlqGfsO/OHmrWZ/FsVifkGRUxYsbYv1fgWCCPkU7d3rqBp5zhPqJFikgybAXW1Zck36QVpTnFJSYo44D2CmuxmMr3e1OEneKMT3U+waI0W16uBJXBpquZuR+tH5wwT8001yva7pU3xPbn5ZhXKz5qKgNZyc6k0EI1Ur/umi1h0WJ56i7dUXRlo7+t+m+8GeTGcvidfgetYfwwFQnT5rn7Qww63tgGOTNQdx2BGbWHfqd9qtaXsm1W3UMMzLej1nLd8IwaM2fAHd2UfXfjy1S1wqxvgJjLsKnJ9Sr3WFdqgvbTvjjpzf5J08Zz6pU0eeIXDs54rEcr/xENF/rnYeXuq8QN83YJQM6buFNzUGINIgZMwy7RCcd2nqrIRRWeOGAu0t5BT+DEjCyXNIvrjZzhod/9cdgG6i3mZAtJRLYJPeTaKs1YZA55P/RXtiyd6rfmG0mSNGqhoK5aGPnhZv23aXH0JFOb99JOnFIzXIkynOc3pXUhBlpfq662PGF/0GsV1MO+I2b1cW0DaJ1IsJvTToJEptFVmtRrYGUgZFptfy8rC+kNniNSCwTMbwf/amua2ZRX9xsimKDiftuUO0qeXJdGpKH3gB6GagX1pcYp3mbodxckRQ1/7fefXVFyu5Z/XCxuhX9aSWLN5tAtLeyg34k49+XNr7mPLlVBHSWxwaERf7qM59wM/qtru/g/urbXRY7Mvuj5ruq48UuhasV7lkGkhkFu89Xcae3nGv3q1gmgnFD7pz16RrzuNuNkAixIngrYqCfcMkQraAoYaIYrdtomNSUxbxPp2bcPsm+p5/uQpx3w9asNeRKIuM/LMNqs3F+eK8TPzcg8zfgDKrrYiDBkufvqd015qPuPUJV3wE66ImhuriRXVDFnZ9g7e1ULFpM5PBsK3lFCmvpbrky+OmSpNIofx7ckNvVUWY9htG3dT24GV8ns8NtQ7kApNp/8ARHhHO0ly8xa5XgGvKOEavwznpXmSkpcdzPpmj9qyyhIJy/jxx5r7qL2AUBWF/3KjTN01jPaSzDUqPgliywf6tvaEPphVWn2LdL735isU7a2DXjuq6nnAfmpGs2NCod9QIFjBWHf2kjJK817a6Pe9v39vqmaVpSC/1SsI/lc91w8JwBgbNt/XPhgU0OFGWaf/pxCf3x9VHkSvOjFhsRHGsDjUdS1DADczqDYLZ0YBzUCXIG9p6+pK+q7PyIp80FYg9+eJdAunMQ/PeKHzxt/Ln1s6ZMY+hkA9NV51OS8n+u5OGErG5Hid9+AOYGLgeOH/X2JB8/98F9QSwMEFAACAAgA/VRURmp9wY1LAAAAagAAABsAAAB1bml2ZXJzYWwvdW5pdmVyc2FsLnBuZy54bWyzsa/IzVEoSy0qzszPs1Uy1DNQsrfj5bIpKEoty0wtV6gAigEFIUBJoRLINUJwyzNTSjJslczNkZRkpGamZ5TYKpmaW8AF9YFGAgBQSwECAAAUAAIACAD9VFRGWn+5mToEAADhDgAAHQAAAAAAAAABAAAAAAAAAAAAdW5pdmVyc2FsL2NvbW1vbl9tZXNzYWdlcy5sbmdQSwECAAAUAAIACAD9VFRGWYZvqAsDAAC1CgAAJwAAAAAAAAABAAAAAAB1BAAAdW5pdmVyc2FsL2ZsYXNoX3B1Ymxpc2hpbmdfc2V0dGluZ3MueG1sUEsBAgAAFAACAAgA/VRURmhc/Qq4AgAAUgoAACEAAAAAAAAAAQAAAAAAxQcAAHVuaXZlcnNhbC9mbGFzaF9za2luX3NldHRpbmdzLnhtbFBLAQIAABQAAgAIAP1UVEY5TtMO3wIAAMYJAAAmAAAAAAAAAAEAAAAAALwKAAB1bml2ZXJzYWwvaHRtbF9wdWJsaXNoaW5nX3NldHRpbmdzLnhtbFBLAQIAABQAAgAIAP1UVEb636OgjAEAAA0GAAAfAAAAAAAAAAEAAAAAAN8NAAB1bml2ZXJzYWwvaHRtbF9za2luX3NldHRpbmdzLmpzUEsBAgAAFAACAAgA/VRURhra6juqAAAAHwEAABoAAAAAAAAAAQAAAAAAqA8AAHVuaXZlcnNhbC9pMThuX3ByZXNldHMueG1sUEsBAgAAFAACAAgA/VRURpQTsyJpAAAAbgAAABwAAAAAAAAAAQAAAAAAihAAAHVuaXZlcnNhbC9sb2NhbF9zZXR0aW5ncy54bWxQSwECAAAUAAIACACEZHlFzoIJN+wCAACICAAAFAAAAAAAAAABAAAAAAAtEQAAdW5pdmVyc2FsL3BsYXllci54bWxQSwECAAAUAAIACAD9VFRGNdvZrWgBAADzAgAAKQAAAAAAAAABAAAAAABLFAAAdW5pdmVyc2FsL3NraW5fY3VzdG9taXphdGlvbl9zZXR0aW5ncy54bWxQSwECAAAUAAIACAD9VFRG8rrsq8YOAAAPHAAAFwAAAAAAAAAAAAAAAAD6FQAAdW5pdmVyc2FsL3VuaXZlcnNhbC5wbmdQSwECAAAUAAIACAD9VFRGan3BjUsAAABqAAAAGwAAAAAAAAABAAAAAAD1JAAAdW5pdmVyc2FsL3VuaXZlcnNhbC5wbmcueG1sUEsFBgAAAAALAAsASQMAAHklAAAAAA=="/>
  <p:tag name="ISPRING_SCORM_ENDPOINT" val="&lt;endpoint&gt;&lt;enable&gt;0&lt;/enable&gt;&lt;lrs&gt;http://&lt;/lrs&gt;&lt;auth&gt;0&lt;/auth&gt;&lt;login&gt;&lt;/login&gt;&lt;password&gt;&lt;/password&gt;&lt;key&gt;&lt;/key&gt;&lt;name&gt;&lt;/name&gt;&lt;email&gt;&lt;/email&gt;&lt;/endpoint&gt;&#10;"/>
  <p:tag name="ISPRING_RESOURCE_PATHS_HASH_PRESENTER" val="9d562f7f17362fc465aed92dbd8eebf97c68d2a"/>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
  <p:tag name="ISPRING_SLIDE_ID" val="{864F4F5D-3362-4D60-8A8C-49EA75540C4B}"/>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4"/>
  <p:tag name="ISPRING_SLIDE_ID" val="{D02EE0A5-8EFE-4CD2-B2E8-55AC766136E2}"/>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4"/>
  <p:tag name="ISPRING_SLIDE_ID" val="{D02EE0A5-8EFE-4CD2-B2E8-55AC766136E2}"/>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4"/>
  <p:tag name="ISPRING_SLIDE_ID" val="{D02EE0A5-8EFE-4CD2-B2E8-55AC766136E2}"/>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989</TotalTime>
  <Words>893</Words>
  <Application>Microsoft Office PowerPoint</Application>
  <PresentationFormat>Widescreen</PresentationFormat>
  <Paragraphs>93</Paragraphs>
  <Slides>11</Slides>
  <Notes>4</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Lucida Bright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Edge Hill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task1</dc:title>
  <dc:creator>Olaf Raetzel</dc:creator>
  <cp:lastModifiedBy>Lisa Oconnor</cp:lastModifiedBy>
  <cp:revision>134</cp:revision>
  <dcterms:created xsi:type="dcterms:W3CDTF">2015-01-28T10:40:50Z</dcterms:created>
  <dcterms:modified xsi:type="dcterms:W3CDTF">2016-09-15T15:27:32Z</dcterms:modified>
</cp:coreProperties>
</file>