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72" r:id="rId3"/>
    <p:sldId id="265" r:id="rId4"/>
    <p:sldId id="266" r:id="rId5"/>
    <p:sldId id="257" r:id="rId6"/>
    <p:sldId id="258" r:id="rId7"/>
    <p:sldId id="260" r:id="rId8"/>
    <p:sldId id="261" r:id="rId9"/>
    <p:sldId id="262" r:id="rId10"/>
    <p:sldId id="263" r:id="rId11"/>
    <p:sldId id="267" r:id="rId12"/>
    <p:sldId id="269" r:id="rId13"/>
    <p:sldId id="270" r:id="rId14"/>
    <p:sldId id="259"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notesViewPr>
    <p:cSldViewPr snapToGrid="0">
      <p:cViewPr varScale="1">
        <p:scale>
          <a:sx n="83" d="100"/>
          <a:sy n="83" d="100"/>
        </p:scale>
        <p:origin x="201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17215D-D7F3-40A2-BF6F-4C07C9690321}" type="datetimeFigureOut">
              <a:rPr lang="en-GB" smtClean="0"/>
              <a:t>17/09/2014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5F2C55-FD5F-4A3D-90B8-596BDBB436E2}" type="slidenum">
              <a:rPr lang="en-GB" smtClean="0"/>
              <a:t>‹#›</a:t>
            </a:fld>
            <a:endParaRPr lang="en-GB"/>
          </a:p>
        </p:txBody>
      </p:sp>
    </p:spTree>
    <p:extLst>
      <p:ext uri="{BB962C8B-B14F-4D97-AF65-F5344CB8AC3E}">
        <p14:creationId xmlns:p14="http://schemas.microsoft.com/office/powerpoint/2010/main" val="408826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5F2C55-FD5F-4A3D-90B8-596BDBB436E2}" type="slidenum">
              <a:rPr lang="en-GB" smtClean="0"/>
              <a:t>1</a:t>
            </a:fld>
            <a:endParaRPr lang="en-GB"/>
          </a:p>
        </p:txBody>
      </p:sp>
    </p:spTree>
    <p:extLst>
      <p:ext uri="{BB962C8B-B14F-4D97-AF65-F5344CB8AC3E}">
        <p14:creationId xmlns:p14="http://schemas.microsoft.com/office/powerpoint/2010/main" val="3686532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reason we need to do this it will help if we already have a scenario that we could later research. </a:t>
            </a:r>
          </a:p>
          <a:p>
            <a:endParaRPr lang="en-GB" baseline="0" dirty="0" smtClean="0"/>
          </a:p>
          <a:p>
            <a:r>
              <a:rPr lang="en-GB" baseline="0" dirty="0" smtClean="0"/>
              <a:t>Write the situation down, Discuss it with the person next to you and then a couple can share it with the group if they want to.</a:t>
            </a:r>
          </a:p>
          <a:p>
            <a:endParaRPr lang="en-GB" baseline="0" dirty="0" smtClean="0"/>
          </a:p>
          <a:p>
            <a:r>
              <a:rPr lang="en-GB" baseline="0" dirty="0" smtClean="0"/>
              <a:t>Warming up with the </a:t>
            </a:r>
            <a:r>
              <a:rPr lang="en-GB" baseline="0" dirty="0" err="1" smtClean="0"/>
              <a:t>ebooks</a:t>
            </a:r>
            <a:r>
              <a:rPr lang="en-GB" baseline="0" dirty="0" smtClean="0"/>
              <a:t>. Use the </a:t>
            </a:r>
            <a:r>
              <a:rPr lang="en-GB" baseline="0" dirty="0" err="1" smtClean="0"/>
              <a:t>ebooks</a:t>
            </a:r>
            <a:r>
              <a:rPr lang="en-GB" baseline="0" dirty="0" smtClean="0"/>
              <a:t> to find some background information on your topic.</a:t>
            </a:r>
          </a:p>
          <a:p>
            <a:endParaRPr lang="en-GB" baseline="0" dirty="0" smtClean="0"/>
          </a:p>
          <a:p>
            <a:r>
              <a:rPr lang="en-GB" baseline="0" dirty="0" smtClean="0"/>
              <a:t>It can be difficult to put together a well balanced research question that is why we are going to introduce using the PICO advanced search to help formulate the question.</a:t>
            </a:r>
          </a:p>
          <a:p>
            <a:endParaRPr lang="en-GB" dirty="0"/>
          </a:p>
        </p:txBody>
      </p:sp>
      <p:sp>
        <p:nvSpPr>
          <p:cNvPr id="4" name="Slide Number Placeholder 3"/>
          <p:cNvSpPr>
            <a:spLocks noGrp="1"/>
          </p:cNvSpPr>
          <p:nvPr>
            <p:ph type="sldNum" sz="quarter" idx="10"/>
          </p:nvPr>
        </p:nvSpPr>
        <p:spPr/>
        <p:txBody>
          <a:bodyPr/>
          <a:lstStyle/>
          <a:p>
            <a:fld id="{AC5F2C55-FD5F-4A3D-90B8-596BDBB436E2}" type="slidenum">
              <a:rPr lang="en-GB" smtClean="0"/>
              <a:t>10</a:t>
            </a:fld>
            <a:endParaRPr lang="en-GB"/>
          </a:p>
        </p:txBody>
      </p:sp>
    </p:spTree>
    <p:extLst>
      <p:ext uri="{BB962C8B-B14F-4D97-AF65-F5344CB8AC3E}">
        <p14:creationId xmlns:p14="http://schemas.microsoft.com/office/powerpoint/2010/main" val="2535529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a:t>
            </a:r>
            <a:r>
              <a:rPr lang="en-GB" baseline="0" dirty="0" smtClean="0"/>
              <a:t> are some examples to show how you can build up the question. You can then use the key concepts and alternative keywords for search terms. Then in the database you can use the advanced search screen to combine your terms.</a:t>
            </a:r>
          </a:p>
          <a:p>
            <a:endParaRPr lang="en-GB" dirty="0"/>
          </a:p>
        </p:txBody>
      </p:sp>
      <p:sp>
        <p:nvSpPr>
          <p:cNvPr id="4" name="Slide Number Placeholder 3"/>
          <p:cNvSpPr>
            <a:spLocks noGrp="1"/>
          </p:cNvSpPr>
          <p:nvPr>
            <p:ph type="sldNum" sz="quarter" idx="10"/>
          </p:nvPr>
        </p:nvSpPr>
        <p:spPr/>
        <p:txBody>
          <a:bodyPr/>
          <a:lstStyle/>
          <a:p>
            <a:fld id="{AC5F2C55-FD5F-4A3D-90B8-596BDBB436E2}" type="slidenum">
              <a:rPr lang="en-GB" smtClean="0"/>
              <a:t>11</a:t>
            </a:fld>
            <a:endParaRPr lang="en-GB"/>
          </a:p>
        </p:txBody>
      </p:sp>
    </p:spTree>
    <p:extLst>
      <p:ext uri="{BB962C8B-B14F-4D97-AF65-F5344CB8AC3E}">
        <p14:creationId xmlns:p14="http://schemas.microsoft.com/office/powerpoint/2010/main" val="1708367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pPr marL="0" indent="0">
              <a:buNone/>
            </a:pPr>
            <a:r>
              <a:rPr lang="en-GB" baseline="0" dirty="0" smtClean="0"/>
              <a:t>PICO question </a:t>
            </a:r>
            <a:endParaRPr lang="en-GB" dirty="0"/>
          </a:p>
        </p:txBody>
      </p:sp>
      <p:sp>
        <p:nvSpPr>
          <p:cNvPr id="4" name="Slide Number Placeholder 3"/>
          <p:cNvSpPr>
            <a:spLocks noGrp="1"/>
          </p:cNvSpPr>
          <p:nvPr>
            <p:ph type="sldNum" sz="quarter" idx="10"/>
          </p:nvPr>
        </p:nvSpPr>
        <p:spPr/>
        <p:txBody>
          <a:bodyPr/>
          <a:lstStyle/>
          <a:p>
            <a:fld id="{54B371A9-57F5-439D-A04F-5C8EEFD2CF23}" type="slidenum">
              <a:rPr lang="en-US" smtClean="0"/>
              <a:t>12</a:t>
            </a:fld>
            <a:endParaRPr lang="en-US"/>
          </a:p>
        </p:txBody>
      </p:sp>
    </p:spTree>
    <p:extLst>
      <p:ext uri="{BB962C8B-B14F-4D97-AF65-F5344CB8AC3E}">
        <p14:creationId xmlns:p14="http://schemas.microsoft.com/office/powerpoint/2010/main" val="1458010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Suggested terms for searching.</a:t>
            </a:r>
          </a:p>
          <a:p>
            <a:r>
              <a:rPr lang="en-GB" dirty="0" smtClean="0"/>
              <a:t>Search each intervention separately. Remember to include alternative names or similar terms and combine with OR when searching.</a:t>
            </a:r>
          </a:p>
          <a:p>
            <a:r>
              <a:rPr lang="en-GB" dirty="0" smtClean="0"/>
              <a:t>Combine results for each intervention, therapy or diagnosis method with AND.</a:t>
            </a:r>
          </a:p>
          <a:p>
            <a:r>
              <a:rPr lang="en-GB" dirty="0" smtClean="0"/>
              <a:t>Add patient group, population or age as a limit to focus results if required.</a:t>
            </a:r>
            <a:endParaRPr lang="en-GB" dirty="0"/>
          </a:p>
        </p:txBody>
      </p:sp>
      <p:sp>
        <p:nvSpPr>
          <p:cNvPr id="4" name="Slide Number Placeholder 3"/>
          <p:cNvSpPr>
            <a:spLocks noGrp="1"/>
          </p:cNvSpPr>
          <p:nvPr>
            <p:ph type="sldNum" sz="quarter" idx="10"/>
          </p:nvPr>
        </p:nvSpPr>
        <p:spPr/>
        <p:txBody>
          <a:bodyPr/>
          <a:lstStyle/>
          <a:p>
            <a:fld id="{AC5F2C55-FD5F-4A3D-90B8-596BDBB436E2}" type="slidenum">
              <a:rPr lang="en-GB" smtClean="0"/>
              <a:t>13</a:t>
            </a:fld>
            <a:endParaRPr lang="en-GB"/>
          </a:p>
        </p:txBody>
      </p:sp>
    </p:spTree>
    <p:extLst>
      <p:ext uri="{BB962C8B-B14F-4D97-AF65-F5344CB8AC3E}">
        <p14:creationId xmlns:p14="http://schemas.microsoft.com/office/powerpoint/2010/main" val="1504496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5F2C55-FD5F-4A3D-90B8-596BDBB436E2}" type="slidenum">
              <a:rPr lang="en-GB" smtClean="0"/>
              <a:t>14</a:t>
            </a:fld>
            <a:endParaRPr lang="en-GB"/>
          </a:p>
        </p:txBody>
      </p:sp>
    </p:spTree>
    <p:extLst>
      <p:ext uri="{BB962C8B-B14F-4D97-AF65-F5344CB8AC3E}">
        <p14:creationId xmlns:p14="http://schemas.microsoft.com/office/powerpoint/2010/main" val="745048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5F2C55-FD5F-4A3D-90B8-596BDBB436E2}" type="slidenum">
              <a:rPr lang="en-GB" smtClean="0"/>
              <a:t>2</a:t>
            </a:fld>
            <a:endParaRPr lang="en-GB"/>
          </a:p>
        </p:txBody>
      </p:sp>
    </p:spTree>
    <p:extLst>
      <p:ext uri="{BB962C8B-B14F-4D97-AF65-F5344CB8AC3E}">
        <p14:creationId xmlns:p14="http://schemas.microsoft.com/office/powerpoint/2010/main" val="1167471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5F2C55-FD5F-4A3D-90B8-596BDBB436E2}" type="slidenum">
              <a:rPr lang="en-GB" smtClean="0"/>
              <a:t>3</a:t>
            </a:fld>
            <a:endParaRPr lang="en-GB"/>
          </a:p>
        </p:txBody>
      </p:sp>
    </p:spTree>
    <p:extLst>
      <p:ext uri="{BB962C8B-B14F-4D97-AF65-F5344CB8AC3E}">
        <p14:creationId xmlns:p14="http://schemas.microsoft.com/office/powerpoint/2010/main" val="3695696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5F2C55-FD5F-4A3D-90B8-596BDBB436E2}" type="slidenum">
              <a:rPr lang="en-GB" smtClean="0"/>
              <a:t>4</a:t>
            </a:fld>
            <a:endParaRPr lang="en-GB"/>
          </a:p>
        </p:txBody>
      </p:sp>
    </p:spTree>
    <p:extLst>
      <p:ext uri="{BB962C8B-B14F-4D97-AF65-F5344CB8AC3E}">
        <p14:creationId xmlns:p14="http://schemas.microsoft.com/office/powerpoint/2010/main" val="994524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Writing a good research question will help make the rest of the process of finding</a:t>
            </a:r>
            <a:r>
              <a:rPr lang="en-GB" baseline="0" dirty="0" smtClean="0"/>
              <a:t> and evaluating the information a lot easier. PICO is a systematic way of finding information particularly good for  Therapy / Treatment &amp; Diagnosis questions.</a:t>
            </a:r>
            <a:endParaRPr lang="en-GB" dirty="0" smtClean="0"/>
          </a:p>
          <a:p>
            <a:endParaRPr lang="en-GB" dirty="0"/>
          </a:p>
        </p:txBody>
      </p:sp>
      <p:sp>
        <p:nvSpPr>
          <p:cNvPr id="4" name="Slide Number Placeholder 3"/>
          <p:cNvSpPr>
            <a:spLocks noGrp="1"/>
          </p:cNvSpPr>
          <p:nvPr>
            <p:ph type="sldNum" sz="quarter" idx="10"/>
          </p:nvPr>
        </p:nvSpPr>
        <p:spPr/>
        <p:txBody>
          <a:bodyPr/>
          <a:lstStyle/>
          <a:p>
            <a:fld id="{AC5F2C55-FD5F-4A3D-90B8-596BDBB436E2}" type="slidenum">
              <a:rPr lang="en-GB" smtClean="0"/>
              <a:t>5</a:t>
            </a:fld>
            <a:endParaRPr lang="en-GB"/>
          </a:p>
        </p:txBody>
      </p:sp>
    </p:spTree>
    <p:extLst>
      <p:ext uri="{BB962C8B-B14F-4D97-AF65-F5344CB8AC3E}">
        <p14:creationId xmlns:p14="http://schemas.microsoft.com/office/powerpoint/2010/main" val="1973299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5F2C55-FD5F-4A3D-90B8-596BDBB436E2}" type="slidenum">
              <a:rPr lang="en-GB" smtClean="0"/>
              <a:t>6</a:t>
            </a:fld>
            <a:endParaRPr lang="en-GB"/>
          </a:p>
        </p:txBody>
      </p:sp>
    </p:spTree>
    <p:extLst>
      <p:ext uri="{BB962C8B-B14F-4D97-AF65-F5344CB8AC3E}">
        <p14:creationId xmlns:p14="http://schemas.microsoft.com/office/powerpoint/2010/main" val="1865199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5F2C55-FD5F-4A3D-90B8-596BDBB436E2}" type="slidenum">
              <a:rPr lang="en-GB" smtClean="0"/>
              <a:t>7</a:t>
            </a:fld>
            <a:endParaRPr lang="en-GB"/>
          </a:p>
        </p:txBody>
      </p:sp>
    </p:spTree>
    <p:extLst>
      <p:ext uri="{BB962C8B-B14F-4D97-AF65-F5344CB8AC3E}">
        <p14:creationId xmlns:p14="http://schemas.microsoft.com/office/powerpoint/2010/main" val="3658152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5F2C55-FD5F-4A3D-90B8-596BDBB436E2}" type="slidenum">
              <a:rPr lang="en-GB" smtClean="0"/>
              <a:t>8</a:t>
            </a:fld>
            <a:endParaRPr lang="en-GB"/>
          </a:p>
        </p:txBody>
      </p:sp>
    </p:spTree>
    <p:extLst>
      <p:ext uri="{BB962C8B-B14F-4D97-AF65-F5344CB8AC3E}">
        <p14:creationId xmlns:p14="http://schemas.microsoft.com/office/powerpoint/2010/main" val="375752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5F2C55-FD5F-4A3D-90B8-596BDBB436E2}" type="slidenum">
              <a:rPr lang="en-GB" smtClean="0"/>
              <a:t>9</a:t>
            </a:fld>
            <a:endParaRPr lang="en-GB"/>
          </a:p>
        </p:txBody>
      </p:sp>
    </p:spTree>
    <p:extLst>
      <p:ext uri="{BB962C8B-B14F-4D97-AF65-F5344CB8AC3E}">
        <p14:creationId xmlns:p14="http://schemas.microsoft.com/office/powerpoint/2010/main" val="3398861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7F58ED2-F68D-4B42-B487-FE9AAB681B5D}" type="datetimeFigureOut">
              <a:rPr lang="en-GB" smtClean="0"/>
              <a:t>17/09/2014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CAAD3D-2D4C-4A48-B854-07A2CBA6A9B8}" type="slidenum">
              <a:rPr lang="en-GB" smtClean="0"/>
              <a:t>‹#›</a:t>
            </a:fld>
            <a:endParaRPr lang="en-GB"/>
          </a:p>
        </p:txBody>
      </p:sp>
    </p:spTree>
    <p:extLst>
      <p:ext uri="{BB962C8B-B14F-4D97-AF65-F5344CB8AC3E}">
        <p14:creationId xmlns:p14="http://schemas.microsoft.com/office/powerpoint/2010/main" val="185202802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F58ED2-F68D-4B42-B487-FE9AAB681B5D}" type="datetimeFigureOut">
              <a:rPr lang="en-GB" smtClean="0"/>
              <a:t>17/09/2014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CAAD3D-2D4C-4A48-B854-07A2CBA6A9B8}" type="slidenum">
              <a:rPr lang="en-GB" smtClean="0"/>
              <a:t>‹#›</a:t>
            </a:fld>
            <a:endParaRPr lang="en-GB"/>
          </a:p>
        </p:txBody>
      </p:sp>
    </p:spTree>
    <p:extLst>
      <p:ext uri="{BB962C8B-B14F-4D97-AF65-F5344CB8AC3E}">
        <p14:creationId xmlns:p14="http://schemas.microsoft.com/office/powerpoint/2010/main" val="246043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F58ED2-F68D-4B42-B487-FE9AAB681B5D}" type="datetimeFigureOut">
              <a:rPr lang="en-GB" smtClean="0"/>
              <a:t>17/09/2014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CAAD3D-2D4C-4A48-B854-07A2CBA6A9B8}" type="slidenum">
              <a:rPr lang="en-GB" smtClean="0"/>
              <a:t>‹#›</a:t>
            </a:fld>
            <a:endParaRPr lang="en-GB"/>
          </a:p>
        </p:txBody>
      </p:sp>
    </p:spTree>
    <p:extLst>
      <p:ext uri="{BB962C8B-B14F-4D97-AF65-F5344CB8AC3E}">
        <p14:creationId xmlns:p14="http://schemas.microsoft.com/office/powerpoint/2010/main" val="88108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F58ED2-F68D-4B42-B487-FE9AAB681B5D}" type="datetimeFigureOut">
              <a:rPr lang="en-GB" smtClean="0"/>
              <a:t>17/09/2014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CAAD3D-2D4C-4A48-B854-07A2CBA6A9B8}"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145559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F58ED2-F68D-4B42-B487-FE9AAB681B5D}" type="datetimeFigureOut">
              <a:rPr lang="en-GB" smtClean="0"/>
              <a:t>17/09/2014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CAAD3D-2D4C-4A48-B854-07A2CBA6A9B8}" type="slidenum">
              <a:rPr lang="en-GB" smtClean="0"/>
              <a:t>‹#›</a:t>
            </a:fld>
            <a:endParaRPr lang="en-GB"/>
          </a:p>
        </p:txBody>
      </p:sp>
    </p:spTree>
    <p:extLst>
      <p:ext uri="{BB962C8B-B14F-4D97-AF65-F5344CB8AC3E}">
        <p14:creationId xmlns:p14="http://schemas.microsoft.com/office/powerpoint/2010/main" val="1288917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7F58ED2-F68D-4B42-B487-FE9AAB681B5D}" type="datetimeFigureOut">
              <a:rPr lang="en-GB" smtClean="0"/>
              <a:t>17/09/2014</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CAAD3D-2D4C-4A48-B854-07A2CBA6A9B8}" type="slidenum">
              <a:rPr lang="en-GB" smtClean="0"/>
              <a:t>‹#›</a:t>
            </a:fld>
            <a:endParaRPr lang="en-GB"/>
          </a:p>
        </p:txBody>
      </p:sp>
    </p:spTree>
    <p:extLst>
      <p:ext uri="{BB962C8B-B14F-4D97-AF65-F5344CB8AC3E}">
        <p14:creationId xmlns:p14="http://schemas.microsoft.com/office/powerpoint/2010/main" val="2884257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7F58ED2-F68D-4B42-B487-FE9AAB681B5D}" type="datetimeFigureOut">
              <a:rPr lang="en-GB" smtClean="0"/>
              <a:t>17/09/2014</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CAAD3D-2D4C-4A48-B854-07A2CBA6A9B8}" type="slidenum">
              <a:rPr lang="en-GB" smtClean="0"/>
              <a:t>‹#›</a:t>
            </a:fld>
            <a:endParaRPr lang="en-GB"/>
          </a:p>
        </p:txBody>
      </p:sp>
    </p:spTree>
    <p:extLst>
      <p:ext uri="{BB962C8B-B14F-4D97-AF65-F5344CB8AC3E}">
        <p14:creationId xmlns:p14="http://schemas.microsoft.com/office/powerpoint/2010/main" val="431581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F58ED2-F68D-4B42-B487-FE9AAB681B5D}" type="datetimeFigureOut">
              <a:rPr lang="en-GB" smtClean="0"/>
              <a:t>17/09/2014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CAAD3D-2D4C-4A48-B854-07A2CBA6A9B8}" type="slidenum">
              <a:rPr lang="en-GB" smtClean="0"/>
              <a:t>‹#›</a:t>
            </a:fld>
            <a:endParaRPr lang="en-GB"/>
          </a:p>
        </p:txBody>
      </p:sp>
    </p:spTree>
    <p:extLst>
      <p:ext uri="{BB962C8B-B14F-4D97-AF65-F5344CB8AC3E}">
        <p14:creationId xmlns:p14="http://schemas.microsoft.com/office/powerpoint/2010/main" val="989319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F58ED2-F68D-4B42-B487-FE9AAB681B5D}" type="datetimeFigureOut">
              <a:rPr lang="en-GB" smtClean="0"/>
              <a:t>17/09/2014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CAAD3D-2D4C-4A48-B854-07A2CBA6A9B8}" type="slidenum">
              <a:rPr lang="en-GB" smtClean="0"/>
              <a:t>‹#›</a:t>
            </a:fld>
            <a:endParaRPr lang="en-GB"/>
          </a:p>
        </p:txBody>
      </p:sp>
    </p:spTree>
    <p:extLst>
      <p:ext uri="{BB962C8B-B14F-4D97-AF65-F5344CB8AC3E}">
        <p14:creationId xmlns:p14="http://schemas.microsoft.com/office/powerpoint/2010/main" val="1891435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D7F58ED2-F68D-4B42-B487-FE9AAB681B5D}" type="datetimeFigureOut">
              <a:rPr lang="en-GB" smtClean="0"/>
              <a:t>17/09/2014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CAAD3D-2D4C-4A48-B854-07A2CBA6A9B8}" type="slidenum">
              <a:rPr lang="en-GB" smtClean="0"/>
              <a:t>‹#›</a:t>
            </a:fld>
            <a:endParaRPr lang="en-GB"/>
          </a:p>
        </p:txBody>
      </p:sp>
    </p:spTree>
    <p:extLst>
      <p:ext uri="{BB962C8B-B14F-4D97-AF65-F5344CB8AC3E}">
        <p14:creationId xmlns:p14="http://schemas.microsoft.com/office/powerpoint/2010/main" val="39572131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F58ED2-F68D-4B42-B487-FE9AAB681B5D}" type="datetimeFigureOut">
              <a:rPr lang="en-GB" smtClean="0"/>
              <a:t>17/09/2014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CAAD3D-2D4C-4A48-B854-07A2CBA6A9B8}" type="slidenum">
              <a:rPr lang="en-GB" smtClean="0"/>
              <a:t>‹#›</a:t>
            </a:fld>
            <a:endParaRPr lang="en-GB"/>
          </a:p>
        </p:txBody>
      </p:sp>
    </p:spTree>
    <p:extLst>
      <p:ext uri="{BB962C8B-B14F-4D97-AF65-F5344CB8AC3E}">
        <p14:creationId xmlns:p14="http://schemas.microsoft.com/office/powerpoint/2010/main" val="679578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7F58ED2-F68D-4B42-B487-FE9AAB681B5D}" type="datetimeFigureOut">
              <a:rPr lang="en-GB" smtClean="0"/>
              <a:t>17/09/2014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CAAD3D-2D4C-4A48-B854-07A2CBA6A9B8}" type="slidenum">
              <a:rPr lang="en-GB" smtClean="0"/>
              <a:t>‹#›</a:t>
            </a:fld>
            <a:endParaRPr lang="en-GB"/>
          </a:p>
        </p:txBody>
      </p:sp>
    </p:spTree>
    <p:extLst>
      <p:ext uri="{BB962C8B-B14F-4D97-AF65-F5344CB8AC3E}">
        <p14:creationId xmlns:p14="http://schemas.microsoft.com/office/powerpoint/2010/main" val="36671228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F58ED2-F68D-4B42-B487-FE9AAB681B5D}" type="datetimeFigureOut">
              <a:rPr lang="en-GB" smtClean="0"/>
              <a:t>17/09/2014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CAAD3D-2D4C-4A48-B854-07A2CBA6A9B8}" type="slidenum">
              <a:rPr lang="en-GB" smtClean="0"/>
              <a:t>‹#›</a:t>
            </a:fld>
            <a:endParaRPr lang="en-GB"/>
          </a:p>
        </p:txBody>
      </p:sp>
    </p:spTree>
    <p:extLst>
      <p:ext uri="{BB962C8B-B14F-4D97-AF65-F5344CB8AC3E}">
        <p14:creationId xmlns:p14="http://schemas.microsoft.com/office/powerpoint/2010/main" val="427508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D7F58ED2-F68D-4B42-B487-FE9AAB681B5D}" type="datetimeFigureOut">
              <a:rPr lang="en-GB" smtClean="0"/>
              <a:t>17/09/2014</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5ACAAD3D-2D4C-4A48-B854-07A2CBA6A9B8}" type="slidenum">
              <a:rPr lang="en-GB" smtClean="0"/>
              <a:t>‹#›</a:t>
            </a:fld>
            <a:endParaRPr lang="en-GB"/>
          </a:p>
        </p:txBody>
      </p:sp>
    </p:spTree>
    <p:extLst>
      <p:ext uri="{BB962C8B-B14F-4D97-AF65-F5344CB8AC3E}">
        <p14:creationId xmlns:p14="http://schemas.microsoft.com/office/powerpoint/2010/main" val="823767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7F58ED2-F68D-4B42-B487-FE9AAB681B5D}" type="datetimeFigureOut">
              <a:rPr lang="en-GB" smtClean="0"/>
              <a:t>17/09/2014</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5ACAAD3D-2D4C-4A48-B854-07A2CBA6A9B8}" type="slidenum">
              <a:rPr lang="en-GB" smtClean="0"/>
              <a:t>‹#›</a:t>
            </a:fld>
            <a:endParaRPr lang="en-GB"/>
          </a:p>
        </p:txBody>
      </p:sp>
    </p:spTree>
    <p:extLst>
      <p:ext uri="{BB962C8B-B14F-4D97-AF65-F5344CB8AC3E}">
        <p14:creationId xmlns:p14="http://schemas.microsoft.com/office/powerpoint/2010/main" val="13466800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D7F58ED2-F68D-4B42-B487-FE9AAB681B5D}" type="datetimeFigureOut">
              <a:rPr lang="en-GB" smtClean="0"/>
              <a:t>17/09/2014</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5ACAAD3D-2D4C-4A48-B854-07A2CBA6A9B8}" type="slidenum">
              <a:rPr lang="en-GB" smtClean="0"/>
              <a:t>‹#›</a:t>
            </a:fld>
            <a:endParaRPr lang="en-GB"/>
          </a:p>
        </p:txBody>
      </p:sp>
    </p:spTree>
    <p:extLst>
      <p:ext uri="{BB962C8B-B14F-4D97-AF65-F5344CB8AC3E}">
        <p14:creationId xmlns:p14="http://schemas.microsoft.com/office/powerpoint/2010/main" val="1854842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F58ED2-F68D-4B42-B487-FE9AAB681B5D}" type="datetimeFigureOut">
              <a:rPr lang="en-GB" smtClean="0"/>
              <a:t>17/09/2014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CAAD3D-2D4C-4A48-B854-07A2CBA6A9B8}" type="slidenum">
              <a:rPr lang="en-GB" smtClean="0"/>
              <a:t>‹#›</a:t>
            </a:fld>
            <a:endParaRPr lang="en-GB"/>
          </a:p>
        </p:txBody>
      </p:sp>
    </p:spTree>
    <p:extLst>
      <p:ext uri="{BB962C8B-B14F-4D97-AF65-F5344CB8AC3E}">
        <p14:creationId xmlns:p14="http://schemas.microsoft.com/office/powerpoint/2010/main" val="278113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7F58ED2-F68D-4B42-B487-FE9AAB681B5D}" type="datetimeFigureOut">
              <a:rPr lang="en-GB" smtClean="0"/>
              <a:t>17/09/2014</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ACAAD3D-2D4C-4A48-B854-07A2CBA6A9B8}" type="slidenum">
              <a:rPr lang="en-GB" smtClean="0"/>
              <a:t>‹#›</a:t>
            </a:fld>
            <a:endParaRPr lang="en-GB"/>
          </a:p>
        </p:txBody>
      </p:sp>
    </p:spTree>
    <p:extLst>
      <p:ext uri="{BB962C8B-B14F-4D97-AF65-F5344CB8AC3E}">
        <p14:creationId xmlns:p14="http://schemas.microsoft.com/office/powerpoint/2010/main" val="263319318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iming>
    <p:tnLst>
      <p:par>
        <p:cTn id="1" dur="indefinite" restart="never" nodeType="tmRoot"/>
      </p:par>
    </p:tnLst>
  </p:timing>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PICO</a:t>
            </a:r>
            <a:endParaRPr lang="en-GB" dirty="0"/>
          </a:p>
        </p:txBody>
      </p:sp>
      <p:sp>
        <p:nvSpPr>
          <p:cNvPr id="3" name="Subtitle 2"/>
          <p:cNvSpPr>
            <a:spLocks noGrp="1"/>
          </p:cNvSpPr>
          <p:nvPr>
            <p:ph type="subTitle" idx="1"/>
          </p:nvPr>
        </p:nvSpPr>
        <p:spPr/>
        <p:txBody>
          <a:bodyPr/>
          <a:lstStyle/>
          <a:p>
            <a:r>
              <a:rPr lang="en-GB" dirty="0" smtClean="0"/>
              <a:t>The well built model for developing a clinical question</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304800"/>
            <a:ext cx="2678276" cy="3926353"/>
          </a:xfrm>
          <a:prstGeom prst="rect">
            <a:avLst/>
          </a:prstGeom>
        </p:spPr>
      </p:pic>
    </p:spTree>
    <p:extLst>
      <p:ext uri="{BB962C8B-B14F-4D97-AF65-F5344CB8AC3E}">
        <p14:creationId xmlns:p14="http://schemas.microsoft.com/office/powerpoint/2010/main" val="1618992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3"/>
          <a:stretch>
            <a:fillRect/>
          </a:stretch>
        </p:blipFill>
        <p:spPr>
          <a:xfrm>
            <a:off x="1160315" y="1544151"/>
            <a:ext cx="3936465" cy="5131545"/>
          </a:xfrm>
          <a:prstGeom prst="rect">
            <a:avLst/>
          </a:prstGeom>
        </p:spPr>
      </p:pic>
      <p:pic>
        <p:nvPicPr>
          <p:cNvPr id="6" name="Content Placeholder 5"/>
          <p:cNvPicPr>
            <a:picLocks noGrp="1" noChangeAspect="1"/>
          </p:cNvPicPr>
          <p:nvPr>
            <p:ph sz="half" idx="2"/>
          </p:nvPr>
        </p:nvPicPr>
        <p:blipFill>
          <a:blip r:embed="rId4"/>
          <a:stretch>
            <a:fillRect/>
          </a:stretch>
        </p:blipFill>
        <p:spPr>
          <a:xfrm>
            <a:off x="5096780" y="-225458"/>
            <a:ext cx="3539219" cy="3539219"/>
          </a:xfrm>
          <a:prstGeom prst="rect">
            <a:avLst/>
          </a:prstGeom>
        </p:spPr>
      </p:pic>
      <p:sp>
        <p:nvSpPr>
          <p:cNvPr id="7" name="TextBox 6"/>
          <p:cNvSpPr txBox="1"/>
          <p:nvPr/>
        </p:nvSpPr>
        <p:spPr>
          <a:xfrm>
            <a:off x="7061200" y="2387600"/>
            <a:ext cx="4419600" cy="4154984"/>
          </a:xfrm>
          <a:prstGeom prst="rect">
            <a:avLst/>
          </a:prstGeom>
          <a:noFill/>
        </p:spPr>
        <p:txBody>
          <a:bodyPr wrap="square" rtlCol="0">
            <a:spAutoFit/>
          </a:bodyPr>
          <a:lstStyle/>
          <a:p>
            <a:r>
              <a:rPr lang="en-GB" sz="2400" dirty="0"/>
              <a:t>Think about a situation that you have come across or might come across in </a:t>
            </a:r>
            <a:r>
              <a:rPr lang="en-GB" sz="2400" dirty="0" smtClean="0"/>
              <a:t>nursing that you </a:t>
            </a:r>
            <a:r>
              <a:rPr lang="en-GB" sz="2400" dirty="0"/>
              <a:t>might </a:t>
            </a:r>
            <a:r>
              <a:rPr lang="en-GB" sz="2400" dirty="0" smtClean="0"/>
              <a:t>want or need </a:t>
            </a:r>
            <a:r>
              <a:rPr lang="en-GB" sz="2400" dirty="0"/>
              <a:t>to </a:t>
            </a:r>
            <a:r>
              <a:rPr lang="en-GB" sz="2400" dirty="0" smtClean="0"/>
              <a:t>research to make a clinical decision</a:t>
            </a:r>
          </a:p>
          <a:p>
            <a:endParaRPr lang="en-GB" sz="2400" dirty="0" smtClean="0"/>
          </a:p>
          <a:p>
            <a:r>
              <a:rPr lang="en-GB" sz="2400" dirty="0" smtClean="0"/>
              <a:t>For example:</a:t>
            </a:r>
          </a:p>
          <a:p>
            <a:r>
              <a:rPr lang="en-GB" sz="2400" dirty="0" smtClean="0"/>
              <a:t>A therapy/treatment </a:t>
            </a:r>
            <a:r>
              <a:rPr lang="en-GB" sz="2400" dirty="0"/>
              <a:t>situation or when someone is being given a diagnosis.  </a:t>
            </a:r>
          </a:p>
        </p:txBody>
      </p:sp>
    </p:spTree>
    <p:extLst>
      <p:ext uri="{BB962C8B-B14F-4D97-AF65-F5344CB8AC3E}">
        <p14:creationId xmlns:p14="http://schemas.microsoft.com/office/powerpoint/2010/main" val="3418966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9023" y="507207"/>
            <a:ext cx="8458198" cy="1390649"/>
          </a:xfrm>
          <a:prstGeom prst="rect">
            <a:avLst/>
          </a:prstGeom>
        </p:spPr>
        <p:txBody>
          <a:bodyPr>
            <a:normAutofit fontScale="82500" lnSpcReduction="2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dirty="0" smtClean="0">
                <a:solidFill>
                  <a:schemeClr val="tx1"/>
                </a:solidFill>
                <a:latin typeface="+mn-lt"/>
              </a:rPr>
              <a:t>Therapy/Treatment</a:t>
            </a:r>
            <a:br>
              <a:rPr lang="en-GB" sz="2400" dirty="0" smtClean="0">
                <a:solidFill>
                  <a:schemeClr val="tx1"/>
                </a:solidFill>
                <a:latin typeface="+mn-lt"/>
              </a:rPr>
            </a:br>
            <a:r>
              <a:rPr lang="en-GB" sz="2400" dirty="0" smtClean="0">
                <a:solidFill>
                  <a:schemeClr val="tx1"/>
                </a:solidFill>
                <a:latin typeface="+mn-lt"/>
              </a:rPr>
              <a:t>In________(P) what is the effect of _______ (I) on ________(O) compared with (c) </a:t>
            </a:r>
            <a:r>
              <a:rPr lang="en-GB" sz="2400" dirty="0" smtClean="0">
                <a:latin typeface="+mn-lt"/>
              </a:rPr>
              <a:t/>
            </a:r>
            <a:br>
              <a:rPr lang="en-GB" sz="2400" dirty="0" smtClean="0">
                <a:latin typeface="+mn-lt"/>
              </a:rPr>
            </a:br>
            <a:r>
              <a:rPr lang="en-GB" sz="2400" dirty="0" smtClean="0">
                <a:latin typeface="+mn-lt"/>
              </a:rPr>
              <a:t/>
            </a:r>
            <a:br>
              <a:rPr lang="en-GB" sz="2400" dirty="0" smtClean="0">
                <a:latin typeface="+mn-lt"/>
              </a:rPr>
            </a:br>
            <a:endParaRPr lang="en-GB" sz="2400" dirty="0">
              <a:latin typeface="+mn-lt"/>
            </a:endParaRPr>
          </a:p>
        </p:txBody>
      </p:sp>
      <p:sp>
        <p:nvSpPr>
          <p:cNvPr id="3" name="Title 1"/>
          <p:cNvSpPr txBox="1">
            <a:spLocks/>
          </p:cNvSpPr>
          <p:nvPr/>
        </p:nvSpPr>
        <p:spPr>
          <a:xfrm>
            <a:off x="389021" y="1897856"/>
            <a:ext cx="8458199" cy="1390649"/>
          </a:xfrm>
          <a:prstGeom prst="rect">
            <a:avLst/>
          </a:prstGeom>
          <a:effectLst/>
        </p:spPr>
        <p:txBody>
          <a:bodyPr vert="horz" lIns="91440" tIns="45720" rIns="91440" bIns="45720" rtlCol="0" anchor="ctr">
            <a:normAutofit fontScale="25000" lnSpcReduction="2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8000" dirty="0" smtClean="0">
                <a:latin typeface="+mn-lt"/>
              </a:rPr>
              <a:t>Therapy/Treatment</a:t>
            </a:r>
            <a:r>
              <a:rPr lang="en-GB" sz="8000" dirty="0">
                <a:latin typeface="+mn-lt"/>
              </a:rPr>
              <a:t/>
            </a:r>
            <a:br>
              <a:rPr lang="en-GB" sz="8000" dirty="0">
                <a:latin typeface="+mn-lt"/>
              </a:rPr>
            </a:br>
            <a:r>
              <a:rPr lang="en-GB" sz="8000" dirty="0">
                <a:latin typeface="+mn-lt"/>
              </a:rPr>
              <a:t>In</a:t>
            </a:r>
            <a:r>
              <a:rPr lang="en-GB" sz="8000" dirty="0">
                <a:solidFill>
                  <a:srgbClr val="FF0000"/>
                </a:solidFill>
                <a:latin typeface="+mn-lt"/>
              </a:rPr>
              <a:t> </a:t>
            </a:r>
            <a:r>
              <a:rPr lang="en-GB" sz="8000" dirty="0">
                <a:solidFill>
                  <a:srgbClr val="FFC000"/>
                </a:solidFill>
                <a:latin typeface="+mn-lt"/>
              </a:rPr>
              <a:t>persons entering a health care facility </a:t>
            </a:r>
            <a:r>
              <a:rPr lang="en-GB" sz="8000" dirty="0">
                <a:latin typeface="+mn-lt"/>
              </a:rPr>
              <a:t>(P) what is the effect of </a:t>
            </a:r>
            <a:r>
              <a:rPr lang="en-GB" sz="8000" dirty="0">
                <a:solidFill>
                  <a:srgbClr val="FFC000"/>
                </a:solidFill>
                <a:latin typeface="+mn-lt"/>
              </a:rPr>
              <a:t>hand rubbing with a waterless, alcohol based solution </a:t>
            </a:r>
            <a:r>
              <a:rPr lang="en-GB" sz="8000" dirty="0">
                <a:latin typeface="+mn-lt"/>
              </a:rPr>
              <a:t>(I) on </a:t>
            </a:r>
            <a:r>
              <a:rPr lang="en-GB" sz="8000" dirty="0">
                <a:solidFill>
                  <a:srgbClr val="FFC000"/>
                </a:solidFill>
                <a:latin typeface="+mn-lt"/>
              </a:rPr>
              <a:t>reducing hand contamination </a:t>
            </a:r>
            <a:r>
              <a:rPr lang="en-GB" sz="8000" dirty="0">
                <a:latin typeface="+mn-lt"/>
              </a:rPr>
              <a:t>(O) compared </a:t>
            </a:r>
            <a:r>
              <a:rPr lang="en-GB" sz="8000" dirty="0">
                <a:solidFill>
                  <a:srgbClr val="FFC000"/>
                </a:solidFill>
                <a:latin typeface="+mn-lt"/>
              </a:rPr>
              <a:t>with hand washing with antiseptic soap </a:t>
            </a:r>
            <a:r>
              <a:rPr lang="en-GB" sz="8000" dirty="0">
                <a:latin typeface="+mn-lt"/>
              </a:rPr>
              <a:t>(c) </a:t>
            </a:r>
            <a:r>
              <a:rPr lang="en-GB" sz="2400" dirty="0">
                <a:latin typeface="+mn-lt"/>
              </a:rPr>
              <a:t/>
            </a:r>
            <a:br>
              <a:rPr lang="en-GB" sz="2400" dirty="0">
                <a:latin typeface="+mn-lt"/>
              </a:rPr>
            </a:br>
            <a:r>
              <a:rPr lang="en-GB" sz="2400" dirty="0">
                <a:latin typeface="+mn-lt"/>
              </a:rPr>
              <a:t/>
            </a:r>
            <a:br>
              <a:rPr lang="en-GB" sz="2400" dirty="0">
                <a:latin typeface="+mn-lt"/>
              </a:rPr>
            </a:br>
            <a:endParaRPr lang="en-GB" sz="2400" dirty="0">
              <a:latin typeface="+mn-lt"/>
            </a:endParaRPr>
          </a:p>
        </p:txBody>
      </p:sp>
      <p:sp>
        <p:nvSpPr>
          <p:cNvPr id="4" name="Title 1"/>
          <p:cNvSpPr txBox="1">
            <a:spLocks/>
          </p:cNvSpPr>
          <p:nvPr/>
        </p:nvSpPr>
        <p:spPr>
          <a:xfrm>
            <a:off x="389021" y="3288505"/>
            <a:ext cx="8458199" cy="139064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2000" dirty="0">
                <a:latin typeface="+mn-lt"/>
              </a:rPr>
              <a:t>Diagnosis</a:t>
            </a:r>
          </a:p>
          <a:p>
            <a:pPr algn="l"/>
            <a:r>
              <a:rPr lang="en-GB" sz="2000" dirty="0">
                <a:latin typeface="+mn-lt"/>
              </a:rPr>
              <a:t>Are (Is) _______(I) more accurate in diagnosing _________(P)</a:t>
            </a:r>
          </a:p>
          <a:p>
            <a:pPr algn="l"/>
            <a:r>
              <a:rPr lang="en-GB" sz="2000" dirty="0" smtClean="0">
                <a:latin typeface="+mn-lt"/>
              </a:rPr>
              <a:t>compared </a:t>
            </a:r>
            <a:r>
              <a:rPr lang="en-GB" sz="2000" dirty="0">
                <a:latin typeface="+mn-lt"/>
              </a:rPr>
              <a:t>with (c) </a:t>
            </a:r>
          </a:p>
        </p:txBody>
      </p:sp>
      <p:sp>
        <p:nvSpPr>
          <p:cNvPr id="5" name="Title 1"/>
          <p:cNvSpPr txBox="1">
            <a:spLocks/>
          </p:cNvSpPr>
          <p:nvPr/>
        </p:nvSpPr>
        <p:spPr>
          <a:xfrm>
            <a:off x="389021" y="4860129"/>
            <a:ext cx="8947481" cy="139064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2000" dirty="0">
                <a:latin typeface="+mn-lt"/>
              </a:rPr>
              <a:t>Diagnosis</a:t>
            </a:r>
          </a:p>
          <a:p>
            <a:pPr algn="l"/>
            <a:r>
              <a:rPr lang="en-GB" sz="2000" dirty="0">
                <a:latin typeface="+mn-lt"/>
              </a:rPr>
              <a:t>Is  </a:t>
            </a:r>
            <a:r>
              <a:rPr lang="en-GB" sz="2000" dirty="0">
                <a:solidFill>
                  <a:srgbClr val="FFC000"/>
                </a:solidFill>
                <a:latin typeface="+mn-lt"/>
              </a:rPr>
              <a:t>a PKU test </a:t>
            </a:r>
            <a:r>
              <a:rPr lang="en-GB" sz="2000" dirty="0">
                <a:latin typeface="+mn-lt"/>
              </a:rPr>
              <a:t>(I) </a:t>
            </a:r>
            <a:r>
              <a:rPr lang="en-GB" sz="2000" dirty="0">
                <a:solidFill>
                  <a:srgbClr val="FFC000"/>
                </a:solidFill>
                <a:latin typeface="+mn-lt"/>
              </a:rPr>
              <a:t>done on two week old infant </a:t>
            </a:r>
            <a:r>
              <a:rPr lang="en-GB" sz="2000" dirty="0">
                <a:latin typeface="+mn-lt"/>
              </a:rPr>
              <a:t>(P) more accurate in diagnosing </a:t>
            </a:r>
            <a:r>
              <a:rPr lang="en-GB" sz="2000" dirty="0">
                <a:solidFill>
                  <a:srgbClr val="FFC000"/>
                </a:solidFill>
                <a:latin typeface="+mn-lt"/>
              </a:rPr>
              <a:t>inborn errors in metabolism </a:t>
            </a:r>
            <a:r>
              <a:rPr lang="en-GB" sz="2000" dirty="0" smtClean="0">
                <a:latin typeface="+mn-lt"/>
              </a:rPr>
              <a:t>(</a:t>
            </a:r>
            <a:r>
              <a:rPr lang="en-GB" sz="2000" dirty="0">
                <a:latin typeface="+mn-lt"/>
              </a:rPr>
              <a:t>O) compared with </a:t>
            </a:r>
            <a:r>
              <a:rPr lang="en-GB" sz="2000" dirty="0">
                <a:solidFill>
                  <a:srgbClr val="FFC000"/>
                </a:solidFill>
                <a:latin typeface="+mn-lt"/>
              </a:rPr>
              <a:t>PKU tests done at 24 hours of age</a:t>
            </a:r>
            <a:r>
              <a:rPr lang="en-GB" sz="2000" dirty="0">
                <a:latin typeface="+mn-lt"/>
              </a:rPr>
              <a:t> (c) </a:t>
            </a:r>
          </a:p>
        </p:txBody>
      </p:sp>
    </p:spTree>
    <p:extLst>
      <p:ext uri="{BB962C8B-B14F-4D97-AF65-F5344CB8AC3E}">
        <p14:creationId xmlns:p14="http://schemas.microsoft.com/office/powerpoint/2010/main" val="151801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3612" y="2108201"/>
            <a:ext cx="9856787" cy="2654300"/>
          </a:xfrm>
        </p:spPr>
        <p:txBody>
          <a:bodyPr>
            <a:normAutofit/>
          </a:bodyPr>
          <a:lstStyle/>
          <a:p>
            <a:r>
              <a:rPr lang="en-GB" sz="3200" dirty="0"/>
              <a:t>Is acupuncture a more effective method of quitting smoking, when compared to nicotine replacement therapy?</a:t>
            </a:r>
          </a:p>
        </p:txBody>
      </p:sp>
    </p:spTree>
    <p:extLst>
      <p:ext uri="{BB962C8B-B14F-4D97-AF65-F5344CB8AC3E}">
        <p14:creationId xmlns:p14="http://schemas.microsoft.com/office/powerpoint/2010/main" val="1511004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186443587"/>
              </p:ext>
            </p:extLst>
          </p:nvPr>
        </p:nvGraphicFramePr>
        <p:xfrm>
          <a:off x="1100663" y="1422400"/>
          <a:ext cx="9034782" cy="4605764"/>
        </p:xfrm>
        <a:graphic>
          <a:graphicData uri="http://schemas.openxmlformats.org/drawingml/2006/table">
            <a:tbl>
              <a:tblPr firstRow="1" bandRow="1">
                <a:tableStyleId>{5C22544A-7EE6-4342-B048-85BDC9FD1C3A}</a:tableStyleId>
              </a:tblPr>
              <a:tblGrid>
                <a:gridCol w="2442634"/>
                <a:gridCol w="1706880"/>
                <a:gridCol w="2788923"/>
                <a:gridCol w="2096345"/>
              </a:tblGrid>
              <a:tr h="1115635">
                <a:tc>
                  <a:txBody>
                    <a:bodyPr/>
                    <a:lstStyle/>
                    <a:p>
                      <a:r>
                        <a:rPr lang="en-GB" dirty="0" smtClean="0"/>
                        <a:t>Patient/ Population/ Problem</a:t>
                      </a:r>
                      <a:endParaRPr lang="en-GB" dirty="0"/>
                    </a:p>
                  </a:txBody>
                  <a:tcPr/>
                </a:tc>
                <a:tc>
                  <a:txBody>
                    <a:bodyPr/>
                    <a:lstStyle/>
                    <a:p>
                      <a:r>
                        <a:rPr lang="en-GB" dirty="0" smtClean="0"/>
                        <a:t>Intervention</a:t>
                      </a:r>
                      <a:endParaRPr lang="en-GB" dirty="0"/>
                    </a:p>
                  </a:txBody>
                  <a:tcPr/>
                </a:tc>
                <a:tc>
                  <a:txBody>
                    <a:bodyPr/>
                    <a:lstStyle/>
                    <a:p>
                      <a:r>
                        <a:rPr lang="en-GB" dirty="0" smtClean="0"/>
                        <a:t>Comparison</a:t>
                      </a:r>
                      <a:endParaRPr lang="en-GB" dirty="0"/>
                    </a:p>
                  </a:txBody>
                  <a:tcPr/>
                </a:tc>
                <a:tc>
                  <a:txBody>
                    <a:bodyPr/>
                    <a:lstStyle/>
                    <a:p>
                      <a:r>
                        <a:rPr lang="en-GB" dirty="0" smtClean="0"/>
                        <a:t>Outcome</a:t>
                      </a:r>
                      <a:endParaRPr lang="en-GB" dirty="0"/>
                    </a:p>
                  </a:txBody>
                  <a:tcPr/>
                </a:tc>
              </a:tr>
              <a:tr h="1115635">
                <a:tc>
                  <a:txBody>
                    <a:bodyPr/>
                    <a:lstStyle/>
                    <a:p>
                      <a:r>
                        <a:rPr lang="en-GB" dirty="0" smtClean="0"/>
                        <a:t>smoking</a:t>
                      </a:r>
                      <a:endParaRPr lang="en-GB" dirty="0"/>
                    </a:p>
                  </a:txBody>
                  <a:tcPr/>
                </a:tc>
                <a:tc>
                  <a:txBody>
                    <a:bodyPr/>
                    <a:lstStyle/>
                    <a:p>
                      <a:r>
                        <a:rPr lang="en-GB" dirty="0" smtClean="0"/>
                        <a:t>acupuncture</a:t>
                      </a:r>
                      <a:endParaRPr lang="en-GB" dirty="0"/>
                    </a:p>
                  </a:txBody>
                  <a:tcPr/>
                </a:tc>
                <a:tc>
                  <a:txBody>
                    <a:bodyPr/>
                    <a:lstStyle/>
                    <a:p>
                      <a:r>
                        <a:rPr lang="en-GB" dirty="0" smtClean="0"/>
                        <a:t>“Nicotine replacement </a:t>
                      </a:r>
                      <a:r>
                        <a:rPr lang="en-GB" dirty="0" err="1" smtClean="0"/>
                        <a:t>therap</a:t>
                      </a:r>
                      <a:r>
                        <a:rPr lang="en-GB" dirty="0" smtClean="0"/>
                        <a:t>*”</a:t>
                      </a:r>
                      <a:endParaRPr lang="en-GB" dirty="0"/>
                    </a:p>
                  </a:txBody>
                  <a:tcPr/>
                </a:tc>
                <a:tc>
                  <a:txBody>
                    <a:bodyPr/>
                    <a:lstStyle/>
                    <a:p>
                      <a:r>
                        <a:rPr lang="en-GB" dirty="0" smtClean="0"/>
                        <a:t>quit*</a:t>
                      </a:r>
                      <a:endParaRPr lang="en-GB" dirty="0"/>
                    </a:p>
                  </a:txBody>
                  <a:tcPr/>
                </a:tc>
              </a:tr>
              <a:tr h="582609">
                <a:tc>
                  <a:txBody>
                    <a:bodyPr/>
                    <a:lstStyle/>
                    <a:p>
                      <a:r>
                        <a:rPr lang="en-GB" dirty="0" err="1" smtClean="0"/>
                        <a:t>smok</a:t>
                      </a:r>
                      <a:r>
                        <a:rPr lang="en-GB" dirty="0" smtClean="0"/>
                        <a:t>* </a:t>
                      </a:r>
                    </a:p>
                    <a:p>
                      <a:r>
                        <a:rPr lang="en-GB" sz="1100" dirty="0" smtClean="0"/>
                        <a:t>(finds - smoke, smoker, smokers, smoking)</a:t>
                      </a:r>
                      <a:endParaRPr lang="en-GB" sz="1100" dirty="0"/>
                    </a:p>
                  </a:txBody>
                  <a:tcPr/>
                </a:tc>
                <a:tc>
                  <a:txBody>
                    <a:bodyPr/>
                    <a:lstStyle/>
                    <a:p>
                      <a:r>
                        <a:rPr lang="en-GB" dirty="0" err="1" smtClean="0"/>
                        <a:t>acupunct</a:t>
                      </a:r>
                      <a:r>
                        <a:rPr lang="en-GB" dirty="0" smtClean="0"/>
                        <a:t>*</a:t>
                      </a:r>
                      <a:endParaRPr lang="en-GB" dirty="0"/>
                    </a:p>
                  </a:txBody>
                  <a:tcPr/>
                </a:tc>
                <a:tc>
                  <a:txBody>
                    <a:bodyPr/>
                    <a:lstStyle/>
                    <a:p>
                      <a:r>
                        <a:rPr lang="en-GB" dirty="0" smtClean="0"/>
                        <a:t>“nicotine gum”</a:t>
                      </a:r>
                      <a:endParaRPr lang="en-GB" dirty="0"/>
                    </a:p>
                  </a:txBody>
                  <a:tcPr/>
                </a:tc>
                <a:tc>
                  <a:txBody>
                    <a:bodyPr/>
                    <a:lstStyle/>
                    <a:p>
                      <a:r>
                        <a:rPr lang="en-GB" dirty="0" smtClean="0"/>
                        <a:t>stop*</a:t>
                      </a:r>
                      <a:endParaRPr lang="en-GB" dirty="0"/>
                    </a:p>
                  </a:txBody>
                  <a:tcPr/>
                </a:tc>
              </a:tr>
              <a:tr h="446255">
                <a:tc>
                  <a:txBody>
                    <a:bodyPr/>
                    <a:lstStyle/>
                    <a:p>
                      <a:r>
                        <a:rPr lang="en-GB" dirty="0" smtClean="0"/>
                        <a:t>tobacco</a:t>
                      </a:r>
                      <a:endParaRPr lang="en-GB" dirty="0"/>
                    </a:p>
                  </a:txBody>
                  <a:tcPr/>
                </a:tc>
                <a:tc>
                  <a:txBody>
                    <a:bodyPr/>
                    <a:lstStyle/>
                    <a:p>
                      <a:endParaRPr lang="en-GB"/>
                    </a:p>
                  </a:txBody>
                  <a:tcPr/>
                </a:tc>
                <a:tc>
                  <a:txBody>
                    <a:bodyPr/>
                    <a:lstStyle/>
                    <a:p>
                      <a:r>
                        <a:rPr lang="en-GB" dirty="0" smtClean="0"/>
                        <a:t>“chewing gum”</a:t>
                      </a:r>
                      <a:endParaRPr lang="en-GB" dirty="0"/>
                    </a:p>
                  </a:txBody>
                  <a:tcPr/>
                </a:tc>
                <a:tc>
                  <a:txBody>
                    <a:bodyPr/>
                    <a:lstStyle/>
                    <a:p>
                      <a:r>
                        <a:rPr lang="en-GB" dirty="0" smtClean="0"/>
                        <a:t>cease*</a:t>
                      </a:r>
                      <a:endParaRPr lang="en-GB" dirty="0"/>
                    </a:p>
                  </a:txBody>
                  <a:tcPr/>
                </a:tc>
              </a:tr>
              <a:tr h="780944">
                <a:tc>
                  <a:txBody>
                    <a:bodyPr/>
                    <a:lstStyle/>
                    <a:p>
                      <a:endParaRPr lang="en-GB" dirty="0"/>
                    </a:p>
                  </a:txBody>
                  <a:tcPr/>
                </a:tc>
                <a:tc>
                  <a:txBody>
                    <a:bodyPr/>
                    <a:lstStyle/>
                    <a:p>
                      <a:endParaRPr lang="en-GB"/>
                    </a:p>
                  </a:txBody>
                  <a:tcPr/>
                </a:tc>
                <a:tc>
                  <a:txBody>
                    <a:bodyPr/>
                    <a:lstStyle/>
                    <a:p>
                      <a:r>
                        <a:rPr lang="en-GB" dirty="0" smtClean="0"/>
                        <a:t>“nicotine patch*”</a:t>
                      </a:r>
                      <a:endParaRPr lang="en-GB" dirty="0"/>
                    </a:p>
                  </a:txBody>
                  <a:tcPr/>
                </a:tc>
                <a:tc>
                  <a:txBody>
                    <a:bodyPr/>
                    <a:lstStyle/>
                    <a:p>
                      <a:r>
                        <a:rPr lang="en-GB" dirty="0" smtClean="0"/>
                        <a:t>“smoking cessation”</a:t>
                      </a:r>
                      <a:endParaRPr lang="en-GB" dirty="0"/>
                    </a:p>
                  </a:txBody>
                  <a:tcPr/>
                </a:tc>
              </a:tr>
              <a:tr h="446255">
                <a:tc>
                  <a:txBody>
                    <a:bodyPr/>
                    <a:lstStyle/>
                    <a:p>
                      <a:endParaRPr lang="en-GB" dirty="0"/>
                    </a:p>
                  </a:txBody>
                  <a:tcPr/>
                </a:tc>
                <a:tc>
                  <a:txBody>
                    <a:bodyPr/>
                    <a:lstStyle/>
                    <a:p>
                      <a:endParaRPr lang="en-GB"/>
                    </a:p>
                  </a:txBody>
                  <a:tcPr/>
                </a:tc>
                <a:tc>
                  <a:txBody>
                    <a:bodyPr/>
                    <a:lstStyle/>
                    <a:p>
                      <a:endParaRPr lang="en-GB" dirty="0"/>
                    </a:p>
                  </a:txBody>
                  <a:tcPr/>
                </a:tc>
                <a:tc>
                  <a:txBody>
                    <a:bodyPr/>
                    <a:lstStyle/>
                    <a:p>
                      <a:r>
                        <a:rPr lang="en-GB" dirty="0" smtClean="0"/>
                        <a:t>cessation</a:t>
                      </a:r>
                      <a:endParaRPr lang="en-GB" dirty="0"/>
                    </a:p>
                  </a:txBody>
                  <a:tcPr/>
                </a:tc>
              </a:tr>
            </a:tbl>
          </a:graphicData>
        </a:graphic>
      </p:graphicFrame>
    </p:spTree>
    <p:extLst>
      <p:ext uri="{BB962C8B-B14F-4D97-AF65-F5344CB8AC3E}">
        <p14:creationId xmlns:p14="http://schemas.microsoft.com/office/powerpoint/2010/main" val="3680374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582615"/>
            <a:ext cx="7315200" cy="1415772"/>
          </a:xfrm>
          <a:prstGeom prst="rect">
            <a:avLst/>
          </a:prstGeom>
        </p:spPr>
        <p:txBody>
          <a:bodyPr wrap="square">
            <a:spAutoFit/>
          </a:bodyPr>
          <a:lstStyle/>
          <a:p>
            <a:r>
              <a:rPr lang="en-GB" sz="3200" b="1" i="0" u="none" strike="noStrike" baseline="0" dirty="0" smtClean="0">
                <a:latin typeface="Tahoma" panose="020B0604030504040204" pitchFamily="34" charset="0"/>
              </a:rPr>
              <a:t>Acknowledgement</a:t>
            </a:r>
          </a:p>
          <a:p>
            <a:r>
              <a:rPr lang="en-US" b="1" i="0" u="none" strike="noStrike" baseline="0" dirty="0" smtClean="0">
                <a:latin typeface="Tahoma" panose="020B0604030504040204" pitchFamily="34" charset="0"/>
              </a:rPr>
              <a:t>Center for Health Policy &amp; Clinical: Cincinnati Children’s</a:t>
            </a:r>
          </a:p>
          <a:p>
            <a:endParaRPr lang="en-US" b="1" dirty="0">
              <a:solidFill>
                <a:srgbClr val="33339B"/>
              </a:solidFill>
              <a:latin typeface="Tahoma" panose="020B0604030504040204" pitchFamily="34" charset="0"/>
            </a:endParaRPr>
          </a:p>
          <a:p>
            <a:endParaRPr lang="en-US" b="1" i="0" u="none" strike="noStrike" baseline="0" dirty="0" smtClean="0">
              <a:solidFill>
                <a:srgbClr val="33339B"/>
              </a:solidFill>
              <a:latin typeface="Tahoma" panose="020B0604030504040204" pitchFamily="34" charset="0"/>
            </a:endParaRPr>
          </a:p>
        </p:txBody>
      </p:sp>
    </p:spTree>
    <p:extLst>
      <p:ext uri="{BB962C8B-B14F-4D97-AF65-F5344CB8AC3E}">
        <p14:creationId xmlns:p14="http://schemas.microsoft.com/office/powerpoint/2010/main" val="20846833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are five steps to providing </a:t>
            </a:r>
            <a:br>
              <a:rPr lang="en-US" dirty="0"/>
            </a:br>
            <a:r>
              <a:rPr lang="en-US" dirty="0"/>
              <a:t>Evidence-Based Care (EBC):</a:t>
            </a:r>
            <a:br>
              <a:rPr lang="en-US" dirty="0"/>
            </a:br>
            <a:endParaRPr lang="en-GB" dirty="0"/>
          </a:p>
        </p:txBody>
      </p:sp>
      <p:sp>
        <p:nvSpPr>
          <p:cNvPr id="3" name="Content Placeholder 2"/>
          <p:cNvSpPr>
            <a:spLocks noGrp="1"/>
          </p:cNvSpPr>
          <p:nvPr>
            <p:ph idx="1"/>
          </p:nvPr>
        </p:nvSpPr>
        <p:spPr>
          <a:xfrm>
            <a:off x="1103312" y="2052918"/>
            <a:ext cx="9399588" cy="4195481"/>
          </a:xfrm>
        </p:spPr>
        <p:txBody>
          <a:bodyPr/>
          <a:lstStyle/>
          <a:p>
            <a:pPr marL="0" indent="0">
              <a:buNone/>
            </a:pPr>
            <a:r>
              <a:rPr lang="en-US" dirty="0">
                <a:solidFill>
                  <a:srgbClr val="FFC000"/>
                </a:solidFill>
              </a:rPr>
              <a:t>1. ASK = Develop your answerable clinical question</a:t>
            </a:r>
          </a:p>
          <a:p>
            <a:pPr marL="0" indent="0">
              <a:buNone/>
            </a:pPr>
            <a:r>
              <a:rPr lang="en-US" dirty="0"/>
              <a:t>2. ACQUIRE = Efficiently find the best evidence</a:t>
            </a:r>
          </a:p>
          <a:p>
            <a:pPr marL="0" indent="0">
              <a:buNone/>
            </a:pPr>
            <a:r>
              <a:rPr lang="en-US" dirty="0"/>
              <a:t>3. APPRAISE = Critically evaluate the evidence for </a:t>
            </a:r>
            <a:r>
              <a:rPr lang="en-US" dirty="0" smtClean="0"/>
              <a:t>its </a:t>
            </a:r>
            <a:r>
              <a:rPr lang="en-US" dirty="0"/>
              <a:t>validity and usefulness</a:t>
            </a:r>
          </a:p>
          <a:p>
            <a:pPr marL="0" indent="0">
              <a:buNone/>
            </a:pPr>
            <a:r>
              <a:rPr lang="en-US" dirty="0"/>
              <a:t>4. APPLY = Use the results of the appraisal in your </a:t>
            </a:r>
            <a:r>
              <a:rPr lang="en-US" dirty="0" smtClean="0"/>
              <a:t>clinical </a:t>
            </a:r>
            <a:r>
              <a:rPr lang="en-US" dirty="0"/>
              <a:t>practice</a:t>
            </a:r>
          </a:p>
          <a:p>
            <a:pPr marL="0" indent="0">
              <a:buNone/>
            </a:pPr>
            <a:r>
              <a:rPr lang="en-US" dirty="0"/>
              <a:t>5. ASSESS = Evaluate your </a:t>
            </a:r>
            <a:r>
              <a:rPr lang="en-US" dirty="0" smtClean="0"/>
              <a:t>performance</a:t>
            </a:r>
          </a:p>
          <a:p>
            <a:endParaRPr lang="en-US" dirty="0"/>
          </a:p>
          <a:p>
            <a:pPr marL="0" indent="0">
              <a:buNone/>
            </a:pPr>
            <a:r>
              <a:rPr lang="en-US" sz="1200" dirty="0" err="1"/>
              <a:t>Sackett</a:t>
            </a:r>
            <a:r>
              <a:rPr lang="en-US" sz="1200" dirty="0"/>
              <a:t> DL, Straus </a:t>
            </a:r>
            <a:r>
              <a:rPr lang="en-US" sz="1200" dirty="0" err="1"/>
              <a:t>SE,et</a:t>
            </a:r>
            <a:r>
              <a:rPr lang="en-US" sz="1200" dirty="0"/>
              <a:t> al. Evidence Based Medicine: How to Practice and Teach EBM. 2nd Ed. </a:t>
            </a:r>
            <a:endParaRPr lang="en-US" sz="1200" dirty="0" smtClean="0"/>
          </a:p>
          <a:p>
            <a:pPr marL="0" indent="0">
              <a:buNone/>
            </a:pPr>
            <a:r>
              <a:rPr lang="en-US" sz="1200" dirty="0" smtClean="0"/>
              <a:t>Churchill Livingstone</a:t>
            </a:r>
            <a:r>
              <a:rPr lang="en-US" sz="1200" dirty="0"/>
              <a:t>: Edinburgh, 2000. </a:t>
            </a:r>
            <a:endParaRPr lang="en-GB" sz="1200" dirty="0"/>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2200" y="3924299"/>
            <a:ext cx="3098800" cy="2324100"/>
          </a:xfrm>
          <a:prstGeom prst="rect">
            <a:avLst/>
          </a:prstGeom>
        </p:spPr>
      </p:pic>
    </p:spTree>
    <p:extLst>
      <p:ext uri="{BB962C8B-B14F-4D97-AF65-F5344CB8AC3E}">
        <p14:creationId xmlns:p14="http://schemas.microsoft.com/office/powerpoint/2010/main" val="1145368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797511"/>
            <a:ext cx="6096000" cy="5262979"/>
          </a:xfrm>
          <a:prstGeom prst="rect">
            <a:avLst/>
          </a:prstGeom>
        </p:spPr>
        <p:txBody>
          <a:bodyPr>
            <a:spAutoFit/>
          </a:bodyPr>
          <a:lstStyle/>
          <a:p>
            <a:r>
              <a:rPr lang="en-GB" sz="2400" dirty="0">
                <a:solidFill>
                  <a:srgbClr val="FFC000"/>
                </a:solidFill>
              </a:rPr>
              <a:t>P = Patients, Population of interest</a:t>
            </a:r>
          </a:p>
          <a:p>
            <a:pPr lvl="1"/>
            <a:r>
              <a:rPr lang="en-GB" sz="2400" dirty="0"/>
              <a:t>Who are the patients of interest?</a:t>
            </a:r>
          </a:p>
          <a:p>
            <a:pPr lvl="1"/>
            <a:r>
              <a:rPr lang="en-GB" sz="2400" dirty="0"/>
              <a:t>Is there a particular age group, gender or population?</a:t>
            </a:r>
          </a:p>
          <a:p>
            <a:pPr lvl="1"/>
            <a:r>
              <a:rPr lang="en-GB" sz="2400" dirty="0"/>
              <a:t>What is the health concern?</a:t>
            </a:r>
          </a:p>
          <a:p>
            <a:pPr lvl="1"/>
            <a:endParaRPr lang="en-GB" sz="2400" dirty="0"/>
          </a:p>
          <a:p>
            <a:r>
              <a:rPr lang="en-GB" sz="2400" dirty="0">
                <a:solidFill>
                  <a:srgbClr val="FFC000"/>
                </a:solidFill>
              </a:rPr>
              <a:t>I = Intervention or Exposure</a:t>
            </a:r>
          </a:p>
          <a:p>
            <a:pPr lvl="1"/>
            <a:r>
              <a:rPr lang="en-GB" sz="2400" dirty="0"/>
              <a:t>What therapeutic, diagnostic, preventative or other health care interventions are you interested in knowing about?</a:t>
            </a:r>
          </a:p>
          <a:p>
            <a:pPr lvl="1"/>
            <a:r>
              <a:rPr lang="en-GB" sz="2400" dirty="0"/>
              <a:t>What health care management strategies are you interested in comparing?</a:t>
            </a:r>
          </a:p>
        </p:txBody>
      </p:sp>
    </p:spTree>
    <p:extLst>
      <p:ext uri="{BB962C8B-B14F-4D97-AF65-F5344CB8AC3E}">
        <p14:creationId xmlns:p14="http://schemas.microsoft.com/office/powerpoint/2010/main" val="3374138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982177"/>
            <a:ext cx="6096000" cy="4893647"/>
          </a:xfrm>
          <a:prstGeom prst="rect">
            <a:avLst/>
          </a:prstGeom>
        </p:spPr>
        <p:txBody>
          <a:bodyPr>
            <a:spAutoFit/>
          </a:bodyPr>
          <a:lstStyle/>
          <a:p>
            <a:r>
              <a:rPr lang="en-GB" sz="2400" dirty="0" smtClean="0">
                <a:solidFill>
                  <a:srgbClr val="FFC000"/>
                </a:solidFill>
              </a:rPr>
              <a:t>C = Comparison </a:t>
            </a:r>
            <a:r>
              <a:rPr lang="en-GB" sz="2400" dirty="0">
                <a:solidFill>
                  <a:srgbClr val="FFC000"/>
                </a:solidFill>
              </a:rPr>
              <a:t>of Interest</a:t>
            </a:r>
          </a:p>
          <a:p>
            <a:pPr lvl="1"/>
            <a:r>
              <a:rPr lang="en-GB" sz="2400" dirty="0"/>
              <a:t>Is there a comparison to be evaluated against the intervention?</a:t>
            </a:r>
          </a:p>
          <a:p>
            <a:pPr lvl="1"/>
            <a:r>
              <a:rPr lang="en-GB" sz="2400" dirty="0"/>
              <a:t>Only to be used if more than one intervention or if no intervention is a </a:t>
            </a:r>
            <a:r>
              <a:rPr lang="en-GB" sz="2400" dirty="0" smtClean="0"/>
              <a:t>factor</a:t>
            </a:r>
            <a:r>
              <a:rPr lang="en-GB" sz="2400" dirty="0"/>
              <a:t> </a:t>
            </a:r>
            <a:r>
              <a:rPr lang="en-GB" sz="2400" dirty="0" smtClean="0"/>
              <a:t>use outcome.</a:t>
            </a:r>
            <a:endParaRPr lang="en-GB" sz="2400" dirty="0"/>
          </a:p>
          <a:p>
            <a:pPr lvl="1"/>
            <a:endParaRPr lang="en-GB" sz="2400" dirty="0"/>
          </a:p>
          <a:p>
            <a:r>
              <a:rPr lang="en-GB" sz="2400" dirty="0">
                <a:solidFill>
                  <a:srgbClr val="FFC000"/>
                </a:solidFill>
              </a:rPr>
              <a:t>O = Outcome of interest</a:t>
            </a:r>
          </a:p>
          <a:p>
            <a:pPr lvl="1"/>
            <a:r>
              <a:rPr lang="en-GB" sz="2400" dirty="0"/>
              <a:t>What is the desired outcome to be evaluated?</a:t>
            </a:r>
          </a:p>
          <a:p>
            <a:pPr lvl="1"/>
            <a:r>
              <a:rPr lang="en-GB" sz="2400" dirty="0"/>
              <a:t>How will the patient or population be affected or not affected by the </a:t>
            </a:r>
            <a:r>
              <a:rPr lang="en-GB" sz="2400" dirty="0" smtClean="0"/>
              <a:t>outcome.</a:t>
            </a:r>
            <a:endParaRPr lang="en-GB" sz="2400" dirty="0"/>
          </a:p>
        </p:txBody>
      </p:sp>
    </p:spTree>
    <p:extLst>
      <p:ext uri="{BB962C8B-B14F-4D97-AF65-F5344CB8AC3E}">
        <p14:creationId xmlns:p14="http://schemas.microsoft.com/office/powerpoint/2010/main" val="694312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7400" y="1257300"/>
            <a:ext cx="10439400" cy="3416320"/>
          </a:xfrm>
          <a:prstGeom prst="rect">
            <a:avLst/>
          </a:prstGeom>
        </p:spPr>
        <p:txBody>
          <a:bodyPr wrap="square">
            <a:spAutoFit/>
          </a:bodyPr>
          <a:lstStyle/>
          <a:p>
            <a:r>
              <a:rPr lang="en-GB" sz="3600" b="1" i="0" u="none" strike="noStrike" baseline="0" dirty="0" smtClean="0">
                <a:solidFill>
                  <a:srgbClr val="000000"/>
                </a:solidFill>
                <a:latin typeface="Arial" panose="020B0604020202020204" pitchFamily="34" charset="0"/>
              </a:rPr>
              <a:t>The Well-Built Clinical Question: </a:t>
            </a:r>
            <a:r>
              <a:rPr lang="en-GB" sz="3600" b="1" i="0" u="none" strike="noStrike" baseline="0" dirty="0" smtClean="0">
                <a:solidFill>
                  <a:srgbClr val="FFC000"/>
                </a:solidFill>
                <a:latin typeface="Arial" panose="020B0604020202020204" pitchFamily="34" charset="0"/>
              </a:rPr>
              <a:t>“PICO” </a:t>
            </a:r>
            <a:r>
              <a:rPr lang="en-GB" sz="3600" b="1" i="0" u="none" strike="noStrike" baseline="0" dirty="0" smtClean="0">
                <a:solidFill>
                  <a:srgbClr val="000000"/>
                </a:solidFill>
                <a:latin typeface="Arial" panose="020B0604020202020204" pitchFamily="34" charset="0"/>
              </a:rPr>
              <a:t>Model</a:t>
            </a:r>
          </a:p>
          <a:p>
            <a:endParaRPr lang="en-GB" sz="3600" b="1" i="0" u="none" strike="noStrike" baseline="0" dirty="0" smtClean="0">
              <a:solidFill>
                <a:srgbClr val="000000"/>
              </a:solidFill>
              <a:latin typeface="Arial" panose="020B0604020202020204" pitchFamily="34" charset="0"/>
            </a:endParaRPr>
          </a:p>
          <a:p>
            <a:r>
              <a:rPr lang="en-GB" sz="3600" b="0" i="0" u="none" strike="noStrike" baseline="0" dirty="0" smtClean="0">
                <a:solidFill>
                  <a:srgbClr val="FF0000"/>
                </a:solidFill>
                <a:latin typeface="Arial" panose="020B0604020202020204" pitchFamily="34" charset="0"/>
              </a:rPr>
              <a:t>• </a:t>
            </a:r>
            <a:r>
              <a:rPr lang="en-GB" sz="3600" b="0" i="1" u="none" strike="noStrike" baseline="0" dirty="0" smtClean="0">
                <a:solidFill>
                  <a:srgbClr val="FFC000"/>
                </a:solidFill>
                <a:latin typeface="Arial" panose="020B0604020202020204" pitchFamily="34" charset="0"/>
              </a:rPr>
              <a:t>P</a:t>
            </a:r>
            <a:r>
              <a:rPr lang="en-GB" sz="3600" b="0" i="0" u="none" strike="noStrike" baseline="0" dirty="0" smtClean="0">
                <a:solidFill>
                  <a:srgbClr val="000000"/>
                </a:solidFill>
                <a:latin typeface="Arial" panose="020B0604020202020204" pitchFamily="34" charset="0"/>
              </a:rPr>
              <a:t>atient / Population / Problem (</a:t>
            </a:r>
            <a:r>
              <a:rPr lang="en-GB" sz="3600" b="1" i="1" u="none" strike="noStrike" baseline="0" dirty="0" smtClean="0">
                <a:solidFill>
                  <a:srgbClr val="00B050"/>
                </a:solidFill>
                <a:latin typeface="Arial" panose="020B0604020202020204" pitchFamily="34" charset="0"/>
              </a:rPr>
              <a:t>among </a:t>
            </a:r>
            <a:r>
              <a:rPr lang="en-GB" sz="3600" b="0" i="0" u="none" strike="noStrike" baseline="0" dirty="0" smtClean="0">
                <a:solidFill>
                  <a:srgbClr val="000000"/>
                </a:solidFill>
                <a:latin typeface="Arial" panose="020B0604020202020204" pitchFamily="34" charset="0"/>
              </a:rPr>
              <a:t>_____)</a:t>
            </a:r>
          </a:p>
          <a:p>
            <a:r>
              <a:rPr lang="en-GB" sz="3600" b="0" i="0" u="none" strike="noStrike" baseline="0" dirty="0" smtClean="0">
                <a:solidFill>
                  <a:srgbClr val="FF0000"/>
                </a:solidFill>
                <a:latin typeface="Arial" panose="020B0604020202020204" pitchFamily="34" charset="0"/>
              </a:rPr>
              <a:t>• </a:t>
            </a:r>
            <a:r>
              <a:rPr lang="en-GB" sz="3600" b="0" i="1" u="none" strike="noStrike" baseline="0" dirty="0" smtClean="0">
                <a:solidFill>
                  <a:srgbClr val="FFC000"/>
                </a:solidFill>
                <a:latin typeface="Arial" panose="020B0604020202020204" pitchFamily="34" charset="0"/>
              </a:rPr>
              <a:t>I</a:t>
            </a:r>
            <a:r>
              <a:rPr lang="en-GB" sz="3600" b="0" i="0" u="none" strike="noStrike" baseline="0" dirty="0" smtClean="0">
                <a:solidFill>
                  <a:srgbClr val="000000"/>
                </a:solidFill>
                <a:latin typeface="Arial" panose="020B0604020202020204" pitchFamily="34" charset="0"/>
              </a:rPr>
              <a:t>ntervention / Exposure (</a:t>
            </a:r>
            <a:r>
              <a:rPr lang="en-GB" sz="3600" b="1" i="1" u="none" strike="noStrike" baseline="0" dirty="0" smtClean="0">
                <a:solidFill>
                  <a:srgbClr val="00B050"/>
                </a:solidFill>
                <a:latin typeface="Arial" panose="020B0604020202020204" pitchFamily="34" charset="0"/>
              </a:rPr>
              <a:t>does</a:t>
            </a:r>
            <a:r>
              <a:rPr lang="en-GB" sz="3600" b="1" i="1" u="none" strike="noStrike" baseline="0" dirty="0" smtClean="0">
                <a:solidFill>
                  <a:srgbClr val="009B00"/>
                </a:solidFill>
                <a:latin typeface="Arial" panose="020B0604020202020204" pitchFamily="34" charset="0"/>
              </a:rPr>
              <a:t> </a:t>
            </a:r>
            <a:r>
              <a:rPr lang="en-GB" sz="3600" b="0" i="0" u="none" strike="noStrike" baseline="0" dirty="0" smtClean="0">
                <a:solidFill>
                  <a:srgbClr val="000000"/>
                </a:solidFill>
                <a:latin typeface="Arial" panose="020B0604020202020204" pitchFamily="34" charset="0"/>
              </a:rPr>
              <a:t>_____)</a:t>
            </a:r>
          </a:p>
          <a:p>
            <a:r>
              <a:rPr lang="en-GB" sz="3600" b="0" i="0" u="none" strike="noStrike" baseline="0" dirty="0" smtClean="0">
                <a:solidFill>
                  <a:srgbClr val="FF0000"/>
                </a:solidFill>
                <a:latin typeface="Arial" panose="020B0604020202020204" pitchFamily="34" charset="0"/>
              </a:rPr>
              <a:t>• </a:t>
            </a:r>
            <a:r>
              <a:rPr lang="en-GB" sz="3600" b="0" i="1" u="none" strike="noStrike" baseline="0" dirty="0" smtClean="0">
                <a:solidFill>
                  <a:srgbClr val="FFC000"/>
                </a:solidFill>
                <a:latin typeface="Arial" panose="020B0604020202020204" pitchFamily="34" charset="0"/>
              </a:rPr>
              <a:t>C</a:t>
            </a:r>
            <a:r>
              <a:rPr lang="en-GB" sz="3600" b="0" i="0" u="none" strike="noStrike" baseline="0" dirty="0" smtClean="0">
                <a:solidFill>
                  <a:srgbClr val="000000"/>
                </a:solidFill>
                <a:latin typeface="Arial" panose="020B0604020202020204" pitchFamily="34" charset="0"/>
              </a:rPr>
              <a:t>omparison (</a:t>
            </a:r>
            <a:r>
              <a:rPr lang="en-GB" sz="3600" b="1" i="1" u="none" strike="noStrike" baseline="0" dirty="0" smtClean="0">
                <a:solidFill>
                  <a:srgbClr val="00B050"/>
                </a:solidFill>
                <a:latin typeface="Arial" panose="020B0604020202020204" pitchFamily="34" charset="0"/>
              </a:rPr>
              <a:t>versus </a:t>
            </a:r>
            <a:r>
              <a:rPr lang="en-GB" sz="3600" b="0" i="0" u="none" strike="noStrike" baseline="0" dirty="0" smtClean="0">
                <a:solidFill>
                  <a:srgbClr val="000000"/>
                </a:solidFill>
                <a:latin typeface="Arial" panose="020B0604020202020204" pitchFamily="34" charset="0"/>
              </a:rPr>
              <a:t>______)</a:t>
            </a:r>
          </a:p>
          <a:p>
            <a:r>
              <a:rPr lang="en-GB" sz="3600" b="0" i="0" u="none" strike="noStrike" baseline="0" dirty="0" smtClean="0">
                <a:solidFill>
                  <a:srgbClr val="FF0000"/>
                </a:solidFill>
                <a:latin typeface="Arial" panose="020B0604020202020204" pitchFamily="34" charset="0"/>
              </a:rPr>
              <a:t>• </a:t>
            </a:r>
            <a:r>
              <a:rPr lang="en-GB" sz="3600" b="0" i="1" u="none" strike="noStrike" baseline="0" dirty="0" smtClean="0">
                <a:solidFill>
                  <a:srgbClr val="FFC000"/>
                </a:solidFill>
                <a:latin typeface="Arial" panose="020B0604020202020204" pitchFamily="34" charset="0"/>
              </a:rPr>
              <a:t>O</a:t>
            </a:r>
            <a:r>
              <a:rPr lang="en-GB" sz="3600" b="0" i="0" u="none" strike="noStrike" baseline="0" dirty="0" smtClean="0">
                <a:solidFill>
                  <a:srgbClr val="000000"/>
                </a:solidFill>
                <a:latin typeface="Arial" panose="020B0604020202020204" pitchFamily="34" charset="0"/>
              </a:rPr>
              <a:t>utcome (</a:t>
            </a:r>
            <a:r>
              <a:rPr lang="en-GB" sz="3600" b="1" i="1" u="none" strike="noStrike" baseline="0" dirty="0" smtClean="0">
                <a:solidFill>
                  <a:srgbClr val="00B050"/>
                </a:solidFill>
                <a:latin typeface="Arial" panose="020B0604020202020204" pitchFamily="34" charset="0"/>
              </a:rPr>
              <a:t>affect </a:t>
            </a:r>
            <a:r>
              <a:rPr lang="en-GB" sz="3600" b="0" i="0" u="none" strike="noStrike" baseline="0" dirty="0" smtClean="0">
                <a:solidFill>
                  <a:srgbClr val="000000"/>
                </a:solidFill>
                <a:latin typeface="Arial" panose="020B0604020202020204" pitchFamily="34" charset="0"/>
              </a:rPr>
              <a:t>_______)</a:t>
            </a:r>
            <a:endParaRPr lang="en-GB" sz="3600" dirty="0"/>
          </a:p>
        </p:txBody>
      </p:sp>
      <p:sp>
        <p:nvSpPr>
          <p:cNvPr id="3" name="TextBox 2"/>
          <p:cNvSpPr txBox="1"/>
          <p:nvPr/>
        </p:nvSpPr>
        <p:spPr>
          <a:xfrm>
            <a:off x="901700" y="4902200"/>
            <a:ext cx="8191500" cy="646331"/>
          </a:xfrm>
          <a:prstGeom prst="rect">
            <a:avLst/>
          </a:prstGeom>
          <a:noFill/>
        </p:spPr>
        <p:txBody>
          <a:bodyPr wrap="square" rtlCol="0">
            <a:spAutoFit/>
          </a:bodyPr>
          <a:lstStyle/>
          <a:p>
            <a:r>
              <a:rPr lang="en-US" dirty="0" smtClean="0"/>
              <a:t>NOTE: </a:t>
            </a:r>
          </a:p>
          <a:p>
            <a:r>
              <a:rPr lang="en-US" dirty="0" smtClean="0"/>
              <a:t>This </a:t>
            </a:r>
            <a:r>
              <a:rPr lang="en-US" dirty="0"/>
              <a:t>model works best for Therapy/Treatment </a:t>
            </a:r>
            <a:r>
              <a:rPr lang="en-US" dirty="0" smtClean="0"/>
              <a:t>&amp; </a:t>
            </a:r>
            <a:r>
              <a:rPr lang="en-GB" dirty="0" smtClean="0"/>
              <a:t>Diagnosis </a:t>
            </a:r>
            <a:r>
              <a:rPr lang="en-GB" dirty="0"/>
              <a:t>questions.</a:t>
            </a:r>
          </a:p>
        </p:txBody>
      </p:sp>
    </p:spTree>
    <p:extLst>
      <p:ext uri="{BB962C8B-B14F-4D97-AF65-F5344CB8AC3E}">
        <p14:creationId xmlns:p14="http://schemas.microsoft.com/office/powerpoint/2010/main" val="3793095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52500"/>
            <a:ext cx="10325100" cy="4216539"/>
          </a:xfrm>
          <a:prstGeom prst="rect">
            <a:avLst/>
          </a:prstGeom>
        </p:spPr>
        <p:txBody>
          <a:bodyPr wrap="square">
            <a:spAutoFit/>
          </a:bodyPr>
          <a:lstStyle/>
          <a:p>
            <a:r>
              <a:rPr lang="en-GB" sz="3600" b="1" i="0" u="none" strike="noStrike" baseline="0" dirty="0" smtClean="0">
                <a:solidFill>
                  <a:srgbClr val="FFC000"/>
                </a:solidFill>
                <a:latin typeface="Tahoma" panose="020B0604030504040204" pitchFamily="34" charset="0"/>
              </a:rPr>
              <a:t>P</a:t>
            </a:r>
            <a:r>
              <a:rPr lang="en-GB" sz="3600" b="1" i="0" u="none" strike="noStrike" baseline="0" dirty="0" smtClean="0">
                <a:solidFill>
                  <a:srgbClr val="FF0000"/>
                </a:solidFill>
                <a:latin typeface="Tahoma" panose="020B0604030504040204" pitchFamily="34" charset="0"/>
              </a:rPr>
              <a:t> </a:t>
            </a:r>
            <a:r>
              <a:rPr lang="en-GB" sz="3600" b="0" i="0" u="none" strike="noStrike" baseline="0" dirty="0" smtClean="0">
                <a:solidFill>
                  <a:srgbClr val="000000"/>
                </a:solidFill>
                <a:latin typeface="Tahoma" panose="020B0604030504040204" pitchFamily="34" charset="0"/>
              </a:rPr>
              <a:t>= </a:t>
            </a:r>
            <a:r>
              <a:rPr lang="en-GB" sz="3600" b="1" i="0" u="none" strike="noStrike" baseline="0" dirty="0" smtClean="0">
                <a:solidFill>
                  <a:srgbClr val="FFC000"/>
                </a:solidFill>
                <a:latin typeface="Tahoma" panose="020B0604030504040204" pitchFamily="34" charset="0"/>
              </a:rPr>
              <a:t>P</a:t>
            </a:r>
            <a:r>
              <a:rPr lang="en-GB" sz="3600" b="0" i="0" u="none" strike="noStrike" baseline="0" dirty="0" smtClean="0">
                <a:solidFill>
                  <a:srgbClr val="000000"/>
                </a:solidFill>
                <a:latin typeface="Tahoma" panose="020B0604030504040204" pitchFamily="34" charset="0"/>
              </a:rPr>
              <a:t>atient/</a:t>
            </a:r>
            <a:r>
              <a:rPr lang="en-GB" sz="3600" b="1" i="0" u="none" strike="noStrike" baseline="0" dirty="0" smtClean="0">
                <a:solidFill>
                  <a:srgbClr val="FFC000"/>
                </a:solidFill>
                <a:latin typeface="Tahoma" panose="020B0604030504040204" pitchFamily="34" charset="0"/>
              </a:rPr>
              <a:t>P</a:t>
            </a:r>
            <a:r>
              <a:rPr lang="en-GB" sz="3600" b="0" i="0" u="none" strike="noStrike" baseline="0" dirty="0" smtClean="0">
                <a:solidFill>
                  <a:srgbClr val="000000"/>
                </a:solidFill>
                <a:latin typeface="Tahoma" panose="020B0604030504040204" pitchFamily="34" charset="0"/>
              </a:rPr>
              <a:t>opulation of Interest</a:t>
            </a:r>
          </a:p>
          <a:p>
            <a:endParaRPr lang="en-GB" sz="3200" b="0" i="0" u="none" strike="noStrike" baseline="0" dirty="0" smtClean="0">
              <a:solidFill>
                <a:srgbClr val="000000"/>
              </a:solidFill>
              <a:latin typeface="Tahoma" panose="020B0604030504040204" pitchFamily="34" charset="0"/>
            </a:endParaRPr>
          </a:p>
          <a:p>
            <a:r>
              <a:rPr lang="en-US" sz="3200" b="0" i="0" u="none" strike="noStrike" baseline="0" dirty="0" smtClean="0">
                <a:solidFill>
                  <a:srgbClr val="000000"/>
                </a:solidFill>
                <a:latin typeface="Arial" panose="020B0604020202020204" pitchFamily="34" charset="0"/>
              </a:rPr>
              <a:t>• Who are the patients of interest?</a:t>
            </a:r>
          </a:p>
          <a:p>
            <a:r>
              <a:rPr lang="en-US" sz="3200" b="0" i="0" u="none" strike="noStrike" baseline="0" dirty="0" smtClean="0">
                <a:solidFill>
                  <a:srgbClr val="000000"/>
                </a:solidFill>
                <a:latin typeface="Arial" panose="020B0604020202020204" pitchFamily="34" charset="0"/>
              </a:rPr>
              <a:t>• Is there a particular age group, gender or </a:t>
            </a:r>
            <a:r>
              <a:rPr lang="en-GB" sz="3200" b="0" i="0" u="none" strike="noStrike" baseline="0" dirty="0" smtClean="0">
                <a:solidFill>
                  <a:srgbClr val="000000"/>
                </a:solidFill>
                <a:latin typeface="Arial" panose="020B0604020202020204" pitchFamily="34" charset="0"/>
              </a:rPr>
              <a:t>population?</a:t>
            </a:r>
          </a:p>
          <a:p>
            <a:r>
              <a:rPr lang="en-US" sz="3200" b="0" i="0" u="none" strike="noStrike" baseline="0" dirty="0" smtClean="0">
                <a:solidFill>
                  <a:srgbClr val="000000"/>
                </a:solidFill>
                <a:latin typeface="Arial" panose="020B0604020202020204" pitchFamily="34" charset="0"/>
              </a:rPr>
              <a:t>• What is the health concern?</a:t>
            </a:r>
          </a:p>
          <a:p>
            <a:endParaRPr lang="en-US" sz="3600" b="0" i="0" u="none" strike="noStrike" baseline="0" dirty="0" smtClean="0">
              <a:solidFill>
                <a:srgbClr val="000000"/>
              </a:solidFill>
              <a:latin typeface="Arial" panose="020B0604020202020204" pitchFamily="34" charset="0"/>
            </a:endParaRPr>
          </a:p>
          <a:p>
            <a:r>
              <a:rPr lang="en-US" sz="3200" b="0" i="0" u="none" strike="noStrike" baseline="0" dirty="0" smtClean="0">
                <a:solidFill>
                  <a:srgbClr val="000000"/>
                </a:solidFill>
                <a:latin typeface="Arial" panose="020B0604020202020204" pitchFamily="34" charset="0"/>
              </a:rPr>
              <a:t>Example: </a:t>
            </a:r>
          </a:p>
          <a:p>
            <a:r>
              <a:rPr lang="en-US" sz="3200" b="0" i="0" u="none" strike="noStrike" baseline="0" dirty="0" smtClean="0">
                <a:solidFill>
                  <a:srgbClr val="FFC000"/>
                </a:solidFill>
                <a:latin typeface="Arial" panose="020B0604020202020204" pitchFamily="34" charset="0"/>
              </a:rPr>
              <a:t>For persons entering a health care </a:t>
            </a:r>
            <a:r>
              <a:rPr lang="en-GB" sz="3200" b="0" i="0" u="none" strike="noStrike" baseline="0" dirty="0" smtClean="0">
                <a:solidFill>
                  <a:srgbClr val="FFC000"/>
                </a:solidFill>
                <a:latin typeface="Arial" panose="020B0604020202020204" pitchFamily="34" charset="0"/>
              </a:rPr>
              <a:t>facility</a:t>
            </a:r>
            <a:r>
              <a:rPr lang="en-GB" sz="3200" b="0" i="0" u="none" strike="noStrike" baseline="0" dirty="0" smtClean="0">
                <a:solidFill>
                  <a:srgbClr val="000000"/>
                </a:solidFill>
                <a:latin typeface="Arial" panose="020B0604020202020204" pitchFamily="34" charset="0"/>
              </a:rPr>
              <a:t>……</a:t>
            </a:r>
            <a:endParaRPr lang="en-GB" sz="3200" dirty="0"/>
          </a:p>
        </p:txBody>
      </p:sp>
    </p:spTree>
    <p:extLst>
      <p:ext uri="{BB962C8B-B14F-4D97-AF65-F5344CB8AC3E}">
        <p14:creationId xmlns:p14="http://schemas.microsoft.com/office/powerpoint/2010/main" val="429090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965200"/>
            <a:ext cx="11252200" cy="5139869"/>
          </a:xfrm>
          <a:prstGeom prst="rect">
            <a:avLst/>
          </a:prstGeom>
        </p:spPr>
        <p:txBody>
          <a:bodyPr wrap="square">
            <a:spAutoFit/>
          </a:bodyPr>
          <a:lstStyle/>
          <a:p>
            <a:r>
              <a:rPr lang="en-GB" sz="3600" b="1" i="0" u="none" strike="noStrike" baseline="0" dirty="0" smtClean="0">
                <a:solidFill>
                  <a:srgbClr val="FFC000"/>
                </a:solidFill>
                <a:latin typeface="Tahoma" panose="020B0604030504040204" pitchFamily="34" charset="0"/>
              </a:rPr>
              <a:t>I</a:t>
            </a:r>
            <a:r>
              <a:rPr lang="en-GB" sz="3600" b="1" i="0" u="none" strike="noStrike" baseline="0" dirty="0" smtClean="0">
                <a:solidFill>
                  <a:srgbClr val="FF0000"/>
                </a:solidFill>
                <a:latin typeface="Tahoma" panose="020B0604030504040204" pitchFamily="34" charset="0"/>
              </a:rPr>
              <a:t> </a:t>
            </a:r>
            <a:r>
              <a:rPr lang="en-GB" sz="3600" b="0" i="0" u="none" strike="noStrike" baseline="0" dirty="0" smtClean="0">
                <a:solidFill>
                  <a:srgbClr val="000000"/>
                </a:solidFill>
                <a:latin typeface="Tahoma" panose="020B0604030504040204" pitchFamily="34" charset="0"/>
              </a:rPr>
              <a:t>= </a:t>
            </a:r>
            <a:r>
              <a:rPr lang="en-GB" sz="3600" b="1" i="0" u="none" strike="noStrike" baseline="0" dirty="0" smtClean="0">
                <a:solidFill>
                  <a:srgbClr val="FFC000"/>
                </a:solidFill>
                <a:latin typeface="Tahoma" panose="020B0604030504040204" pitchFamily="34" charset="0"/>
              </a:rPr>
              <a:t>I</a:t>
            </a:r>
            <a:r>
              <a:rPr lang="en-GB" sz="3600" b="0" i="0" u="none" strike="noStrike" baseline="0" dirty="0" smtClean="0">
                <a:solidFill>
                  <a:srgbClr val="000000"/>
                </a:solidFill>
                <a:latin typeface="Tahoma" panose="020B0604030504040204" pitchFamily="34" charset="0"/>
              </a:rPr>
              <a:t>ntervention or Exposure</a:t>
            </a:r>
          </a:p>
          <a:p>
            <a:endParaRPr lang="en-GB" sz="3200" b="0" i="0" u="none" strike="noStrike" baseline="0" dirty="0" smtClean="0">
              <a:solidFill>
                <a:srgbClr val="000000"/>
              </a:solidFill>
              <a:latin typeface="Tahoma" panose="020B0604030504040204" pitchFamily="34" charset="0"/>
            </a:endParaRPr>
          </a:p>
          <a:p>
            <a:r>
              <a:rPr lang="en-US" sz="3600" b="0" i="0" u="none" strike="noStrike" baseline="0" dirty="0" smtClean="0">
                <a:solidFill>
                  <a:srgbClr val="000000"/>
                </a:solidFill>
                <a:latin typeface="Arial" panose="020B0604020202020204" pitchFamily="34" charset="0"/>
              </a:rPr>
              <a:t>•</a:t>
            </a:r>
            <a:r>
              <a:rPr lang="en-US" sz="3200" b="0" i="0" u="none" strike="noStrike" baseline="0" dirty="0" smtClean="0">
                <a:solidFill>
                  <a:srgbClr val="000000"/>
                </a:solidFill>
                <a:latin typeface="Arial" panose="020B0604020202020204" pitchFamily="34" charset="0"/>
              </a:rPr>
              <a:t> What therapeutic, diagnostic, preventive or other health care interventions are you interested in </a:t>
            </a:r>
            <a:r>
              <a:rPr lang="en-GB" sz="3200" b="0" i="0" u="none" strike="noStrike" baseline="0" dirty="0" smtClean="0">
                <a:solidFill>
                  <a:srgbClr val="000000"/>
                </a:solidFill>
                <a:latin typeface="Arial" panose="020B0604020202020204" pitchFamily="34" charset="0"/>
              </a:rPr>
              <a:t>knowing more about?</a:t>
            </a:r>
          </a:p>
          <a:p>
            <a:r>
              <a:rPr lang="en-US" sz="3200" b="0" i="0" u="none" strike="noStrike" baseline="0" dirty="0" smtClean="0">
                <a:solidFill>
                  <a:srgbClr val="000000"/>
                </a:solidFill>
                <a:latin typeface="Arial" panose="020B0604020202020204" pitchFamily="34" charset="0"/>
              </a:rPr>
              <a:t>• What health care management strategies are </a:t>
            </a:r>
            <a:r>
              <a:rPr lang="en-GB" sz="3200" b="0" i="0" u="none" strike="noStrike" baseline="0" dirty="0" smtClean="0">
                <a:solidFill>
                  <a:srgbClr val="000000"/>
                </a:solidFill>
                <a:latin typeface="Arial" panose="020B0604020202020204" pitchFamily="34" charset="0"/>
              </a:rPr>
              <a:t>you interested in comparing?</a:t>
            </a:r>
          </a:p>
          <a:p>
            <a:endParaRPr lang="en-GB" sz="3200" b="0" i="0" u="none" strike="noStrike" baseline="0" dirty="0" smtClean="0">
              <a:solidFill>
                <a:srgbClr val="000000"/>
              </a:solidFill>
              <a:latin typeface="Arial" panose="020B0604020202020204" pitchFamily="34" charset="0"/>
            </a:endParaRPr>
          </a:p>
          <a:p>
            <a:r>
              <a:rPr lang="en-US" sz="3200" b="0" i="0" u="none" strike="noStrike" baseline="0" dirty="0" smtClean="0">
                <a:solidFill>
                  <a:srgbClr val="000000"/>
                </a:solidFill>
                <a:latin typeface="Arial" panose="020B0604020202020204" pitchFamily="34" charset="0"/>
              </a:rPr>
              <a:t>Example: For persons entering a health care</a:t>
            </a:r>
          </a:p>
          <a:p>
            <a:r>
              <a:rPr lang="en-US" sz="3200" b="0" i="0" u="none" strike="noStrike" baseline="0" dirty="0" smtClean="0">
                <a:solidFill>
                  <a:srgbClr val="000000"/>
                </a:solidFill>
                <a:latin typeface="Arial" panose="020B0604020202020204" pitchFamily="34" charset="0"/>
              </a:rPr>
              <a:t>facility, </a:t>
            </a:r>
            <a:r>
              <a:rPr lang="en-US" sz="3200" b="0" i="0" u="none" strike="noStrike" baseline="0" dirty="0" smtClean="0">
                <a:solidFill>
                  <a:srgbClr val="FFC000"/>
                </a:solidFill>
                <a:latin typeface="Arial" panose="020B0604020202020204" pitchFamily="34" charset="0"/>
              </a:rPr>
              <a:t>is hand rubbing with a waterless, alcohol based-</a:t>
            </a:r>
            <a:r>
              <a:rPr lang="en-GB" sz="3200" b="0" i="0" u="none" strike="noStrike" baseline="0" dirty="0" smtClean="0">
                <a:solidFill>
                  <a:srgbClr val="FFC000"/>
                </a:solidFill>
                <a:latin typeface="Arial" panose="020B0604020202020204" pitchFamily="34" charset="0"/>
              </a:rPr>
              <a:t>solution</a:t>
            </a:r>
            <a:r>
              <a:rPr lang="en-GB" sz="3200" b="0" i="0" u="none" strike="noStrike" baseline="0" dirty="0" smtClean="0">
                <a:solidFill>
                  <a:schemeClr val="bg1"/>
                </a:solidFill>
                <a:latin typeface="Arial" panose="020B0604020202020204" pitchFamily="34" charset="0"/>
              </a:rPr>
              <a:t>…..</a:t>
            </a:r>
            <a:endParaRPr lang="en-GB" sz="3200" dirty="0">
              <a:solidFill>
                <a:schemeClr val="bg1"/>
              </a:solidFill>
            </a:endParaRPr>
          </a:p>
        </p:txBody>
      </p:sp>
    </p:spTree>
    <p:extLst>
      <p:ext uri="{BB962C8B-B14F-4D97-AF65-F5344CB8AC3E}">
        <p14:creationId xmlns:p14="http://schemas.microsoft.com/office/powerpoint/2010/main" val="272858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2667" y="660399"/>
            <a:ext cx="10519833" cy="5632311"/>
          </a:xfrm>
          <a:prstGeom prst="rect">
            <a:avLst/>
          </a:prstGeom>
        </p:spPr>
        <p:txBody>
          <a:bodyPr wrap="square">
            <a:spAutoFit/>
          </a:bodyPr>
          <a:lstStyle/>
          <a:p>
            <a:r>
              <a:rPr lang="en-GB" sz="3600" b="1" i="0" u="none" strike="noStrike" baseline="0" dirty="0" smtClean="0">
                <a:solidFill>
                  <a:srgbClr val="FFC000"/>
                </a:solidFill>
                <a:latin typeface="Tahoma" panose="020B0604030504040204" pitchFamily="34" charset="0"/>
              </a:rPr>
              <a:t>C</a:t>
            </a:r>
            <a:r>
              <a:rPr lang="en-GB" sz="3600" b="1" i="0" u="none" strike="noStrike" baseline="0" dirty="0" smtClean="0">
                <a:solidFill>
                  <a:srgbClr val="FF0000"/>
                </a:solidFill>
                <a:latin typeface="Tahoma" panose="020B0604030504040204" pitchFamily="34" charset="0"/>
              </a:rPr>
              <a:t> </a:t>
            </a:r>
            <a:r>
              <a:rPr lang="en-GB" sz="3600" b="0" i="0" u="none" strike="noStrike" baseline="0" dirty="0" smtClean="0">
                <a:solidFill>
                  <a:srgbClr val="000000"/>
                </a:solidFill>
                <a:latin typeface="Tahoma" panose="020B0604030504040204" pitchFamily="34" charset="0"/>
              </a:rPr>
              <a:t>= </a:t>
            </a:r>
            <a:r>
              <a:rPr lang="en-GB" sz="3600" b="1" i="0" u="none" strike="noStrike" baseline="0" dirty="0" smtClean="0">
                <a:solidFill>
                  <a:srgbClr val="FFC000"/>
                </a:solidFill>
                <a:latin typeface="Tahoma" panose="020B0604030504040204" pitchFamily="34" charset="0"/>
              </a:rPr>
              <a:t>C</a:t>
            </a:r>
            <a:r>
              <a:rPr lang="en-GB" sz="3600" b="0" i="0" u="none" strike="noStrike" baseline="0" dirty="0" smtClean="0">
                <a:solidFill>
                  <a:srgbClr val="000000"/>
                </a:solidFill>
                <a:latin typeface="Tahoma" panose="020B0604030504040204" pitchFamily="34" charset="0"/>
              </a:rPr>
              <a:t>omparison of Interest</a:t>
            </a:r>
          </a:p>
          <a:p>
            <a:endParaRPr lang="en-GB" sz="3200" b="0" i="0" u="none" strike="noStrike" baseline="0" dirty="0" smtClean="0">
              <a:solidFill>
                <a:srgbClr val="000000"/>
              </a:solidFill>
              <a:latin typeface="Tahoma" panose="020B0604030504040204" pitchFamily="34" charset="0"/>
            </a:endParaRPr>
          </a:p>
          <a:p>
            <a:r>
              <a:rPr lang="en-US" sz="3200" b="0" i="0" u="none" strike="noStrike" baseline="0" dirty="0" smtClean="0">
                <a:solidFill>
                  <a:srgbClr val="000000"/>
                </a:solidFill>
                <a:latin typeface="Arial" panose="020B0604020202020204" pitchFamily="34" charset="0"/>
              </a:rPr>
              <a:t>• Is there a comparison to be evaluated against </a:t>
            </a:r>
            <a:r>
              <a:rPr lang="en-GB" sz="3200" b="0" i="0" u="none" strike="noStrike" baseline="0" dirty="0" smtClean="0">
                <a:solidFill>
                  <a:srgbClr val="000000"/>
                </a:solidFill>
                <a:latin typeface="Arial" panose="020B0604020202020204" pitchFamily="34" charset="0"/>
              </a:rPr>
              <a:t>the intervention?</a:t>
            </a:r>
          </a:p>
          <a:p>
            <a:r>
              <a:rPr lang="en-US" sz="3200" b="0" i="0" u="none" strike="noStrike" baseline="0" dirty="0" smtClean="0">
                <a:solidFill>
                  <a:srgbClr val="000000"/>
                </a:solidFill>
                <a:latin typeface="Arial" panose="020B0604020202020204" pitchFamily="34" charset="0"/>
              </a:rPr>
              <a:t>• Only used if more than one intervention or if no</a:t>
            </a:r>
          </a:p>
          <a:p>
            <a:r>
              <a:rPr lang="en-GB" sz="3200" b="0" i="0" u="none" strike="noStrike" baseline="0" dirty="0" smtClean="0">
                <a:solidFill>
                  <a:srgbClr val="000000"/>
                </a:solidFill>
                <a:latin typeface="Arial" panose="020B0604020202020204" pitchFamily="34" charset="0"/>
              </a:rPr>
              <a:t>intervention is a factor.</a:t>
            </a:r>
          </a:p>
          <a:p>
            <a:endParaRPr lang="en-GB" sz="3200" b="0" i="0" u="none" strike="noStrike" baseline="0" dirty="0" smtClean="0">
              <a:solidFill>
                <a:srgbClr val="000000"/>
              </a:solidFill>
              <a:latin typeface="Arial" panose="020B0604020202020204" pitchFamily="34" charset="0"/>
            </a:endParaRPr>
          </a:p>
          <a:p>
            <a:r>
              <a:rPr lang="en-US" sz="3200" b="0" i="0" u="none" strike="noStrike" baseline="0" dirty="0" smtClean="0">
                <a:solidFill>
                  <a:srgbClr val="000000"/>
                </a:solidFill>
                <a:latin typeface="Arial" panose="020B0604020202020204" pitchFamily="34" charset="0"/>
              </a:rPr>
              <a:t>Example: For persons entering a health care</a:t>
            </a:r>
          </a:p>
          <a:p>
            <a:r>
              <a:rPr lang="en-US" sz="3200" b="0" i="0" u="none" strike="noStrike" baseline="0" dirty="0" smtClean="0">
                <a:solidFill>
                  <a:srgbClr val="000000"/>
                </a:solidFill>
                <a:latin typeface="Arial" panose="020B0604020202020204" pitchFamily="34" charset="0"/>
              </a:rPr>
              <a:t>facility, is hand rubbing with a waterless, alcohol-based</a:t>
            </a:r>
            <a:r>
              <a:rPr lang="en-US" sz="3200" dirty="0" smtClean="0">
                <a:solidFill>
                  <a:srgbClr val="000000"/>
                </a:solidFill>
                <a:latin typeface="Arial" panose="020B0604020202020204" pitchFamily="34" charset="0"/>
              </a:rPr>
              <a:t> </a:t>
            </a:r>
            <a:r>
              <a:rPr lang="en-US" sz="3200" b="0" i="0" u="none" strike="noStrike" baseline="0" dirty="0" smtClean="0">
                <a:solidFill>
                  <a:srgbClr val="000000"/>
                </a:solidFill>
                <a:latin typeface="Arial" panose="020B0604020202020204" pitchFamily="34" charset="0"/>
              </a:rPr>
              <a:t>solution, </a:t>
            </a:r>
            <a:r>
              <a:rPr lang="en-US" sz="3200" b="0" i="0" u="none" strike="noStrike" baseline="0" dirty="0" smtClean="0">
                <a:solidFill>
                  <a:srgbClr val="FFC000"/>
                </a:solidFill>
                <a:latin typeface="Arial" panose="020B0604020202020204" pitchFamily="34" charset="0"/>
              </a:rPr>
              <a:t>as effective as standard hand </a:t>
            </a:r>
            <a:r>
              <a:rPr lang="en-GB" sz="3200" b="0" i="0" u="none" strike="noStrike" baseline="0" dirty="0" smtClean="0">
                <a:solidFill>
                  <a:srgbClr val="FFC000"/>
                </a:solidFill>
                <a:latin typeface="Arial" panose="020B0604020202020204" pitchFamily="34" charset="0"/>
              </a:rPr>
              <a:t>washing with antiseptic soap</a:t>
            </a:r>
            <a:r>
              <a:rPr lang="en-GB" sz="3200" b="0" i="0" u="none" strike="noStrike" baseline="0" dirty="0" smtClean="0">
                <a:solidFill>
                  <a:srgbClr val="000000"/>
                </a:solidFill>
                <a:latin typeface="Arial" panose="020B0604020202020204" pitchFamily="34" charset="0"/>
              </a:rPr>
              <a:t>…..</a:t>
            </a:r>
            <a:endParaRPr lang="en-GB" sz="3200" dirty="0"/>
          </a:p>
        </p:txBody>
      </p:sp>
    </p:spTree>
    <p:extLst>
      <p:ext uri="{BB962C8B-B14F-4D97-AF65-F5344CB8AC3E}">
        <p14:creationId xmlns:p14="http://schemas.microsoft.com/office/powerpoint/2010/main" val="21157429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5199" y="457200"/>
            <a:ext cx="9821333" cy="6063198"/>
          </a:xfrm>
          <a:prstGeom prst="rect">
            <a:avLst/>
          </a:prstGeom>
        </p:spPr>
        <p:txBody>
          <a:bodyPr wrap="square">
            <a:spAutoFit/>
          </a:bodyPr>
          <a:lstStyle/>
          <a:p>
            <a:r>
              <a:rPr lang="en-GB" sz="3600" b="1" i="0" u="none" strike="noStrike" baseline="0" dirty="0" smtClean="0">
                <a:solidFill>
                  <a:srgbClr val="FFC000"/>
                </a:solidFill>
                <a:latin typeface="Arial" panose="020B0604020202020204" pitchFamily="34" charset="0"/>
                <a:cs typeface="Arial" panose="020B0604020202020204" pitchFamily="34" charset="0"/>
              </a:rPr>
              <a:t>O</a:t>
            </a:r>
            <a:r>
              <a:rPr lang="en-GB" sz="3600" b="1" i="0" u="none" strike="noStrike" baseline="0" dirty="0" smtClean="0">
                <a:solidFill>
                  <a:srgbClr val="FF0000"/>
                </a:solidFill>
                <a:latin typeface="Arial" panose="020B0604020202020204" pitchFamily="34" charset="0"/>
                <a:cs typeface="Arial" panose="020B0604020202020204" pitchFamily="34" charset="0"/>
              </a:rPr>
              <a:t> </a:t>
            </a:r>
            <a:r>
              <a:rPr lang="en-GB" sz="3600" b="0" i="0" u="none" strike="noStrike" baseline="0" dirty="0" smtClean="0">
                <a:solidFill>
                  <a:srgbClr val="000000"/>
                </a:solidFill>
                <a:latin typeface="Arial" panose="020B0604020202020204" pitchFamily="34" charset="0"/>
                <a:cs typeface="Arial" panose="020B0604020202020204" pitchFamily="34" charset="0"/>
              </a:rPr>
              <a:t>= </a:t>
            </a:r>
            <a:r>
              <a:rPr lang="en-GB" sz="3600" b="1" i="0" u="none" strike="noStrike" baseline="0" dirty="0" smtClean="0">
                <a:solidFill>
                  <a:srgbClr val="FFC000"/>
                </a:solidFill>
                <a:latin typeface="Arial" panose="020B0604020202020204" pitchFamily="34" charset="0"/>
                <a:cs typeface="Arial" panose="020B0604020202020204" pitchFamily="34" charset="0"/>
              </a:rPr>
              <a:t>O</a:t>
            </a:r>
            <a:r>
              <a:rPr lang="en-GB" sz="3600" b="0" i="0" u="none" strike="noStrike" baseline="0" dirty="0" smtClean="0">
                <a:solidFill>
                  <a:srgbClr val="000000"/>
                </a:solidFill>
                <a:latin typeface="Arial" panose="020B0604020202020204" pitchFamily="34" charset="0"/>
                <a:cs typeface="Arial" panose="020B0604020202020204" pitchFamily="34" charset="0"/>
              </a:rPr>
              <a:t>utcome of Interest</a:t>
            </a:r>
          </a:p>
          <a:p>
            <a:endParaRPr lang="en-GB" sz="3200" b="0" i="0" u="none" strike="noStrike" baseline="0" dirty="0" smtClean="0">
              <a:solidFill>
                <a:srgbClr val="000000"/>
              </a:solidFill>
              <a:latin typeface="Arial" panose="020B0604020202020204" pitchFamily="34" charset="0"/>
              <a:cs typeface="Arial" panose="020B0604020202020204" pitchFamily="34" charset="0"/>
            </a:endParaRPr>
          </a:p>
          <a:p>
            <a:r>
              <a:rPr lang="en-US" sz="3200" b="0" i="0" u="none" strike="noStrike" baseline="0" dirty="0" smtClean="0">
                <a:solidFill>
                  <a:srgbClr val="000000"/>
                </a:solidFill>
                <a:latin typeface="Arial" panose="020B0604020202020204" pitchFamily="34" charset="0"/>
                <a:cs typeface="Arial" panose="020B0604020202020204" pitchFamily="34" charset="0"/>
              </a:rPr>
              <a:t>• What is the desired outcome to be evaluated?</a:t>
            </a:r>
          </a:p>
          <a:p>
            <a:r>
              <a:rPr lang="en-US" sz="3200" b="0" i="0" u="none" strike="noStrike" baseline="0" dirty="0" smtClean="0">
                <a:solidFill>
                  <a:srgbClr val="000000"/>
                </a:solidFill>
                <a:latin typeface="Arial" panose="020B0604020202020204" pitchFamily="34" charset="0"/>
                <a:cs typeface="Arial" panose="020B0604020202020204" pitchFamily="34" charset="0"/>
              </a:rPr>
              <a:t>• How will the patient or population be affected, or</a:t>
            </a:r>
          </a:p>
          <a:p>
            <a:r>
              <a:rPr lang="en-US" sz="3200" b="0" i="0" u="none" strike="noStrike" baseline="0" dirty="0" smtClean="0">
                <a:solidFill>
                  <a:srgbClr val="000000"/>
                </a:solidFill>
                <a:latin typeface="Arial" panose="020B0604020202020204" pitchFamily="34" charset="0"/>
                <a:cs typeface="Arial" panose="020B0604020202020204" pitchFamily="34" charset="0"/>
              </a:rPr>
              <a:t>not affected, by the intervention?</a:t>
            </a:r>
          </a:p>
          <a:p>
            <a:endParaRPr lang="en-US" sz="3200" b="0" i="0" u="none" strike="noStrike" baseline="0" dirty="0" smtClean="0">
              <a:solidFill>
                <a:srgbClr val="000000"/>
              </a:solidFill>
              <a:latin typeface="Arial" panose="020B0604020202020204" pitchFamily="34" charset="0"/>
              <a:cs typeface="Arial" panose="020B0604020202020204" pitchFamily="34" charset="0"/>
            </a:endParaRPr>
          </a:p>
          <a:p>
            <a:r>
              <a:rPr lang="en-US" sz="3200" b="0" i="0" u="none" strike="noStrike" baseline="0" dirty="0" smtClean="0">
                <a:solidFill>
                  <a:srgbClr val="000000"/>
                </a:solidFill>
                <a:latin typeface="Arial" panose="020B0604020202020204" pitchFamily="34" charset="0"/>
                <a:cs typeface="Arial" panose="020B0604020202020204" pitchFamily="34" charset="0"/>
              </a:rPr>
              <a:t>Example: For persons entering a health care facility, is hand rubbing with a waterless, alcohol-based solution, as effective as standard hand washing with antiseptic soap </a:t>
            </a:r>
            <a:r>
              <a:rPr lang="en-US" sz="3200" b="0" i="0" u="none" strike="noStrike" baseline="0" dirty="0" smtClean="0">
                <a:solidFill>
                  <a:srgbClr val="FFC000"/>
                </a:solidFill>
                <a:latin typeface="Arial" panose="020B0604020202020204" pitchFamily="34" charset="0"/>
                <a:cs typeface="Arial" panose="020B0604020202020204" pitchFamily="34" charset="0"/>
              </a:rPr>
              <a:t>for reducing hand </a:t>
            </a:r>
            <a:r>
              <a:rPr lang="en-GB" sz="3200" b="0" i="0" u="none" strike="noStrike" baseline="0" dirty="0" smtClean="0">
                <a:solidFill>
                  <a:srgbClr val="FFC000"/>
                </a:solidFill>
                <a:latin typeface="Arial" panose="020B0604020202020204" pitchFamily="34" charset="0"/>
                <a:cs typeface="Arial" panose="020B0604020202020204" pitchFamily="34" charset="0"/>
              </a:rPr>
              <a:t>contamination?</a:t>
            </a:r>
          </a:p>
          <a:p>
            <a:endParaRPr lang="en-GB" sz="3200" b="0" i="0" u="none" strike="noStrike" baseline="0" dirty="0" smtClean="0">
              <a:solidFill>
                <a:srgbClr val="FFC000"/>
              </a:solidFill>
              <a:latin typeface="Arial" panose="020B0604020202020204" pitchFamily="34" charset="0"/>
              <a:cs typeface="Arial" panose="020B0604020202020204" pitchFamily="34" charset="0"/>
            </a:endParaRPr>
          </a:p>
          <a:p>
            <a:r>
              <a:rPr lang="en-US" sz="1400" b="0" i="0" u="none" strike="noStrike" baseline="0" dirty="0" smtClean="0">
                <a:solidFill>
                  <a:srgbClr val="000000"/>
                </a:solidFill>
                <a:latin typeface="Arial" panose="020B0604020202020204" pitchFamily="34" charset="0"/>
                <a:cs typeface="Arial" panose="020B0604020202020204" pitchFamily="34" charset="0"/>
              </a:rPr>
              <a:t>Example from: </a:t>
            </a:r>
            <a:r>
              <a:rPr lang="en-US" sz="1400" b="0" i="0" u="none" strike="noStrike" baseline="0" dirty="0" err="1" smtClean="0">
                <a:solidFill>
                  <a:srgbClr val="000000"/>
                </a:solidFill>
                <a:latin typeface="Arial" panose="020B0604020202020204" pitchFamily="34" charset="0"/>
                <a:cs typeface="Arial" panose="020B0604020202020204" pitchFamily="34" charset="0"/>
              </a:rPr>
              <a:t>DiCenso</a:t>
            </a:r>
            <a:r>
              <a:rPr lang="en-US" sz="1400" b="0" i="0" u="none" strike="noStrike" baseline="0" dirty="0" smtClean="0">
                <a:solidFill>
                  <a:srgbClr val="000000"/>
                </a:solidFill>
                <a:latin typeface="Arial" panose="020B0604020202020204" pitchFamily="34" charset="0"/>
                <a:cs typeface="Arial" panose="020B0604020202020204" pitchFamily="34" charset="0"/>
              </a:rPr>
              <a:t> A, </a:t>
            </a:r>
            <a:r>
              <a:rPr lang="en-US" sz="1400" b="0" i="0" u="none" strike="noStrike" baseline="0" dirty="0" err="1" smtClean="0">
                <a:solidFill>
                  <a:srgbClr val="000000"/>
                </a:solidFill>
                <a:latin typeface="Arial" panose="020B0604020202020204" pitchFamily="34" charset="0"/>
                <a:cs typeface="Arial" panose="020B0604020202020204" pitchFamily="34" charset="0"/>
              </a:rPr>
              <a:t>Guyatt</a:t>
            </a:r>
            <a:r>
              <a:rPr lang="en-US" sz="1400" b="0" i="0" u="none" strike="noStrike" baseline="0" dirty="0" smtClean="0">
                <a:solidFill>
                  <a:srgbClr val="000000"/>
                </a:solidFill>
                <a:latin typeface="Arial" panose="020B0604020202020204" pitchFamily="34" charset="0"/>
                <a:cs typeface="Arial" panose="020B0604020202020204" pitchFamily="34" charset="0"/>
              </a:rPr>
              <a:t> G, </a:t>
            </a:r>
            <a:r>
              <a:rPr lang="en-US" sz="1400" b="0" i="0" u="none" strike="noStrike" baseline="0" dirty="0" err="1" smtClean="0">
                <a:solidFill>
                  <a:srgbClr val="000000"/>
                </a:solidFill>
                <a:latin typeface="Arial" panose="020B0604020202020204" pitchFamily="34" charset="0"/>
                <a:cs typeface="Arial" panose="020B0604020202020204" pitchFamily="34" charset="0"/>
              </a:rPr>
              <a:t>Ciliska</a:t>
            </a:r>
            <a:r>
              <a:rPr lang="en-US" sz="1400" b="0" i="0" u="none" strike="noStrike" baseline="0" dirty="0" smtClean="0">
                <a:solidFill>
                  <a:srgbClr val="000000"/>
                </a:solidFill>
                <a:latin typeface="Arial" panose="020B0604020202020204" pitchFamily="34" charset="0"/>
                <a:cs typeface="Arial" panose="020B0604020202020204" pitchFamily="34" charset="0"/>
              </a:rPr>
              <a:t> D. (2005). Evidence-Based Nursing: A Guide to Clinical</a:t>
            </a:r>
          </a:p>
          <a:p>
            <a:r>
              <a:rPr lang="en-US" sz="1400" b="0" i="0" u="none" strike="noStrike" baseline="0" dirty="0" smtClean="0">
                <a:solidFill>
                  <a:srgbClr val="000000"/>
                </a:solidFill>
                <a:latin typeface="Arial" panose="020B0604020202020204" pitchFamily="34" charset="0"/>
                <a:cs typeface="Arial" panose="020B0604020202020204" pitchFamily="34" charset="0"/>
              </a:rPr>
              <a:t>Practice. St. Louis, MO: Mosby.</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25151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0bf9719ce88902999ccfcf8711470574dbe0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97</TotalTime>
  <Words>975</Words>
  <Application>Microsoft Office PowerPoint</Application>
  <PresentationFormat>Widescreen</PresentationFormat>
  <Paragraphs>129</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Century Gothic</vt:lpstr>
      <vt:lpstr>Tahoma</vt:lpstr>
      <vt:lpstr>Wingdings 3</vt:lpstr>
      <vt:lpstr>Ion</vt:lpstr>
      <vt:lpstr>PICO</vt:lpstr>
      <vt:lpstr>There are five steps to providing  Evidence-Based Care (EBC):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SCCM1</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PICO</dc:title>
  <dc:creator>Helen Miller</dc:creator>
  <cp:lastModifiedBy>Helen Miller</cp:lastModifiedBy>
  <cp:revision>19</cp:revision>
  <dcterms:created xsi:type="dcterms:W3CDTF">2014-09-12T16:09:18Z</dcterms:created>
  <dcterms:modified xsi:type="dcterms:W3CDTF">2014-09-17T15:10:04Z</dcterms:modified>
</cp:coreProperties>
</file>