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62" r:id="rId4"/>
    <p:sldId id="263" r:id="rId5"/>
    <p:sldId id="264" r:id="rId6"/>
    <p:sldId id="265" r:id="rId7"/>
    <p:sldId id="266" r:id="rId8"/>
    <p:sldId id="270" r:id="rId9"/>
    <p:sldId id="271" r:id="rId10"/>
    <p:sldId id="268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0300" autoAdjust="0"/>
  </p:normalViewPr>
  <p:slideViewPr>
    <p:cSldViewPr>
      <p:cViewPr varScale="1">
        <p:scale>
          <a:sx n="120" d="100"/>
          <a:sy n="120" d="100"/>
        </p:scale>
        <p:origin x="-2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0B5EF-C1C4-4D51-9FA1-E09B663CF7A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6C6EA3-DB45-4766-AF67-1DE105C55A6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8326D-763E-4428-8A41-AD5FAEE6B233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225C2-2F07-4038-B729-99ABD0C873C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225C2-2F07-4038-B729-99ABD0C873C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225C2-2F07-4038-B729-99ABD0C873C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225C2-2F07-4038-B729-99ABD0C873C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Introdution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</a:t>
            </a:r>
            <a:r>
              <a:rPr lang="en-US" baseline="0" dirty="0" smtClean="0"/>
              <a:t>. xxxv</a:t>
            </a:r>
          </a:p>
          <a:p>
            <a:r>
              <a:rPr lang="en-US" baseline="0" dirty="0" smtClean="0"/>
              <a:t>Hermeneutics: philosophy of interpretation of texts, </a:t>
            </a:r>
            <a:r>
              <a:rPr lang="en-US" baseline="0" dirty="0" err="1" smtClean="0"/>
              <a:t>dervved</a:t>
            </a:r>
            <a:r>
              <a:rPr lang="en-US" baseline="0" dirty="0" smtClean="0"/>
              <a:t> from biblical scholarship.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C6EA3-DB45-4766-AF67-1DE105C55A6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AE76C-F3AF-4610-A5DE-7FBF35E3EFA8}" type="slidenum">
              <a:rPr lang="en-GB"/>
              <a:pPr/>
              <a:t>3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C6B5F-FFE3-4AAF-8EEF-5DCEA2A31EBA}" type="slidenum">
              <a:rPr lang="en-GB"/>
              <a:pPr/>
              <a:t>4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A74E9-7526-4121-93E9-EC67E94EFE66}" type="slidenum">
              <a:rPr lang="en-GB"/>
              <a:pPr/>
              <a:t>5</a:t>
            </a:fld>
            <a:endParaRPr lang="en-GB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FA990-5692-4144-9156-F15D972C61E3}" type="slidenum">
              <a:rPr lang="en-GB"/>
              <a:pPr/>
              <a:t>6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69698-79E2-42E8-B0C5-781FBC6BE3D6}" type="slidenum">
              <a:rPr lang="en-GB"/>
              <a:pPr/>
              <a:t>7</a:t>
            </a:fld>
            <a:endParaRPr lang="en-GB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225C2-2F07-4038-B729-99ABD0C873C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225C2-2F07-4038-B729-99ABD0C873C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4DDAE-479C-40C1-8E5B-A367A3EF7F93}" type="slidenum">
              <a:rPr lang="en-GB"/>
              <a:pPr/>
              <a:t>10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565-F01A-4986-AC46-AEE3C7332D5B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E5BE-326E-4F1C-9ECF-A0529E5726E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2B0A-99E8-41CB-83CA-3EB139D9E11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C16A-49D1-4EBC-9056-53B56615015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CEB5-C815-409A-B1C5-E5326B7E4922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CC8D-2C72-4988-B65E-BFE5477AC1A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4BB0D-649A-448B-9D02-899F2231234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57EF-194E-4331-A5FC-EF02CF5B77E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643F785-E62A-434A-BB45-9BB80DD33D8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2178B33-6EF1-4533-B413-3C4391ED831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4CDC-0533-4FBA-A198-88EC16A0F9D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D228-6ED3-4C46-ABDF-A16D8E6B140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F785-E62A-434A-BB45-9BB80DD33D8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F785-E62A-434A-BB45-9BB80DD33D8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F785-E62A-434A-BB45-9BB80DD33D8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43F785-E62A-434A-BB45-9BB80DD33D8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435" y="4876800"/>
            <a:ext cx="8095130" cy="1421600"/>
          </a:xfrm>
        </p:spPr>
        <p:txBody>
          <a:bodyPr>
            <a:normAutofit/>
          </a:bodyPr>
          <a:lstStyle/>
          <a:p>
            <a:r>
              <a:rPr lang="en-GB" dirty="0" smtClean="0"/>
              <a:t>Ford </a:t>
            </a:r>
            <a:r>
              <a:rPr lang="en-GB" dirty="0" err="1" smtClean="0"/>
              <a:t>Madox</a:t>
            </a:r>
            <a:r>
              <a:rPr lang="en-GB" dirty="0" smtClean="0"/>
              <a:t> Ford</a:t>
            </a:r>
            <a:br>
              <a:rPr lang="en-GB" dirty="0" smtClean="0"/>
            </a:br>
            <a:r>
              <a:rPr lang="en-GB" i="1" dirty="0" smtClean="0"/>
              <a:t>The Good Soldier</a:t>
            </a:r>
            <a:r>
              <a:rPr lang="en-GB" dirty="0" smtClean="0"/>
              <a:t> (2)</a:t>
            </a:r>
          </a:p>
          <a:p>
            <a:r>
              <a:rPr lang="en-GB" dirty="0" smtClean="0"/>
              <a:t>LIT 3101 Make It New</a:t>
            </a:r>
            <a:endParaRPr lang="en-GB" dirty="0"/>
          </a:p>
        </p:txBody>
      </p:sp>
      <p:pic>
        <p:nvPicPr>
          <p:cNvPr id="5" name="Picture Placeholder 4" descr="9780199585946_140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-67277" r="-67277"/>
          <a:stretch>
            <a:fillRect/>
          </a:stretch>
        </p:blipFill>
        <p:spPr/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active reader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Dowell’s </a:t>
            </a:r>
            <a:r>
              <a:rPr lang="en-GB" dirty="0" err="1"/>
              <a:t>problematising</a:t>
            </a:r>
            <a:r>
              <a:rPr lang="en-GB" dirty="0"/>
              <a:t> of the text makes demands on the reader</a:t>
            </a:r>
          </a:p>
          <a:p>
            <a:r>
              <a:rPr lang="en-GB" dirty="0"/>
              <a:t>Narratives are in competition</a:t>
            </a:r>
          </a:p>
          <a:p>
            <a:r>
              <a:rPr lang="en-GB" dirty="0"/>
              <a:t>Refusals of coherence (Poole)</a:t>
            </a:r>
          </a:p>
          <a:p>
            <a:r>
              <a:rPr lang="en-GB" dirty="0"/>
              <a:t>Reader becomes detective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Critique of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ironic is the title?</a:t>
            </a:r>
          </a:p>
          <a:p>
            <a:r>
              <a:rPr lang="en-GB" dirty="0" smtClean="0"/>
              <a:t>How far does Ashburnham represent the old status quo now, as the first world war develops, visibly crumbling?</a:t>
            </a:r>
          </a:p>
          <a:p>
            <a:r>
              <a:rPr lang="en-GB" dirty="0" smtClean="0"/>
              <a:t>Who represents conventional morality?</a:t>
            </a:r>
          </a:p>
          <a:p>
            <a:r>
              <a:rPr lang="en-GB" dirty="0" smtClean="0"/>
              <a:t>Ford: “… an… analysis of the polygamous desires that underlie all men.” </a:t>
            </a:r>
          </a:p>
          <a:p>
            <a:r>
              <a:rPr lang="en-GB" sz="2000" dirty="0" smtClean="0"/>
              <a:t>(FMF to his publisher, quoted by Max Saunders, </a:t>
            </a:r>
            <a:r>
              <a:rPr lang="en-GB" sz="2000" i="1" dirty="0" smtClean="0"/>
              <a:t>Ford </a:t>
            </a:r>
            <a:r>
              <a:rPr lang="en-GB" sz="2000" i="1" dirty="0" err="1" smtClean="0"/>
              <a:t>Madox</a:t>
            </a:r>
            <a:r>
              <a:rPr lang="en-GB" sz="2000" i="1" dirty="0" smtClean="0"/>
              <a:t> Ford: A Dual Life </a:t>
            </a:r>
            <a:r>
              <a:rPr lang="en-GB" sz="2000" i="1" dirty="0" err="1" smtClean="0"/>
              <a:t>Vol</a:t>
            </a:r>
            <a:r>
              <a:rPr lang="en-GB" sz="2000" i="1" dirty="0" smtClean="0"/>
              <a:t> I </a:t>
            </a:r>
            <a:r>
              <a:rPr lang="en-GB" sz="2000" dirty="0" smtClean="0"/>
              <a:t>(Oxford: Oxford University Press, 2012) p.403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Modernist uncertainty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Dowell and Florence are “imprisoned” in Europe- remain marginal figures, apart from culture they inhabit</a:t>
            </a:r>
          </a:p>
          <a:p>
            <a:r>
              <a:rPr lang="en-GB" dirty="0" err="1" smtClean="0"/>
              <a:t>Ashburnhams</a:t>
            </a:r>
            <a:r>
              <a:rPr lang="en-GB" dirty="0" smtClean="0"/>
              <a:t> are similarly marginalised in European milieu</a:t>
            </a:r>
          </a:p>
          <a:p>
            <a:r>
              <a:rPr lang="en-GB" dirty="0" smtClean="0"/>
              <a:t>Impermanence of situation constantly emphasised by Dowell</a:t>
            </a:r>
          </a:p>
          <a:p>
            <a:r>
              <a:rPr lang="en-GB" dirty="0" smtClean="0"/>
              <a:t>Paradox of his view of their life as “settled”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Critical views: Sara </a:t>
            </a:r>
            <a:r>
              <a:rPr lang="en-GB" dirty="0" err="1" smtClean="0"/>
              <a:t>Haslam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“He is not a hospitable novelist, but a demanding one: confusion and struggle with one’s own memory of the narrative (‘</a:t>
            </a:r>
            <a:r>
              <a:rPr lang="en-GB" i="1" dirty="0" smtClean="0"/>
              <a:t>Have</a:t>
            </a:r>
            <a:r>
              <a:rPr lang="en-GB" dirty="0" smtClean="0"/>
              <a:t> I read about this already?’) are the most frequent states for readers of this text.”</a:t>
            </a:r>
          </a:p>
          <a:p>
            <a:r>
              <a:rPr lang="en-GB" sz="2400" i="1" dirty="0" smtClean="0"/>
              <a:t>Fragmenting Modernism: Ford </a:t>
            </a:r>
            <a:r>
              <a:rPr lang="en-GB" sz="2400" i="1" dirty="0" err="1" smtClean="0"/>
              <a:t>Madox</a:t>
            </a:r>
            <a:r>
              <a:rPr lang="en-GB" sz="2400" i="1" dirty="0" smtClean="0"/>
              <a:t> Ford, the Novel and the Great War</a:t>
            </a:r>
            <a:r>
              <a:rPr lang="en-GB" sz="2400" dirty="0" smtClean="0"/>
              <a:t> (Manchester: Manchester University Press, 2002) p.44</a:t>
            </a:r>
            <a:endParaRPr lang="en-GB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Roger Poole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“Refusals of coherence”</a:t>
            </a:r>
          </a:p>
          <a:p>
            <a:r>
              <a:rPr lang="en-GB" dirty="0" smtClean="0"/>
              <a:t>Novel “reeks with improbability”</a:t>
            </a:r>
          </a:p>
          <a:p>
            <a:r>
              <a:rPr lang="en-GB" dirty="0" smtClean="0"/>
              <a:t>Purpose of description of EA’s affairs to show them sinking into bathos – discrediting him</a:t>
            </a:r>
          </a:p>
          <a:p>
            <a:r>
              <a:rPr lang="en-GB" dirty="0" smtClean="0"/>
              <a:t>“Mutually contradictory time-schemes”</a:t>
            </a:r>
          </a:p>
          <a:p>
            <a:r>
              <a:rPr lang="en-GB" dirty="0" smtClean="0"/>
              <a:t>Sees potential of Leonora and Dowell as lovers, and Nancy </a:t>
            </a:r>
            <a:r>
              <a:rPr lang="en-GB" dirty="0" err="1" smtClean="0"/>
              <a:t>Rufford</a:t>
            </a:r>
            <a:r>
              <a:rPr lang="en-GB" dirty="0" smtClean="0"/>
              <a:t> as their daughter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Saunders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world of so much unconsciousness or concealment produces what Paul </a:t>
            </a:r>
            <a:r>
              <a:rPr lang="en-US" dirty="0" err="1" smtClean="0"/>
              <a:t>Ricoeur</a:t>
            </a:r>
            <a:r>
              <a:rPr lang="en-US" dirty="0" smtClean="0"/>
              <a:t> calls a hermeneutics of suspicion: an assumption that what we observe whether we are reading people or books are merely symptoms of something else; underlying desires, secret motives, repressed thoughts, concealed ideologies.”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The Good Soldier</a:t>
            </a:r>
            <a:r>
              <a:rPr lang="en-US" dirty="0" smtClean="0"/>
              <a:t> displays several key Modernist characteristics:</a:t>
            </a:r>
          </a:p>
          <a:p>
            <a:r>
              <a:rPr lang="en-US" dirty="0" smtClean="0"/>
              <a:t>complex, confusing world</a:t>
            </a:r>
          </a:p>
          <a:p>
            <a:r>
              <a:rPr lang="en-US" dirty="0" smtClean="0"/>
              <a:t>Untrustworthy narrator </a:t>
            </a:r>
          </a:p>
          <a:p>
            <a:r>
              <a:rPr lang="en-US" dirty="0" smtClean="0"/>
              <a:t>Lack of linearity</a:t>
            </a:r>
          </a:p>
          <a:p>
            <a:r>
              <a:rPr lang="en-US" dirty="0" smtClean="0"/>
              <a:t>Lack of closure</a:t>
            </a:r>
          </a:p>
          <a:p>
            <a:r>
              <a:rPr lang="en-US" dirty="0" smtClean="0"/>
              <a:t>Deals with complex psychological states</a:t>
            </a:r>
          </a:p>
          <a:p>
            <a:r>
              <a:rPr lang="en-US" dirty="0" smtClean="0"/>
              <a:t>Frankness about sexual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approaches</a:t>
            </a:r>
          </a:p>
          <a:p>
            <a:r>
              <a:rPr lang="en-US" dirty="0" smtClean="0"/>
              <a:t>Textual problems</a:t>
            </a:r>
          </a:p>
          <a:p>
            <a:r>
              <a:rPr lang="en-US" i="1" dirty="0" smtClean="0"/>
              <a:t>The Good Soldier</a:t>
            </a:r>
            <a:r>
              <a:rPr lang="en-US" dirty="0" smtClean="0"/>
              <a:t> as modernist text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Reader response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Ford / Dowell’s method leaves reader with limited and subjective, impressionistic view of events.</a:t>
            </a:r>
          </a:p>
          <a:p>
            <a:r>
              <a:rPr lang="en-GB"/>
              <a:t>But there is a structure – recurrent device of 4</a:t>
            </a:r>
            <a:r>
              <a:rPr lang="en-GB" baseline="30000"/>
              <a:t>th</a:t>
            </a:r>
            <a:r>
              <a:rPr lang="en-GB"/>
              <a:t> August as means of patterning the narrative</a:t>
            </a:r>
          </a:p>
          <a:p>
            <a:r>
              <a:rPr lang="en-GB"/>
              <a:t>Reader supplies context and perspective, e.g. Maisie Maidan-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Maisie’s death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Now, as soon as she came in, she perceived, sticking out beyond the bed, a small pair of feet in high-heeled shoes. </a:t>
            </a:r>
            <a:r>
              <a:rPr lang="en-GB" dirty="0" err="1"/>
              <a:t>Maisie</a:t>
            </a:r>
            <a:r>
              <a:rPr lang="en-GB" dirty="0"/>
              <a:t> had died in the effort to strap up a great portmanteau. She had died so grotesquely that her little body had fallen forward into the trunk, and it had closed upon her, like the jaws of a gigantic alligator. (</a:t>
            </a:r>
            <a:r>
              <a:rPr lang="en-GB" dirty="0" err="1"/>
              <a:t>p</a:t>
            </a:r>
            <a:r>
              <a:rPr lang="en-GB" dirty="0" smtClean="0"/>
              <a:t>./ 61-2/ 88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Mix of the grotesque and the comic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trust I have not, in talking of his liabilities, given the impression that poor Edward was a promiscuous libertine. He was not; he was a sentimentalist. The servant girl in the </a:t>
            </a:r>
            <a:r>
              <a:rPr lang="en-GB" dirty="0" err="1"/>
              <a:t>Kilsyte</a:t>
            </a:r>
            <a:r>
              <a:rPr lang="en-GB" dirty="0"/>
              <a:t> case had been pretty, but mournful of appearance. I think that, when he had kissed her, he had desired rather to comfort her</a:t>
            </a:r>
            <a:r>
              <a:rPr lang="en-GB" dirty="0" smtClean="0"/>
              <a:t> </a:t>
            </a:r>
          </a:p>
          <a:p>
            <a:r>
              <a:rPr lang="en-GB" dirty="0" smtClean="0"/>
              <a:t>(</a:t>
            </a:r>
            <a:r>
              <a:rPr lang="en-GB" dirty="0"/>
              <a:t>p</a:t>
            </a:r>
            <a:r>
              <a:rPr lang="en-GB" dirty="0" smtClean="0"/>
              <a:t>.49 /68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…and…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Her room door was locked because she was nervous about thieves; but an electric contrivance on a cord was understood to be attached to her little wrist. She had only to press a bulb to raise the house. And I was provided with an axe--an axe!--great gods, with which to break down her door in case she ever failed to answer my knock, after I knocked really loud several times. It was pretty well thought out, you see. (p</a:t>
            </a:r>
            <a:r>
              <a:rPr lang="en-GB" dirty="0" smtClean="0"/>
              <a:t>.73/ 104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Duality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Unreliable narrator – but </a:t>
            </a:r>
            <a:r>
              <a:rPr lang="en-GB" i="1" dirty="0"/>
              <a:t>only</a:t>
            </a:r>
            <a:r>
              <a:rPr lang="en-GB" dirty="0"/>
              <a:t> narrator</a:t>
            </a:r>
          </a:p>
          <a:p>
            <a:r>
              <a:rPr lang="en-GB" dirty="0"/>
              <a:t>How much do we take on surface value?</a:t>
            </a:r>
          </a:p>
          <a:p>
            <a:r>
              <a:rPr lang="en-GB" dirty="0"/>
              <a:t>See Roger Poole “The real plot line of Ford </a:t>
            </a:r>
            <a:r>
              <a:rPr lang="en-GB" dirty="0" err="1"/>
              <a:t>Madox</a:t>
            </a:r>
            <a:r>
              <a:rPr lang="en-GB" dirty="0"/>
              <a:t> Ford’s </a:t>
            </a:r>
            <a:r>
              <a:rPr lang="en-GB" i="1" dirty="0"/>
              <a:t>The Good Soldier</a:t>
            </a:r>
            <a:r>
              <a:rPr lang="en-GB" dirty="0"/>
              <a:t>: an essay in applied deconstruction” </a:t>
            </a:r>
            <a:r>
              <a:rPr lang="en-GB" i="1" dirty="0"/>
              <a:t>Textual Practice </a:t>
            </a:r>
            <a:r>
              <a:rPr lang="en-GB" dirty="0"/>
              <a:t>4/3, 1990 pp 390-</a:t>
            </a:r>
            <a:r>
              <a:rPr lang="en-GB" dirty="0" smtClean="0"/>
              <a:t>427</a:t>
            </a:r>
          </a:p>
          <a:p>
            <a:r>
              <a:rPr lang="en-GB" dirty="0" smtClean="0"/>
              <a:t>Reader constructs meta-narrative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Problematic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Dowell is sole witness</a:t>
            </a:r>
          </a:p>
          <a:p>
            <a:r>
              <a:rPr lang="en-GB" dirty="0" smtClean="0"/>
              <a:t>Presents himself as naïve dupe</a:t>
            </a:r>
          </a:p>
          <a:p>
            <a:r>
              <a:rPr lang="en-GB" dirty="0" smtClean="0"/>
              <a:t>Requires reader to unravel sequence of events</a:t>
            </a:r>
          </a:p>
          <a:p>
            <a:r>
              <a:rPr lang="en-GB" dirty="0" smtClean="0"/>
              <a:t>Lacks empathy</a:t>
            </a:r>
          </a:p>
          <a:p>
            <a:r>
              <a:rPr lang="en-GB" dirty="0" smtClean="0"/>
              <a:t>Emphasis on “story” – “the saddest story I ever heard”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Dowell’s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only source of information about the nature of the relationships</a:t>
            </a:r>
          </a:p>
          <a:p>
            <a:r>
              <a:rPr lang="en-GB" dirty="0" smtClean="0"/>
              <a:t>Writing apparently as therapy- catharsis?</a:t>
            </a:r>
          </a:p>
          <a:p>
            <a:r>
              <a:rPr lang="en-GB" dirty="0" smtClean="0"/>
              <a:t>How far can we trust him?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378</TotalTime>
  <Words>855</Words>
  <Application>Microsoft Macintosh PowerPoint</Application>
  <PresentationFormat>On-screen Show (4:3)</PresentationFormat>
  <Paragraphs>84</Paragraphs>
  <Slides>16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Venture</vt:lpstr>
      <vt:lpstr> </vt:lpstr>
      <vt:lpstr>Overview</vt:lpstr>
      <vt:lpstr>Reader response</vt:lpstr>
      <vt:lpstr>Maisie’s death</vt:lpstr>
      <vt:lpstr>Mix of the grotesque and the comic</vt:lpstr>
      <vt:lpstr>…and…</vt:lpstr>
      <vt:lpstr>Duality</vt:lpstr>
      <vt:lpstr>Problematic text</vt:lpstr>
      <vt:lpstr>Dowell’s status</vt:lpstr>
      <vt:lpstr>The active reader</vt:lpstr>
      <vt:lpstr>Critique of society</vt:lpstr>
      <vt:lpstr>Modernist uncertainty</vt:lpstr>
      <vt:lpstr>Critical views: Sara Haslam </vt:lpstr>
      <vt:lpstr>Roger Poole</vt:lpstr>
      <vt:lpstr>Max Saunders</vt:lpstr>
      <vt:lpstr>Conclusion</vt:lpstr>
    </vt:vector>
  </TitlesOfParts>
  <Company>EdgeHill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 3101 Make It New</dc:title>
  <dc:creator>Spence</dc:creator>
  <cp:lastModifiedBy>Rob Spence</cp:lastModifiedBy>
  <cp:revision>11</cp:revision>
  <dcterms:created xsi:type="dcterms:W3CDTF">2013-02-16T13:09:34Z</dcterms:created>
  <dcterms:modified xsi:type="dcterms:W3CDTF">2013-02-16T13:15:20Z</dcterms:modified>
</cp:coreProperties>
</file>